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79" r:id="rId2"/>
    <p:sldId id="333" r:id="rId3"/>
    <p:sldId id="265" r:id="rId4"/>
    <p:sldId id="271" r:id="rId5"/>
    <p:sldId id="270" r:id="rId6"/>
    <p:sldId id="266" r:id="rId7"/>
    <p:sldId id="267" r:id="rId8"/>
    <p:sldId id="268" r:id="rId9"/>
    <p:sldId id="309" r:id="rId10"/>
    <p:sldId id="269" r:id="rId11"/>
    <p:sldId id="310" r:id="rId12"/>
    <p:sldId id="278" r:id="rId13"/>
    <p:sldId id="294" r:id="rId14"/>
    <p:sldId id="323" r:id="rId15"/>
    <p:sldId id="319" r:id="rId16"/>
    <p:sldId id="312" r:id="rId17"/>
    <p:sldId id="281" r:id="rId18"/>
    <p:sldId id="292" r:id="rId19"/>
    <p:sldId id="311" r:id="rId20"/>
    <p:sldId id="280" r:id="rId21"/>
    <p:sldId id="260" r:id="rId22"/>
    <p:sldId id="286" r:id="rId23"/>
    <p:sldId id="334" r:id="rId24"/>
    <p:sldId id="293" r:id="rId25"/>
    <p:sldId id="276" r:id="rId26"/>
    <p:sldId id="259" r:id="rId27"/>
    <p:sldId id="273" r:id="rId28"/>
    <p:sldId id="277" r:id="rId29"/>
    <p:sldId id="258" r:id="rId30"/>
    <p:sldId id="313" r:id="rId31"/>
    <p:sldId id="282" r:id="rId32"/>
    <p:sldId id="315" r:id="rId33"/>
    <p:sldId id="314" r:id="rId34"/>
    <p:sldId id="283" r:id="rId35"/>
    <p:sldId id="320" r:id="rId36"/>
    <p:sldId id="321" r:id="rId37"/>
    <p:sldId id="262" r:id="rId38"/>
    <p:sldId id="288" r:id="rId39"/>
    <p:sldId id="316" r:id="rId40"/>
    <p:sldId id="295" r:id="rId41"/>
    <p:sldId id="322" r:id="rId42"/>
    <p:sldId id="304" r:id="rId43"/>
    <p:sldId id="296" r:id="rId44"/>
    <p:sldId id="317" r:id="rId45"/>
    <p:sldId id="318" r:id="rId46"/>
    <p:sldId id="306" r:id="rId47"/>
    <p:sldId id="307" r:id="rId48"/>
    <p:sldId id="324" r:id="rId49"/>
    <p:sldId id="305" r:id="rId50"/>
    <p:sldId id="264" r:id="rId51"/>
    <p:sldId id="331" r:id="rId52"/>
    <p:sldId id="325" r:id="rId53"/>
    <p:sldId id="332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26" r:id="rId62"/>
    <p:sldId id="327" r:id="rId63"/>
    <p:sldId id="328" r:id="rId64"/>
    <p:sldId id="329" r:id="rId65"/>
    <p:sldId id="330" r:id="rId66"/>
    <p:sldId id="261" r:id="rId67"/>
    <p:sldId id="291" r:id="rId68"/>
    <p:sldId id="285" r:id="rId69"/>
    <p:sldId id="272" r:id="rId70"/>
    <p:sldId id="335" r:id="rId71"/>
    <p:sldId id="289" r:id="rId72"/>
    <p:sldId id="284" r:id="rId73"/>
    <p:sldId id="274" r:id="rId74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00"/>
    <a:srgbClr val="FF3300"/>
    <a:srgbClr val="000099"/>
    <a:srgbClr val="000066"/>
    <a:srgbClr val="0000FF"/>
    <a:srgbClr val="0723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50" d="100"/>
          <a:sy n="50" d="100"/>
        </p:scale>
        <p:origin x="-1086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FD5AE0-9CA7-47C4-A166-D3619BD90DAA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7499D-79A3-493C-A867-B38634055CD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7C34F-B3EA-40A5-97F9-3D6BEEF296BD}" type="slidenum">
              <a:rPr lang="es-A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A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1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8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39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40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1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5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64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5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66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773CE-8154-4F4A-8B0D-6CAD51021B22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1AFC10-55EE-45E9-A425-219D1B51375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6B5E-1127-4058-9AF1-33CC86CB08CC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C1A1-904D-4EBB-97FE-8913E457721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78F8-DB38-4A26-B3F0-A3AB965191EB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80A1-3894-4288-BEF7-8FCAE063898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053C-E1DA-43B0-B71B-D918D8468D46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F6A8-037C-46CE-A907-80A91BD6644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4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25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7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8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9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10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11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71580C-115B-4FFF-B6D8-858D6D3E9511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C7E98C-7CC1-4056-86CE-A2C4AA1EE43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D60A9-A290-495E-AC6E-0D489E288AE1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330FA5-7DE0-436D-8AA6-EEBF12E7E5A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5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6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7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8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9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20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1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8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9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DCE97-E9C0-428F-B5F6-7DC60DAFACDA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F5077A-1908-4DE7-A2AE-42EC32CF756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6498-68B5-4A25-97D5-60FA0DC18BBA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852C-4FC7-43BE-BAAD-9D28F8CAC35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A27F6D-C972-446B-8D7A-435C4B4647F9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F5EE9-194C-457C-9B4E-3B4DB0A66DE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D1D1-EBCC-46FB-95AB-69868E3116D9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58A3-2AB3-467E-ABBC-55247CDD0EA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8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14 Conector recto"/>
            <p:cNvCxnSpPr/>
            <p:nvPr/>
          </p:nvCxnSpPr>
          <p:spPr>
            <a:xfrm rot="16200000">
              <a:off x="6663593" y="1271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Conector recto"/>
            <p:cNvCxnSpPr/>
            <p:nvPr/>
          </p:nvCxnSpPr>
          <p:spPr>
            <a:xfrm rot="5400000" flipH="1">
              <a:off x="6744513" y="12703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3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0 Conector recto"/>
            <p:cNvCxnSpPr/>
            <p:nvPr/>
          </p:nvCxnSpPr>
          <p:spPr>
            <a:xfrm rot="16200000">
              <a:off x="6663593" y="1271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2 Conector recto"/>
            <p:cNvCxnSpPr/>
            <p:nvPr/>
          </p:nvCxnSpPr>
          <p:spPr>
            <a:xfrm rot="5400000" flipH="1">
              <a:off x="6744513" y="12703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7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8 Conector recto"/>
            <p:cNvCxnSpPr/>
            <p:nvPr/>
          </p:nvCxnSpPr>
          <p:spPr>
            <a:xfrm rot="16200000">
              <a:off x="6663592" y="12713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0 Conector recto"/>
            <p:cNvCxnSpPr/>
            <p:nvPr/>
          </p:nvCxnSpPr>
          <p:spPr>
            <a:xfrm rot="5400000" flipH="1">
              <a:off x="6744512" y="1270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06901-CFE8-4594-BB65-54D4FF0FDD45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B947B8-B506-4C5E-9D6D-CD2FC793813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C6F136-DD93-4170-8180-FBFA12EBC31E}" type="datetimeFigureOut">
              <a:rPr lang="es-AR"/>
              <a:pPr>
                <a:defRPr/>
              </a:pPr>
              <a:t>29/08/2012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7B3E7E2-D0E8-4A0C-A280-2FA7D9D3477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Rectángulo"/>
          <p:cNvGrpSpPr>
            <a:grpSpLocks/>
          </p:cNvGrpSpPr>
          <p:nvPr/>
        </p:nvGrpSpPr>
        <p:grpSpPr bwMode="auto">
          <a:xfrm>
            <a:off x="323850" y="2998788"/>
            <a:ext cx="7747000" cy="1682750"/>
            <a:chOff x="204" y="1889"/>
            <a:chExt cx="4880" cy="1060"/>
          </a:xfrm>
        </p:grpSpPr>
        <p:pic>
          <p:nvPicPr>
            <p:cNvPr id="14337" name="8 Rectángulo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889"/>
              <a:ext cx="4880" cy="1060"/>
            </a:xfrm>
            <a:prstGeom prst="rect">
              <a:avLst/>
            </a:prstGeom>
            <a:noFill/>
          </p:spPr>
        </p:pic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216" y="1901"/>
              <a:ext cx="4853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Corbel" pitchFamily="34" charset="0"/>
                </a:rPr>
                <a:t>  </a:t>
              </a:r>
            </a:p>
          </p:txBody>
        </p:sp>
      </p:grpSp>
      <p:sp>
        <p:nvSpPr>
          <p:cNvPr id="5" name="4 Título"/>
          <p:cNvSpPr>
            <a:spLocks noGrp="1"/>
          </p:cNvSpPr>
          <p:nvPr>
            <p:ph type="ctrTitle" idx="4294967295"/>
          </p:nvPr>
        </p:nvSpPr>
        <p:spPr>
          <a:xfrm>
            <a:off x="1116013" y="1412875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z="3600" b="1" smtClean="0">
                <a:solidFill>
                  <a:schemeClr val="tx1"/>
                </a:solidFill>
                <a:latin typeface="Century Gothic" pitchFamily="34" charset="0"/>
              </a:rPr>
              <a:t>Diagnóstico clínico de la             insuficiencia cardíaca</a:t>
            </a:r>
            <a:br>
              <a:rPr lang="es-AR" sz="36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AR" sz="3600" b="1" smtClean="0">
                <a:solidFill>
                  <a:schemeClr val="tx1"/>
                </a:solidFill>
                <a:latin typeface="Century Gothic" pitchFamily="34" charset="0"/>
              </a:rPr>
              <a:t>           </a:t>
            </a:r>
            <a: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  <a:t>AlFREDO HIRSCHSON</a:t>
            </a:r>
            <a:b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  <a:t>           Jefe   de Unidad Coronaria </a:t>
            </a:r>
            <a:b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  <a:t>                   Htal Rivadavia                                                                                                                                 </a:t>
            </a:r>
            <a:b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  <a:t>                           ICBA</a:t>
            </a:r>
            <a:b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AR" sz="2400" b="1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              </a:t>
            </a:r>
            <a:endParaRPr lang="es-AR" sz="3600" b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341" name="6 Subtítulo"/>
          <p:cNvSpPr>
            <a:spLocks noGrp="1"/>
          </p:cNvSpPr>
          <p:nvPr>
            <p:ph type="subTitle" idx="4294967295"/>
          </p:nvPr>
        </p:nvSpPr>
        <p:spPr>
          <a:xfrm>
            <a:off x="684213" y="981075"/>
            <a:ext cx="8820150" cy="1008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AR" sz="1800" smtClean="0">
                <a:latin typeface="Century Gothic" pitchFamily="34" charset="0"/>
              </a:rPr>
              <a:t>. </a:t>
            </a:r>
          </a:p>
        </p:txBody>
      </p:sp>
      <p:pic>
        <p:nvPicPr>
          <p:cNvPr id="6" name="5 Imagen" descr="ENCABEZA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231775"/>
            <a:ext cx="1000125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765175"/>
            <a:ext cx="3024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620713"/>
            <a:ext cx="31432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2057400"/>
            <a:ext cx="2874962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428625" y="6100763"/>
            <a:ext cx="8626475" cy="519112"/>
            <a:chOff x="194" y="3843"/>
            <a:chExt cx="5155" cy="327"/>
          </a:xfrm>
        </p:grpSpPr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194" y="3843"/>
              <a:ext cx="20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800" b="1">
                  <a:solidFill>
                    <a:srgbClr val="FFFFFF"/>
                  </a:solidFill>
                  <a:latin typeface="Century Gothic" pitchFamily="34" charset="0"/>
                </a:rPr>
                <a:t>Disfunción Sistólica</a:t>
              </a:r>
              <a:endParaRPr lang="es-ES" sz="2800" b="1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3118" y="3843"/>
              <a:ext cx="22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800" b="1">
                  <a:solidFill>
                    <a:srgbClr val="FFFFFF"/>
                  </a:solidFill>
                  <a:latin typeface="Century Gothic" pitchFamily="34" charset="0"/>
                </a:rPr>
                <a:t>Disfunción diastólica</a:t>
              </a:r>
              <a:endParaRPr lang="es-ES" sz="2800" b="1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0" y="3417888"/>
            <a:ext cx="283845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4100" y="2041525"/>
            <a:ext cx="2889250" cy="2201863"/>
          </a:xfrm>
          <a:prstGeom prst="rect">
            <a:avLst/>
          </a:prstGeom>
          <a:noFill/>
        </p:spPr>
      </p:pic>
      <p:grpSp>
        <p:nvGrpSpPr>
          <p:cNvPr id="23559" name="15 Grupo"/>
          <p:cNvGrpSpPr>
            <a:grpSpLocks/>
          </p:cNvGrpSpPr>
          <p:nvPr/>
        </p:nvGrpSpPr>
        <p:grpSpPr bwMode="auto">
          <a:xfrm>
            <a:off x="1884363" y="3429000"/>
            <a:ext cx="3048000" cy="2160588"/>
            <a:chOff x="1884040" y="3429000"/>
            <a:chExt cx="3048000" cy="2160240"/>
          </a:xfrm>
        </p:grpSpPr>
        <p:sp>
          <p:nvSpPr>
            <p:cNvPr id="23560" name="Rectangle 14"/>
            <p:cNvSpPr>
              <a:spLocks noChangeArrowheads="1"/>
            </p:cNvSpPr>
            <p:nvPr/>
          </p:nvSpPr>
          <p:spPr bwMode="auto">
            <a:xfrm>
              <a:off x="1884040" y="3429000"/>
              <a:ext cx="3048000" cy="2160240"/>
            </a:xfrm>
            <a:prstGeom prst="rect">
              <a:avLst/>
            </a:prstGeom>
            <a:solidFill>
              <a:srgbClr val="07237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orbel" pitchFamily="34" charset="0"/>
              </a:endParaRPr>
            </a:p>
          </p:txBody>
        </p:sp>
        <p:pic>
          <p:nvPicPr>
            <p:cNvPr id="23561" name="Picture 13"/>
            <p:cNvPicPr>
              <a:picLocks noChangeAspect="1" noChangeArrowheads="1"/>
            </p:cNvPicPr>
            <p:nvPr/>
          </p:nvPicPr>
          <p:blipFill>
            <a:blip r:embed="rId7"/>
            <a:srcRect l="29001" t="16667" r="28999" b="36667"/>
            <a:stretch>
              <a:fillRect/>
            </a:stretch>
          </p:blipFill>
          <p:spPr bwMode="auto">
            <a:xfrm>
              <a:off x="2286000" y="3648174"/>
              <a:ext cx="2286000" cy="179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Diagnostico de IC C/FSVI </a:t>
            </a:r>
            <a:br>
              <a:rPr lang="en-US" sz="3600" smtClean="0"/>
            </a:br>
            <a:r>
              <a:rPr lang="en-US" sz="3600" smtClean="0"/>
              <a:t>        Preservada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1/  Cuadro Clinico </a:t>
            </a:r>
          </a:p>
          <a:p>
            <a:r>
              <a:rPr lang="en-US" smtClean="0"/>
              <a:t>2/ Ecg </a:t>
            </a:r>
          </a:p>
          <a:p>
            <a:r>
              <a:rPr lang="en-US" smtClean="0"/>
              <a:t>3 Rx  Tx </a:t>
            </a:r>
          </a:p>
          <a:p>
            <a:r>
              <a:rPr lang="en-US" smtClean="0"/>
              <a:t>4 .ECO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1 Imagen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04813"/>
            <a:ext cx="2808287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Título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1613" y="579438"/>
            <a:ext cx="8491537" cy="1365250"/>
          </a:xfrm>
        </p:spPr>
      </p:pic>
      <p:sp>
        <p:nvSpPr>
          <p:cNvPr id="55305" name="2 Marcador de contenido"/>
          <p:cNvSpPr>
            <a:spLocks noGrp="1"/>
          </p:cNvSpPr>
          <p:nvPr>
            <p:ph idx="4294967295"/>
          </p:nvPr>
        </p:nvSpPr>
        <p:spPr>
          <a:xfrm>
            <a:off x="3779838" y="1487488"/>
            <a:ext cx="5338762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20-60% de pte con IC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Función normal o cercana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Altas presiones de llenado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Volumenes y contractilidad conservada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Tendencia a retención hídrica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Ridigez arterial </a:t>
            </a:r>
            <a:r>
              <a:rPr lang="en-US" sz="2400" smtClean="0"/>
              <a:t>&gt; </a:t>
            </a:r>
            <a:r>
              <a:rPr lang="es-AR" sz="2400" smtClean="0"/>
              <a:t>Rigidez cardíaca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Diástole lenta, prolongada e incompleta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La mayoría con HTA – DBT - mujeres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2400" smtClean="0"/>
              <a:t>Debut en Estadio C</a:t>
            </a:r>
          </a:p>
          <a:p>
            <a:pPr eaLnBrk="1" hangingPunct="1">
              <a:buFont typeface="Wingdings" pitchFamily="2" charset="2"/>
              <a:buChar char="ü"/>
            </a:pPr>
            <a:endParaRPr lang="es-AR" sz="2400" smtClean="0"/>
          </a:p>
        </p:txBody>
      </p:sp>
      <p:sp>
        <p:nvSpPr>
          <p:cNvPr id="55306" name="3 Rectángulo"/>
          <p:cNvSpPr>
            <a:spLocks noChangeArrowheads="1"/>
          </p:cNvSpPr>
          <p:nvPr/>
        </p:nvSpPr>
        <p:spPr bwMode="auto">
          <a:xfrm>
            <a:off x="323850" y="6342063"/>
            <a:ext cx="8640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Corbel" pitchFamily="34" charset="0"/>
              </a:rPr>
              <a:t>Yusuf S, Pfeffer MA, Swedberg K, et al. Effects of candesartan in patients with chronic heart failure and preserved left-ventricular ejection fraction: the CHARM-Preserved Trial. Lancet. 2003;362:</a:t>
            </a:r>
            <a:r>
              <a:rPr lang="es-AR" sz="1200">
                <a:latin typeface="Corbel" pitchFamily="34" charset="0"/>
              </a:rPr>
              <a:t>777–81.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Insuficiencia Cardiaca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Disf. Diastolica (Fey&gt;50%):Frec. Mujeres,edad X. 77.(HTA/DBT) ECG HVI/FA 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Mortalidad  32%  menor q la IC deterioro Sist.</a:t>
            </a:r>
          </a:p>
          <a:p>
            <a:endParaRPr lang="en-US" smtClean="0"/>
          </a:p>
          <a:p>
            <a:r>
              <a:rPr lang="en-US" smtClean="0"/>
              <a:t>Disf. Sist./Hombres edad X 66 IAM pr.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Ecg  BRI / &gt; Mortal. Q la IC Diast.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 Metaanalisis Maggic  42.000 pac. EHJ/7/12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26035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PERFIL Poblacion Argentina </a:t>
            </a:r>
            <a:br>
              <a:rPr lang="en-US" sz="3600" smtClean="0"/>
            </a:br>
            <a:r>
              <a:rPr lang="en-US" sz="3600" smtClean="0"/>
              <a:t>           2050</a:t>
            </a:r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492375"/>
            <a:ext cx="4772025" cy="2390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Utilidad de RX Torax en la IC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1.No sirve </a:t>
            </a:r>
          </a:p>
          <a:p>
            <a:r>
              <a:rPr lang="en-US" smtClean="0"/>
              <a:t>2.Solo en los expertos en Imagenes </a:t>
            </a:r>
          </a:p>
          <a:p>
            <a:r>
              <a:rPr lang="en-US" smtClean="0"/>
              <a:t>3.Tiene valor diagnostico  Relac,.C/TX</a:t>
            </a:r>
          </a:p>
          <a:p>
            <a:r>
              <a:rPr lang="en-US" smtClean="0"/>
              <a:t>4.Solo signos de H.V.C.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0645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2 Rectángulo"/>
          <p:cNvSpPr>
            <a:spLocks noChangeArrowheads="1"/>
          </p:cNvSpPr>
          <p:nvPr/>
        </p:nvSpPr>
        <p:spPr bwMode="auto">
          <a:xfrm>
            <a:off x="4067175" y="6453188"/>
            <a:ext cx="496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Knudsen C y col. Am J Med. 2004;116:363–368</a:t>
            </a:r>
            <a:r>
              <a:rPr lang="es-AR" sz="1400" b="1">
                <a:latin typeface="Century Gothic" pitchFamily="34" charset="0"/>
              </a:rPr>
              <a:t>.</a:t>
            </a:r>
            <a:endParaRPr lang="es-AR" sz="1400">
              <a:latin typeface="Century Gothic" pitchFamily="34" charset="0"/>
            </a:endParaRPr>
          </a:p>
        </p:txBody>
      </p:sp>
      <p:sp>
        <p:nvSpPr>
          <p:cNvPr id="59395" name="3 CuadroTexto"/>
          <p:cNvSpPr txBox="1">
            <a:spLocks noChangeArrowheads="1"/>
          </p:cNvSpPr>
          <p:nvPr/>
        </p:nvSpPr>
        <p:spPr bwMode="auto">
          <a:xfrm>
            <a:off x="1763713" y="323850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latin typeface="Century Gothic" pitchFamily="34" charset="0"/>
              </a:rPr>
              <a:t>Valor de una Rx de Tórax en el diagnóstico de IC</a:t>
            </a:r>
          </a:p>
        </p:txBody>
      </p:sp>
      <p:sp>
        <p:nvSpPr>
          <p:cNvPr id="59396" name="4 Rectángulo"/>
          <p:cNvSpPr>
            <a:spLocks noChangeArrowheads="1"/>
          </p:cNvSpPr>
          <p:nvPr/>
        </p:nvSpPr>
        <p:spPr bwMode="auto">
          <a:xfrm>
            <a:off x="1187450" y="703263"/>
            <a:ext cx="748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>
                <a:latin typeface="Century Gothic" pitchFamily="34" charset="0"/>
              </a:rPr>
              <a:t>N=880  pacientes con disnea que concurren a guardia hospitales US y Europa</a:t>
            </a:r>
          </a:p>
          <a:p>
            <a:endParaRPr lang="es-AR" sz="1200">
              <a:latin typeface="Century Gothic" pitchFamily="34" charset="0"/>
            </a:endParaRPr>
          </a:p>
          <a:p>
            <a:r>
              <a:rPr lang="es-AR" sz="1200">
                <a:latin typeface="Century Gothic" pitchFamily="34" charset="0"/>
              </a:rPr>
              <a:t>Evaluación clínica, Rx tórax y BNP</a:t>
            </a:r>
          </a:p>
        </p:txBody>
      </p:sp>
      <p:grpSp>
        <p:nvGrpSpPr>
          <p:cNvPr id="59397" name="10 Grupo"/>
          <p:cNvGrpSpPr>
            <a:grpSpLocks/>
          </p:cNvGrpSpPr>
          <p:nvPr/>
        </p:nvGrpSpPr>
        <p:grpSpPr bwMode="auto">
          <a:xfrm>
            <a:off x="1042988" y="3789363"/>
            <a:ext cx="6985000" cy="2517775"/>
            <a:chOff x="755576" y="3933056"/>
            <a:chExt cx="6984776" cy="251842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6717" y="3917113"/>
              <a:ext cx="7016271" cy="2548781"/>
            </a:xfrm>
            <a:prstGeom prst="rect">
              <a:avLst/>
            </a:prstGeom>
            <a:noFill/>
          </p:spPr>
        </p:pic>
        <p:grpSp>
          <p:nvGrpSpPr>
            <p:cNvPr id="8" name="7 Rectángulo"/>
            <p:cNvGrpSpPr>
              <a:grpSpLocks/>
            </p:cNvGrpSpPr>
            <p:nvPr/>
          </p:nvGrpSpPr>
          <p:grpSpPr bwMode="auto">
            <a:xfrm>
              <a:off x="736717" y="3984186"/>
              <a:ext cx="2334693" cy="323171"/>
              <a:chOff x="1024128" y="3840480"/>
              <a:chExt cx="2334768" cy="323088"/>
            </a:xfrm>
          </p:grpSpPr>
          <p:pic>
            <p:nvPicPr>
              <p:cNvPr id="59399" name="7 Rectángulo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4128" y="3840480"/>
                <a:ext cx="2334768" cy="323088"/>
              </a:xfrm>
              <a:prstGeom prst="rect">
                <a:avLst/>
              </a:prstGeom>
              <a:noFill/>
            </p:spPr>
          </p:pic>
          <p:sp>
            <p:nvSpPr>
              <p:cNvPr id="59400" name="Text Box 8"/>
              <p:cNvSpPr txBox="1">
                <a:spLocks noChangeArrowheads="1"/>
              </p:cNvSpPr>
              <p:nvPr/>
            </p:nvSpPr>
            <p:spPr bwMode="auto">
              <a:xfrm>
                <a:off x="1042988" y="3861353"/>
                <a:ext cx="2304330" cy="287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orbel" pitchFamily="34" charset="0"/>
                </a:endParaRPr>
              </a:p>
            </p:txBody>
          </p:sp>
        </p:grpSp>
        <p:grpSp>
          <p:nvGrpSpPr>
            <p:cNvPr id="7" name="6 CuadroTexto"/>
            <p:cNvGrpSpPr>
              <a:grpSpLocks/>
            </p:cNvGrpSpPr>
            <p:nvPr/>
          </p:nvGrpSpPr>
          <p:grpSpPr bwMode="auto">
            <a:xfrm>
              <a:off x="1023219" y="3917113"/>
              <a:ext cx="1901891" cy="396342"/>
              <a:chOff x="1310640" y="3773424"/>
              <a:chExt cx="1901952" cy="396240"/>
            </a:xfrm>
          </p:grpSpPr>
          <p:pic>
            <p:nvPicPr>
              <p:cNvPr id="59402" name="6 CuadroTexto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10640" y="3773424"/>
                <a:ext cx="1901952" cy="396240"/>
              </a:xfrm>
              <a:prstGeom prst="rect">
                <a:avLst/>
              </a:prstGeom>
              <a:noFill/>
            </p:spPr>
          </p:pic>
          <p:sp>
            <p:nvSpPr>
              <p:cNvPr id="59403" name="Text Box 11"/>
              <p:cNvSpPr txBox="1">
                <a:spLocks noChangeArrowheads="1"/>
              </p:cNvSpPr>
              <p:nvPr/>
            </p:nvSpPr>
            <p:spPr bwMode="auto">
              <a:xfrm>
                <a:off x="1331029" y="3789363"/>
                <a:ext cx="1872268" cy="369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AR">
                    <a:solidFill>
                      <a:schemeClr val="bg1"/>
                    </a:solidFill>
                    <a:latin typeface="Century Gothic" pitchFamily="34" charset="0"/>
                  </a:rPr>
                  <a:t>Multivariado</a:t>
                </a:r>
              </a:p>
            </p:txBody>
          </p:sp>
        </p:grpSp>
        <p:grpSp>
          <p:nvGrpSpPr>
            <p:cNvPr id="10" name="9 Rectángulo"/>
            <p:cNvGrpSpPr>
              <a:grpSpLocks/>
            </p:cNvGrpSpPr>
            <p:nvPr/>
          </p:nvGrpSpPr>
          <p:grpSpPr bwMode="auto">
            <a:xfrm>
              <a:off x="736717" y="5136625"/>
              <a:ext cx="7016271" cy="682927"/>
              <a:chOff x="1024128" y="4992624"/>
              <a:chExt cx="7016496" cy="682752"/>
            </a:xfrm>
          </p:grpSpPr>
          <p:pic>
            <p:nvPicPr>
              <p:cNvPr id="59405" name="9 Rectángulo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24128" y="4992624"/>
                <a:ext cx="7016496" cy="682752"/>
              </a:xfrm>
              <a:prstGeom prst="rect">
                <a:avLst/>
              </a:prstGeom>
              <a:noFill/>
            </p:spPr>
          </p:pic>
          <p:sp>
            <p:nvSpPr>
              <p:cNvPr id="59406" name="Text Box 14"/>
              <p:cNvSpPr txBox="1">
                <a:spLocks noChangeArrowheads="1"/>
              </p:cNvSpPr>
              <p:nvPr/>
            </p:nvSpPr>
            <p:spPr bwMode="auto">
              <a:xfrm>
                <a:off x="1042988" y="5013185"/>
                <a:ext cx="6985000" cy="647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orbe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1109663"/>
            <a:ext cx="4060825" cy="4425950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1109663"/>
            <a:ext cx="4321175" cy="4437062"/>
          </a:xfrm>
          <a:prstGeom prst="rect">
            <a:avLst/>
          </a:prstGeom>
          <a:noFill/>
        </p:spPr>
      </p:pic>
      <p:sp>
        <p:nvSpPr>
          <p:cNvPr id="60419" name="3 CuadroTexto"/>
          <p:cNvSpPr txBox="1">
            <a:spLocks noChangeArrowheads="1"/>
          </p:cNvSpPr>
          <p:nvPr/>
        </p:nvSpPr>
        <p:spPr bwMode="auto">
          <a:xfrm>
            <a:off x="1403350" y="549275"/>
            <a:ext cx="5761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>
                <a:solidFill>
                  <a:srgbClr val="FFFF00"/>
                </a:solidFill>
                <a:latin typeface="Century Gothic" pitchFamily="34" charset="0"/>
              </a:rPr>
              <a:t>Utilidad pronóstica de una Rx  de tórax</a:t>
            </a:r>
          </a:p>
        </p:txBody>
      </p:sp>
      <p:sp>
        <p:nvSpPr>
          <p:cNvPr id="60420" name="4 Rectángulo"/>
          <p:cNvSpPr>
            <a:spLocks noChangeArrowheads="1"/>
          </p:cNvSpPr>
          <p:nvPr/>
        </p:nvSpPr>
        <p:spPr bwMode="auto">
          <a:xfrm>
            <a:off x="3419475" y="6237288"/>
            <a:ext cx="4470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200">
                <a:latin typeface="Century Gothic" pitchFamily="34" charset="0"/>
              </a:rPr>
              <a:t>Grigorios Giamouzis, y col.  Am J Cardiol 2008;101:343–347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Rendimiento Diagnostico       CLinico  de IC 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1.Sintomas  de Disnea </a:t>
            </a:r>
          </a:p>
          <a:p>
            <a:r>
              <a:rPr lang="en-US" smtClean="0"/>
              <a:t>2. Deterioro Clase funcional </a:t>
            </a:r>
          </a:p>
          <a:p>
            <a:r>
              <a:rPr lang="en-US" smtClean="0"/>
              <a:t>3. Signos congestivos </a:t>
            </a:r>
          </a:p>
          <a:p>
            <a:r>
              <a:rPr lang="en-US" smtClean="0"/>
              <a:t>4.Historia de HTA /DBT (FR)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 INSUFICIENCIA CARDIACA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00" b="1" smtClean="0"/>
              <a:t>REPUBLICA ARGENTINA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b="1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00" smtClean="0"/>
              <a:t>40 millones de habitantes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00" smtClean="0"/>
              <a:t>700 mil padecen IC (2%)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00" smtClean="0"/>
              <a:t>35 mil muertes anuales por IC (5%)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100" smtClean="0"/>
              <a:t>70 mil hospitalizaciones por IC (0.2%)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28600" y="2603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80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Utilidad de la Clínica en el diagnóstico </a:t>
            </a:r>
          </a:p>
          <a:p>
            <a:pPr algn="ctr" eaLnBrk="0" hangingPunct="0">
              <a:defRPr/>
            </a:pPr>
            <a:r>
              <a:rPr lang="es-ES_tradnl" sz="280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de IC deSintomas y Signos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62700" y="6513513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kern="0" dirty="0" err="1">
                <a:solidFill>
                  <a:srgbClr val="FFFFFF"/>
                </a:solidFill>
                <a:latin typeface="Century Gothic" pitchFamily="34" charset="0"/>
                <a:cs typeface="Times New Roman" pitchFamily="18" charset="0"/>
              </a:rPr>
              <a:t>Circulation</a:t>
            </a:r>
            <a:r>
              <a:rPr lang="es-ES_tradnl" sz="1400" kern="0" dirty="0">
                <a:solidFill>
                  <a:srgbClr val="FFFFFF"/>
                </a:solidFill>
                <a:latin typeface="Century Gothic" pitchFamily="34" charset="0"/>
                <a:cs typeface="Times New Roman" pitchFamily="18" charset="0"/>
              </a:rPr>
              <a:t> 2002,106:416-22.</a:t>
            </a:r>
          </a:p>
        </p:txBody>
      </p:sp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50800" y="1536700"/>
            <a:ext cx="8978900" cy="4879975"/>
            <a:chOff x="32" y="968"/>
            <a:chExt cx="5656" cy="3074"/>
          </a:xfrm>
        </p:grpSpPr>
        <p:graphicFrame>
          <p:nvGraphicFramePr>
            <p:cNvPr id="5123" name="Object 6"/>
            <p:cNvGraphicFramePr>
              <a:graphicFrameLocks noChangeAspect="1"/>
            </p:cNvGraphicFramePr>
            <p:nvPr/>
          </p:nvGraphicFramePr>
          <p:xfrm>
            <a:off x="32" y="968"/>
            <a:ext cx="5518" cy="2917"/>
          </p:xfrm>
          <a:graphic>
            <a:graphicData uri="http://schemas.openxmlformats.org/presentationml/2006/ole">
              <p:oleObj spid="_x0000_s5123" name="Worksheet" r:id="rId3" imgW="8763135" imgH="4629285" progId="Excel.Sheet.8">
                <p:embed/>
              </p:oleObj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40" y="3792"/>
              <a:ext cx="5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kern="0">
                  <a:solidFill>
                    <a:srgbClr val="FFFFFF"/>
                  </a:solidFill>
                  <a:latin typeface="Century Gothic" pitchFamily="34" charset="0"/>
                  <a:cs typeface="+mn-cs"/>
                </a:rPr>
                <a:t>  Ortopnea    DPN          Fatiga        PVC         Rales        R3         Edemas</a:t>
              </a:r>
              <a:endParaRPr lang="es-ES" sz="2000" b="1" kern="0">
                <a:solidFill>
                  <a:srgbClr val="FFFFFF"/>
                </a:solidFill>
                <a:latin typeface="Century Gothic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2 Grupo"/>
          <p:cNvGrpSpPr>
            <a:grpSpLocks/>
          </p:cNvGrpSpPr>
          <p:nvPr/>
        </p:nvGrpSpPr>
        <p:grpSpPr bwMode="auto">
          <a:xfrm>
            <a:off x="3203575" y="6464300"/>
            <a:ext cx="5689600" cy="277813"/>
            <a:chOff x="3203848" y="6237312"/>
            <a:chExt cx="5688632" cy="276999"/>
          </a:xfrm>
        </p:grpSpPr>
        <p:sp>
          <p:nvSpPr>
            <p:cNvPr id="25607" name="3 Rectángulo"/>
            <p:cNvSpPr>
              <a:spLocks noChangeArrowheads="1"/>
            </p:cNvSpPr>
            <p:nvPr/>
          </p:nvSpPr>
          <p:spPr bwMode="auto">
            <a:xfrm>
              <a:off x="4427984" y="6237312"/>
              <a:ext cx="44644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entury Gothic" pitchFamily="34" charset="0"/>
                </a:rPr>
                <a:t>European Journal of Heart Failure (2011) 13, 1340–1348</a:t>
              </a:r>
              <a:endParaRPr lang="es-AR" sz="1200">
                <a:latin typeface="Century Gothic" pitchFamily="34" charset="0"/>
              </a:endParaRPr>
            </a:p>
          </p:txBody>
        </p:sp>
        <p:sp>
          <p:nvSpPr>
            <p:cNvPr id="25608" name="4 Rectángulo"/>
            <p:cNvSpPr>
              <a:spLocks noChangeArrowheads="1"/>
            </p:cNvSpPr>
            <p:nvPr/>
          </p:nvSpPr>
          <p:spPr bwMode="auto">
            <a:xfrm>
              <a:off x="3203848" y="6237312"/>
              <a:ext cx="13131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200">
                  <a:latin typeface="Century Gothic" pitchFamily="34" charset="0"/>
                </a:rPr>
                <a:t>Thibaud , y col.</a:t>
              </a:r>
            </a:p>
          </p:txBody>
        </p:sp>
      </p:grp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68008">
            <a:off x="155575" y="623888"/>
            <a:ext cx="329088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7 Gráfico"/>
          <p:cNvGraphicFramePr>
            <a:graphicFrameLocks/>
          </p:cNvGraphicFramePr>
          <p:nvPr/>
        </p:nvGraphicFramePr>
        <p:xfrm>
          <a:off x="1331913" y="1268413"/>
          <a:ext cx="7488237" cy="5184775"/>
        </p:xfrm>
        <a:graphic>
          <a:graphicData uri="http://schemas.openxmlformats.org/presentationml/2006/ole">
            <p:oleObj spid="_x0000_s25603" r:id="rId4" imgW="7492633" imgH="5188146" progId="Excel.Sheet.8">
              <p:embed/>
            </p:oleObj>
          </a:graphicData>
        </a:graphic>
      </p:graphicFrame>
      <p:sp>
        <p:nvSpPr>
          <p:cNvPr id="25606" name="8 CuadroTexto"/>
          <p:cNvSpPr txBox="1">
            <a:spLocks noChangeArrowheads="1"/>
          </p:cNvSpPr>
          <p:nvPr/>
        </p:nvSpPr>
        <p:spPr bwMode="auto">
          <a:xfrm>
            <a:off x="755650" y="5589588"/>
            <a:ext cx="2195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200">
                <a:latin typeface="Century Gothic" pitchFamily="34" charset="0"/>
              </a:rPr>
              <a:t>1881pac con sospecha de IC derivados a centro de IC. Comparado contra ECO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2 Rectángulo"/>
          <p:cNvSpPr>
            <a:spLocks noChangeArrowheads="1"/>
          </p:cNvSpPr>
          <p:nvPr/>
        </p:nvSpPr>
        <p:spPr bwMode="auto">
          <a:xfrm>
            <a:off x="5724525" y="6237288"/>
            <a:ext cx="2451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 i="1">
                <a:latin typeface="Century Gothic" pitchFamily="34" charset="0"/>
              </a:rPr>
              <a:t>JAMA. 2005;293:2238-2244</a:t>
            </a:r>
            <a:endParaRPr lang="es-AR" sz="1400">
              <a:latin typeface="Century Gothic" pitchFamily="34" charset="0"/>
            </a:endParaRPr>
          </a:p>
        </p:txBody>
      </p:sp>
      <p:graphicFrame>
        <p:nvGraphicFramePr>
          <p:cNvPr id="33794" name="3 Gráfico"/>
          <p:cNvGraphicFramePr>
            <a:graphicFrameLocks/>
          </p:cNvGraphicFramePr>
          <p:nvPr/>
        </p:nvGraphicFramePr>
        <p:xfrm>
          <a:off x="250825" y="620713"/>
          <a:ext cx="4465638" cy="3168650"/>
        </p:xfrm>
        <a:graphic>
          <a:graphicData uri="http://schemas.openxmlformats.org/presentationml/2006/ole">
            <p:oleObj spid="_x0000_s33794" r:id="rId3" imgW="4468755" imgH="3170195" progId="Excel.Sheet.8">
              <p:embed/>
            </p:oleObj>
          </a:graphicData>
        </a:graphic>
      </p:graphicFrame>
      <p:graphicFrame>
        <p:nvGraphicFramePr>
          <p:cNvPr id="33795" name="5 Gráfico"/>
          <p:cNvGraphicFramePr>
            <a:graphicFrameLocks/>
          </p:cNvGraphicFramePr>
          <p:nvPr/>
        </p:nvGraphicFramePr>
        <p:xfrm>
          <a:off x="4500563" y="2133600"/>
          <a:ext cx="4464050" cy="3167063"/>
        </p:xfrm>
        <a:graphic>
          <a:graphicData uri="http://schemas.openxmlformats.org/presentationml/2006/ole">
            <p:oleObj spid="_x0000_s33795" r:id="rId4" imgW="4468755" imgH="31701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088" y="333375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B.N.P.- PRO BNP en I.C.A.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200" smtClean="0"/>
              <a:t>Dx Dudoso IC BNP&lt;100/ProBNP&lt;500   VPN &gt;95%</a:t>
            </a:r>
            <a:br>
              <a:rPr lang="en-US" sz="3200" smtClean="0"/>
            </a:br>
            <a:r>
              <a:rPr lang="en-US" sz="3200" smtClean="0"/>
              <a:t>   &gt;500       &gt;2000  VPP &gt;95%</a:t>
            </a:r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3429000"/>
            <a:ext cx="3333750" cy="3190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7272338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2 Rectángulo"/>
          <p:cNvSpPr>
            <a:spLocks noChangeArrowheads="1"/>
          </p:cNvSpPr>
          <p:nvPr/>
        </p:nvSpPr>
        <p:spPr bwMode="auto">
          <a:xfrm>
            <a:off x="3455988" y="6524625"/>
            <a:ext cx="4211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Century Gothic" pitchFamily="34" charset="0"/>
              </a:rPr>
              <a:t>European Journal of Epidemiology </a:t>
            </a:r>
            <a:r>
              <a:rPr lang="en-US" sz="1200" b="1" i="1">
                <a:latin typeface="Century Gothic" pitchFamily="34" charset="0"/>
              </a:rPr>
              <a:t>13: 491–502, 1997</a:t>
            </a:r>
            <a:endParaRPr lang="es-AR" sz="1200">
              <a:latin typeface="Century Gothic" pitchFamily="34" charset="0"/>
            </a:endParaRPr>
          </a:p>
        </p:txBody>
      </p:sp>
      <p:sp>
        <p:nvSpPr>
          <p:cNvPr id="68611" name="3 CuadroTexto"/>
          <p:cNvSpPr txBox="1">
            <a:spLocks noChangeArrowheads="1"/>
          </p:cNvSpPr>
          <p:nvPr/>
        </p:nvSpPr>
        <p:spPr bwMode="auto">
          <a:xfrm>
            <a:off x="2124075" y="333375"/>
            <a:ext cx="467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>
                <a:solidFill>
                  <a:srgbClr val="FFFF00"/>
                </a:solidFill>
                <a:latin typeface="Century Gothic" pitchFamily="34" charset="0"/>
              </a:rPr>
              <a:t>Scores diagnósticos en 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40640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07950" y="1412875"/>
            <a:ext cx="4103688" cy="2159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07950" y="2276475"/>
            <a:ext cx="4032250" cy="144463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07950" y="4005263"/>
            <a:ext cx="4103688" cy="144462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9637" name="5 CuadroTexto"/>
          <p:cNvSpPr txBox="1">
            <a:spLocks noChangeArrowheads="1"/>
          </p:cNvSpPr>
          <p:nvPr/>
        </p:nvSpPr>
        <p:spPr bwMode="auto">
          <a:xfrm>
            <a:off x="827088" y="26035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latin typeface="Century Gothic" pitchFamily="34" charset="0"/>
              </a:rPr>
              <a:t>Criterios Boston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850" y="5229225"/>
          <a:ext cx="2087563" cy="118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2168"/>
                <a:gridCol w="576064"/>
              </a:tblGrid>
              <a:tr h="394843">
                <a:tc>
                  <a:txBody>
                    <a:bodyPr/>
                    <a:lstStyle/>
                    <a:p>
                      <a:r>
                        <a:rPr lang="es-AR" sz="1200" b="0" dirty="0" smtClean="0">
                          <a:latin typeface="Century Gothic" pitchFamily="34" charset="0"/>
                        </a:rPr>
                        <a:t>No IC</a:t>
                      </a:r>
                      <a:endParaRPr lang="es-AR" sz="1200" b="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b="0" dirty="0" smtClean="0">
                          <a:latin typeface="Century Gothic" pitchFamily="34" charset="0"/>
                        </a:rPr>
                        <a:t>0-4</a:t>
                      </a:r>
                      <a:endParaRPr lang="es-AR" sz="1200" b="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Century Gothic" pitchFamily="34" charset="0"/>
                        </a:rPr>
                        <a:t>IC</a:t>
                      </a:r>
                      <a:r>
                        <a:rPr lang="es-AR" sz="1200" baseline="0" dirty="0" smtClean="0">
                          <a:latin typeface="Century Gothic" pitchFamily="34" charset="0"/>
                        </a:rPr>
                        <a:t> probable</a:t>
                      </a:r>
                      <a:endParaRPr lang="es-AR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Century Gothic" pitchFamily="34" charset="0"/>
                        </a:rPr>
                        <a:t>5-7</a:t>
                      </a:r>
                      <a:endParaRPr lang="es-AR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Century Gothic" pitchFamily="34" charset="0"/>
                        </a:rPr>
                        <a:t>IC definida</a:t>
                      </a:r>
                      <a:endParaRPr lang="es-AR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Century Gothic" pitchFamily="34" charset="0"/>
                        </a:rPr>
                        <a:t>8-12</a:t>
                      </a:r>
                      <a:endParaRPr lang="es-AR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52" name="8 CuadroTexto"/>
          <p:cNvSpPr txBox="1">
            <a:spLocks noChangeArrowheads="1"/>
          </p:cNvSpPr>
          <p:nvPr/>
        </p:nvSpPr>
        <p:spPr bwMode="auto">
          <a:xfrm>
            <a:off x="5651500" y="26035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latin typeface="Century Gothic" pitchFamily="34" charset="0"/>
              </a:rPr>
              <a:t>Criterios Framingham</a:t>
            </a:r>
          </a:p>
        </p:txBody>
      </p:sp>
      <p:sp>
        <p:nvSpPr>
          <p:cNvPr id="69653" name="11 CuadroTexto"/>
          <p:cNvSpPr txBox="1">
            <a:spLocks noChangeArrowheads="1"/>
          </p:cNvSpPr>
          <p:nvPr/>
        </p:nvSpPr>
        <p:spPr bwMode="auto">
          <a:xfrm>
            <a:off x="5076825" y="5300663"/>
            <a:ext cx="338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2 Criterios mayores o </a:t>
            </a:r>
          </a:p>
          <a:p>
            <a:r>
              <a:rPr lang="es-AR" sz="1400">
                <a:latin typeface="Century Gothic" pitchFamily="34" charset="0"/>
              </a:rPr>
              <a:t>1 criterio mayor y 2 menores</a:t>
            </a:r>
          </a:p>
        </p:txBody>
      </p:sp>
      <p:grpSp>
        <p:nvGrpSpPr>
          <p:cNvPr id="69654" name="12 Grupo"/>
          <p:cNvGrpSpPr>
            <a:grpSpLocks/>
          </p:cNvGrpSpPr>
          <p:nvPr/>
        </p:nvGrpSpPr>
        <p:grpSpPr bwMode="auto">
          <a:xfrm>
            <a:off x="4505325" y="1204913"/>
            <a:ext cx="4467225" cy="3808412"/>
            <a:chOff x="4505860" y="1205136"/>
            <a:chExt cx="4467012" cy="3808040"/>
          </a:xfrm>
        </p:grpSpPr>
        <p:pic>
          <p:nvPicPr>
            <p:cNvPr id="69655" name="9 Imagen" descr="fram.jpg"/>
            <p:cNvPicPr>
              <a:picLocks noChangeAspect="1"/>
            </p:cNvPicPr>
            <p:nvPr/>
          </p:nvPicPr>
          <p:blipFill>
            <a:blip r:embed="rId3"/>
            <a:srcRect t="51128" b="9357"/>
            <a:stretch>
              <a:fillRect/>
            </a:stretch>
          </p:blipFill>
          <p:spPr bwMode="auto">
            <a:xfrm>
              <a:off x="4505860" y="2924944"/>
              <a:ext cx="4458628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56" name="10 Imagen" descr="fram.jpg"/>
            <p:cNvPicPr>
              <a:picLocks noChangeAspect="1"/>
            </p:cNvPicPr>
            <p:nvPr/>
          </p:nvPicPr>
          <p:blipFill>
            <a:blip r:embed="rId3"/>
            <a:srcRect t="14336" b="53120"/>
            <a:stretch>
              <a:fillRect/>
            </a:stretch>
          </p:blipFill>
          <p:spPr bwMode="auto">
            <a:xfrm>
              <a:off x="4514244" y="1205136"/>
              <a:ext cx="4458628" cy="171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2200275"/>
            <a:ext cx="7510462" cy="5059363"/>
          </a:xfrm>
          <a:prstGeom prst="rect">
            <a:avLst/>
          </a:prstGeom>
          <a:noFill/>
        </p:spPr>
      </p:pic>
      <p:sp>
        <p:nvSpPr>
          <p:cNvPr id="70658" name="2 Rectángulo"/>
          <p:cNvSpPr>
            <a:spLocks noChangeArrowheads="1"/>
          </p:cNvSpPr>
          <p:nvPr/>
        </p:nvSpPr>
        <p:spPr bwMode="auto">
          <a:xfrm>
            <a:off x="5651500" y="6092825"/>
            <a:ext cx="295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600">
                <a:latin typeface="Century Gothic" pitchFamily="34" charset="0"/>
              </a:rPr>
              <a:t>Ann Emerg Med. 2008;51</a:t>
            </a:r>
          </a:p>
        </p:txBody>
      </p:sp>
      <p:sp>
        <p:nvSpPr>
          <p:cNvPr id="70659" name="3 CuadroTexto"/>
          <p:cNvSpPr txBox="1">
            <a:spLocks noChangeArrowheads="1"/>
          </p:cNvSpPr>
          <p:nvPr/>
        </p:nvSpPr>
        <p:spPr bwMode="auto">
          <a:xfrm>
            <a:off x="2484438" y="1196975"/>
            <a:ext cx="367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latin typeface="Century Gothic" pitchFamily="34" charset="0"/>
              </a:rPr>
              <a:t>Sensibilidad y especificidad de diferentes scores diagnósticos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Rectángulo"/>
          <p:cNvGrpSpPr>
            <a:grpSpLocks/>
          </p:cNvGrpSpPr>
          <p:nvPr/>
        </p:nvGrpSpPr>
        <p:grpSpPr bwMode="auto">
          <a:xfrm>
            <a:off x="5492750" y="384175"/>
            <a:ext cx="3486150" cy="1908175"/>
            <a:chOff x="3460" y="242"/>
            <a:chExt cx="2196" cy="1202"/>
          </a:xfrm>
        </p:grpSpPr>
        <p:pic>
          <p:nvPicPr>
            <p:cNvPr id="71681" name="11 Rectángulo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0" y="242"/>
              <a:ext cx="2196" cy="1202"/>
            </a:xfrm>
            <a:prstGeom prst="rect">
              <a:avLst/>
            </a:prstGeom>
            <a:noFill/>
          </p:spPr>
        </p:pic>
        <p:sp>
          <p:nvSpPr>
            <p:cNvPr id="71682" name="Text Box 2"/>
            <p:cNvSpPr txBox="1">
              <a:spLocks noChangeArrowheads="1"/>
            </p:cNvSpPr>
            <p:nvPr/>
          </p:nvSpPr>
          <p:spPr bwMode="auto">
            <a:xfrm>
              <a:off x="3470" y="255"/>
              <a:ext cx="2177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s-ES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365625"/>
            <a:ext cx="43926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4 Rectángulo"/>
          <p:cNvSpPr>
            <a:spLocks noChangeArrowheads="1"/>
          </p:cNvSpPr>
          <p:nvPr/>
        </p:nvSpPr>
        <p:spPr bwMode="auto">
          <a:xfrm>
            <a:off x="5003800" y="6453188"/>
            <a:ext cx="3671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Di Bari y col. JACC 2004;44: 1601</a:t>
            </a:r>
          </a:p>
        </p:txBody>
      </p:sp>
      <p:grpSp>
        <p:nvGrpSpPr>
          <p:cNvPr id="71686" name="7 Grupo"/>
          <p:cNvGrpSpPr>
            <a:grpSpLocks/>
          </p:cNvGrpSpPr>
          <p:nvPr/>
        </p:nvGrpSpPr>
        <p:grpSpPr bwMode="auto">
          <a:xfrm>
            <a:off x="179388" y="260350"/>
            <a:ext cx="4608512" cy="1689100"/>
            <a:chOff x="467544" y="457508"/>
            <a:chExt cx="4608512" cy="1689186"/>
          </a:xfrm>
        </p:grpSpPr>
        <p:pic>
          <p:nvPicPr>
            <p:cNvPr id="716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980728"/>
              <a:ext cx="4320480" cy="116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2" name="5 CuadroTexto"/>
            <p:cNvSpPr txBox="1">
              <a:spLocks noChangeArrowheads="1"/>
            </p:cNvSpPr>
            <p:nvPr/>
          </p:nvSpPr>
          <p:spPr bwMode="auto">
            <a:xfrm>
              <a:off x="467544" y="457508"/>
              <a:ext cx="46085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>
                  <a:latin typeface="Century Gothic" pitchFamily="34" charset="0"/>
                </a:rPr>
                <a:t>Predicción de pérdida de habilidades de  la vida cotidiana.</a:t>
              </a:r>
            </a:p>
          </p:txBody>
        </p:sp>
      </p:grpSp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636838"/>
            <a:ext cx="44275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6 CuadroTexto"/>
          <p:cNvSpPr txBox="1">
            <a:spLocks noChangeArrowheads="1"/>
          </p:cNvSpPr>
          <p:nvPr/>
        </p:nvSpPr>
        <p:spPr bwMode="auto">
          <a:xfrm>
            <a:off x="684213" y="2276475"/>
            <a:ext cx="460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Predicción de hospitalización por IC</a:t>
            </a:r>
          </a:p>
        </p:txBody>
      </p:sp>
      <p:sp>
        <p:nvSpPr>
          <p:cNvPr id="71689" name="9 CuadroTexto"/>
          <p:cNvSpPr txBox="1">
            <a:spLocks noChangeArrowheads="1"/>
          </p:cNvSpPr>
          <p:nvPr/>
        </p:nvSpPr>
        <p:spPr bwMode="auto">
          <a:xfrm>
            <a:off x="4535488" y="4005263"/>
            <a:ext cx="460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Predicción de Mortalidad</a:t>
            </a:r>
          </a:p>
        </p:txBody>
      </p:sp>
      <p:sp>
        <p:nvSpPr>
          <p:cNvPr id="71690" name="10 CuadroTexto"/>
          <p:cNvSpPr txBox="1">
            <a:spLocks noChangeArrowheads="1"/>
          </p:cNvSpPr>
          <p:nvPr/>
        </p:nvSpPr>
        <p:spPr bwMode="auto">
          <a:xfrm>
            <a:off x="5795963" y="549275"/>
            <a:ext cx="2952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latin typeface="Century Gothic" pitchFamily="34" charset="0"/>
              </a:rPr>
              <a:t>Pacientes con diagnóstico de IC por alguno de estos criterios respecto a los que no lo tuvieron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3 Grupo"/>
          <p:cNvGrpSpPr>
            <a:grpSpLocks/>
          </p:cNvGrpSpPr>
          <p:nvPr/>
        </p:nvGrpSpPr>
        <p:grpSpPr bwMode="auto">
          <a:xfrm>
            <a:off x="1476375" y="1700213"/>
            <a:ext cx="6191250" cy="3816350"/>
            <a:chOff x="548848" y="3645024"/>
            <a:chExt cx="4944949" cy="1728192"/>
          </a:xfrm>
        </p:grpSpPr>
        <p:pic>
          <p:nvPicPr>
            <p:cNvPr id="72708" name="Picture 2"/>
            <p:cNvPicPr>
              <a:picLocks noChangeAspect="1" noChangeArrowheads="1"/>
            </p:cNvPicPr>
            <p:nvPr/>
          </p:nvPicPr>
          <p:blipFill>
            <a:blip r:embed="rId2"/>
            <a:srcRect l="53059" t="10551" r="23042" b="5031"/>
            <a:stretch>
              <a:fillRect/>
            </a:stretch>
          </p:blipFill>
          <p:spPr bwMode="auto">
            <a:xfrm>
              <a:off x="3645192" y="3645024"/>
              <a:ext cx="1848605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09" name="Picture 2"/>
            <p:cNvPicPr>
              <a:picLocks noChangeAspect="1" noChangeArrowheads="1"/>
            </p:cNvPicPr>
            <p:nvPr/>
          </p:nvPicPr>
          <p:blipFill>
            <a:blip r:embed="rId2"/>
            <a:srcRect t="10551" r="59972" b="5031"/>
            <a:stretch>
              <a:fillRect/>
            </a:stretch>
          </p:blipFill>
          <p:spPr bwMode="auto">
            <a:xfrm>
              <a:off x="548848" y="3645024"/>
              <a:ext cx="309634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06" name="4 Rectángulo"/>
          <p:cNvSpPr>
            <a:spLocks noChangeArrowheads="1"/>
          </p:cNvSpPr>
          <p:nvPr/>
        </p:nvSpPr>
        <p:spPr bwMode="auto">
          <a:xfrm>
            <a:off x="2627313" y="6308725"/>
            <a:ext cx="633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entury Gothic" pitchFamily="34" charset="0"/>
              </a:rPr>
              <a:t>Fonseca et al. / The European Journal of Heart Failure 6 (2004) 813–820</a:t>
            </a:r>
            <a:endParaRPr lang="es-AR" sz="1400">
              <a:latin typeface="Century Gothic" pitchFamily="34" charset="0"/>
            </a:endParaRPr>
          </a:p>
        </p:txBody>
      </p:sp>
      <p:sp>
        <p:nvSpPr>
          <p:cNvPr id="72707" name="5 Rectángulo"/>
          <p:cNvSpPr>
            <a:spLocks noChangeArrowheads="1"/>
          </p:cNvSpPr>
          <p:nvPr/>
        </p:nvSpPr>
        <p:spPr bwMode="auto">
          <a:xfrm>
            <a:off x="0" y="7651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600">
                <a:solidFill>
                  <a:srgbClr val="FFFF00"/>
                </a:solidFill>
                <a:latin typeface="Century Gothic" pitchFamily="34" charset="0"/>
              </a:rPr>
              <a:t>Sensibilidad y especificidad de diferentes scores diagnósticos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64801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075" y="2708275"/>
            <a:ext cx="32845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3 CuadroTexto"/>
          <p:cNvSpPr txBox="1">
            <a:spLocks noChangeArrowheads="1"/>
          </p:cNvSpPr>
          <p:nvPr/>
        </p:nvSpPr>
        <p:spPr bwMode="auto">
          <a:xfrm>
            <a:off x="2555875" y="6092825"/>
            <a:ext cx="6408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Baggish y col. </a:t>
            </a:r>
            <a:r>
              <a:rPr lang="en-US" sz="1400">
                <a:latin typeface="Century Gothic" pitchFamily="34" charset="0"/>
              </a:rPr>
              <a:t>PRIDE Acute Heart Failure Score . </a:t>
            </a:r>
            <a:r>
              <a:rPr lang="es-AR" sz="1400">
                <a:latin typeface="Century Gothic" pitchFamily="34" charset="0"/>
              </a:rPr>
              <a:t>Am Heart J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298450" y="1514475"/>
            <a:ext cx="84677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Paciente de 68 años sexo masculino, HTA, DBT.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 IAM anterior en 2008 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Internación en 2009 y 2010 por IC descompensada.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Disnea habitual CF II.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Tratamiento: AAS, Enalapril, carvedilol, furosemida, metformina, estatinas.</a:t>
            </a:r>
          </a:p>
          <a:p>
            <a:pPr eaLnBrk="0" hangingPunct="0"/>
            <a:endParaRPr lang="es-ES_tradnl">
              <a:solidFill>
                <a:srgbClr val="FFFFFF"/>
              </a:solidFill>
              <a:latin typeface="Century Gothic" pitchFamily="34" charset="0"/>
            </a:endParaRP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Consulta por disnea progresiva hasta CF IV de 72 hs de evolución, tos y disnea paroxística nocturna con edemas en MMII.</a:t>
            </a:r>
          </a:p>
          <a:p>
            <a:pPr eaLnBrk="0" hangingPunct="0"/>
            <a:endParaRPr lang="es-ES_tradnl">
              <a:solidFill>
                <a:srgbClr val="FFFFFF"/>
              </a:solidFill>
              <a:latin typeface="Century Gothic" pitchFamily="34" charset="0"/>
            </a:endParaRP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Examen Físico: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TA: 130/80 FC: 92 X  Sat: 90% Taquipneico.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Bien perfundido, R1 R2 en 4F. R3.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Rales hasta vértices, hipoventilación base derecha. Edemas 2/6 miembros inf. IY 3/3 sin colapso, RHY +</a:t>
            </a:r>
            <a:endParaRPr 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5 Título"/>
          <p:cNvSpPr txBox="1">
            <a:spLocks/>
          </p:cNvSpPr>
          <p:nvPr/>
        </p:nvSpPr>
        <p:spPr>
          <a:xfrm>
            <a:off x="323850" y="260350"/>
            <a:ext cx="2695575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sz="28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Caso clínico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I.C.A. Presentacion Clinica</a:t>
            </a:r>
            <a:br>
              <a:rPr lang="en-US" sz="3600" smtClean="0"/>
            </a:br>
            <a:r>
              <a:rPr lang="en-US" sz="3600" smtClean="0"/>
              <a:t>  Agrega  Informacion 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2286000"/>
            <a:ext cx="7772400" cy="4572000"/>
          </a:xfrm>
        </p:spPr>
        <p:txBody>
          <a:bodyPr/>
          <a:lstStyle/>
          <a:p>
            <a:r>
              <a:rPr lang="en-US" smtClean="0"/>
              <a:t>1. No agrega informacion</a:t>
            </a:r>
          </a:p>
          <a:p>
            <a:r>
              <a:rPr lang="en-US" smtClean="0"/>
              <a:t>2.Dificil evaluar clinicamente </a:t>
            </a:r>
          </a:p>
          <a:p>
            <a:r>
              <a:rPr lang="en-US" smtClean="0"/>
              <a:t>3.Agrega datos  pronosticos / toma decision terapeutica .</a:t>
            </a:r>
          </a:p>
          <a:p>
            <a:r>
              <a:rPr lang="en-US" smtClean="0"/>
              <a:t>4.Solo para expertos  clinicos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/>
          <p:cNvSpPr txBox="1">
            <a:spLocks noChangeArrowheads="1"/>
          </p:cNvSpPr>
          <p:nvPr/>
        </p:nvSpPr>
        <p:spPr bwMode="auto">
          <a:xfrm>
            <a:off x="4927600" y="1435100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0000"/>
              </a:spcBef>
            </a:pPr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Rales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</a:pPr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R3 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</a:pPr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IY- RHY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</a:pPr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Edemas 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</a:pPr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Hepatomegalia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5105400" y="4403725"/>
            <a:ext cx="1914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Disnea - Rales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Hipotensión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Piel fría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Livideces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Sudoración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Obnubilación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Oliguria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65100" y="4495800"/>
            <a:ext cx="1863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Hipotensión 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Piel fría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Livideces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Obnubilación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Oliguria</a:t>
            </a:r>
          </a:p>
          <a:p>
            <a:pPr eaLnBrk="0" hangingPunct="0"/>
            <a:r>
              <a:rPr lang="es-ES_tradnl" sz="2000" b="1">
                <a:solidFill>
                  <a:srgbClr val="FFFF00"/>
                </a:solidFill>
                <a:latin typeface="Century Gothic" pitchFamily="34" charset="0"/>
              </a:rPr>
              <a:t>Secos</a:t>
            </a:r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>
            <a:off x="1235075" y="3429000"/>
            <a:ext cx="75533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V="1">
            <a:off x="4572000" y="381000"/>
            <a:ext cx="0" cy="5873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4902200" y="9398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FFFF00"/>
                </a:solidFill>
                <a:latin typeface="Century Gothic" pitchFamily="34" charset="0"/>
              </a:rPr>
              <a:t>DISNEA</a:t>
            </a:r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5029200" y="373063"/>
            <a:ext cx="1819275" cy="519112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s-ES_tradnl" sz="2800" b="1">
                <a:latin typeface="Century Gothic" pitchFamily="34" charset="0"/>
              </a:rPr>
              <a:t>Húmedos</a:t>
            </a:r>
          </a:p>
        </p:txBody>
      </p:sp>
      <p:grpSp>
        <p:nvGrpSpPr>
          <p:cNvPr id="69" name="Text Box 9"/>
          <p:cNvGrpSpPr>
            <a:grpSpLocks/>
          </p:cNvGrpSpPr>
          <p:nvPr/>
        </p:nvGrpSpPr>
        <p:grpSpPr bwMode="auto">
          <a:xfrm>
            <a:off x="176213" y="3717925"/>
            <a:ext cx="2457450" cy="604838"/>
            <a:chOff x="111" y="2342"/>
            <a:chExt cx="1548" cy="381"/>
          </a:xfrm>
        </p:grpSpPr>
        <p:pic>
          <p:nvPicPr>
            <p:cNvPr id="75784" name="Text Box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" y="2342"/>
              <a:ext cx="1548" cy="381"/>
            </a:xfrm>
            <a:prstGeom prst="rect">
              <a:avLst/>
            </a:prstGeom>
            <a:noFill/>
          </p:spPr>
        </p:pic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158" y="2387"/>
              <a:ext cx="14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 b="1">
                  <a:solidFill>
                    <a:schemeClr val="bg1"/>
                  </a:solidFill>
                  <a:latin typeface="Century Gothic" pitchFamily="34" charset="0"/>
                </a:rPr>
                <a:t>Fríos y Secos</a:t>
              </a:r>
            </a:p>
          </p:txBody>
        </p:sp>
      </p:grp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4840288" y="3890963"/>
            <a:ext cx="2981325" cy="519112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ysClr val="window" lastClr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kern="0">
                <a:solidFill>
                  <a:sysClr val="windowText" lastClr="000000"/>
                </a:solidFill>
                <a:latin typeface="Century Gothic" pitchFamily="34" charset="0"/>
                <a:cs typeface="+mn-cs"/>
              </a:rPr>
              <a:t>Fríos y Húmedos</a:t>
            </a:r>
          </a:p>
        </p:txBody>
      </p:sp>
      <p:sp>
        <p:nvSpPr>
          <p:cNvPr id="71" name="AutoShape 11"/>
          <p:cNvSpPr>
            <a:spLocks noChangeArrowheads="1"/>
          </p:cNvSpPr>
          <p:nvPr/>
        </p:nvSpPr>
        <p:spPr bwMode="auto">
          <a:xfrm>
            <a:off x="4003675" y="6246813"/>
            <a:ext cx="1100138" cy="5730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W=18</a:t>
            </a: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2971800" y="320675"/>
            <a:ext cx="1273175" cy="822325"/>
          </a:xfrm>
          <a:prstGeom prst="rect">
            <a:avLst/>
          </a:prstGeom>
          <a:solidFill>
            <a:srgbClr val="3333CC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W &lt; 18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IC &gt; 2.2</a:t>
            </a: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7861300" y="320675"/>
            <a:ext cx="1273175" cy="822325"/>
          </a:xfrm>
          <a:prstGeom prst="rect">
            <a:avLst/>
          </a:prstGeom>
          <a:solidFill>
            <a:srgbClr val="3333CC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rgbClr val="FFFF00"/>
                </a:solidFill>
                <a:latin typeface="Century Gothic" pitchFamily="34" charset="0"/>
                <a:cs typeface="+mn-cs"/>
              </a:rPr>
              <a:t>W &gt; 18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IC &gt; 2.2</a:t>
            </a: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6473825" y="1168400"/>
            <a:ext cx="2651125" cy="1552575"/>
          </a:xfrm>
          <a:prstGeom prst="leftArrow">
            <a:avLst>
              <a:gd name="adj1" fmla="val 50000"/>
              <a:gd name="adj2" fmla="val 42689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Edema agudo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de pulmón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2971800" y="3740150"/>
            <a:ext cx="1273175" cy="822325"/>
          </a:xfrm>
          <a:prstGeom prst="rect">
            <a:avLst/>
          </a:prstGeom>
          <a:solidFill>
            <a:srgbClr val="3333CC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W &lt; 18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rgbClr val="FFFF00"/>
                </a:solidFill>
                <a:latin typeface="Century Gothic" pitchFamily="34" charset="0"/>
                <a:cs typeface="+mn-cs"/>
              </a:rPr>
              <a:t>IC &lt; 2.2</a:t>
            </a: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1908175" y="4652963"/>
            <a:ext cx="2619375" cy="1552575"/>
          </a:xfrm>
          <a:prstGeom prst="leftArrow">
            <a:avLst>
              <a:gd name="adj1" fmla="val 50000"/>
              <a:gd name="adj2" fmla="val 42178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Text" lastClr="000000"/>
                </a:solidFill>
                <a:latin typeface="Century Gothic" pitchFamily="34" charset="0"/>
                <a:cs typeface="+mn-cs"/>
              </a:rPr>
              <a:t> </a:t>
            </a: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Shock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 Hipovolémico</a:t>
            </a: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6581775" y="4865688"/>
            <a:ext cx="2543175" cy="1552575"/>
          </a:xfrm>
          <a:prstGeom prst="leftArrow">
            <a:avLst>
              <a:gd name="adj1" fmla="val 50000"/>
              <a:gd name="adj2" fmla="val 40951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t="100000" r="100000"/>
            </a:path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Shock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Cardiogénico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61300" y="3740150"/>
            <a:ext cx="1273175" cy="822325"/>
          </a:xfrm>
          <a:prstGeom prst="rect">
            <a:avLst/>
          </a:prstGeom>
          <a:solidFill>
            <a:srgbClr val="3333CC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s-ES_tradnl">
                <a:solidFill>
                  <a:srgbClr val="FFFF00"/>
                </a:solidFill>
                <a:latin typeface="Century Gothic" pitchFamily="34" charset="0"/>
              </a:rPr>
              <a:t>W &gt; 18</a:t>
            </a:r>
          </a:p>
          <a:p>
            <a:pPr eaLnBrk="0" hangingPunct="0"/>
            <a:r>
              <a:rPr lang="es-ES_tradnl">
                <a:solidFill>
                  <a:srgbClr val="FFFF00"/>
                </a:solidFill>
                <a:latin typeface="Century Gothic" pitchFamily="34" charset="0"/>
              </a:rPr>
              <a:t>IC &lt; 2.2</a:t>
            </a: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>
            <a:off x="969963" y="1711325"/>
            <a:ext cx="2651125" cy="498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t="100000" r="100000"/>
            </a:path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>
            <a:spAutoFit/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Estado “normal”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31775" y="373063"/>
            <a:ext cx="1206500" cy="519112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s-ES_tradnl" sz="2800" b="1">
                <a:latin typeface="Century Gothic" pitchFamily="34" charset="0"/>
              </a:rPr>
              <a:t>Secos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60198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200">
                <a:solidFill>
                  <a:srgbClr val="EAEAEA"/>
                </a:solidFill>
                <a:latin typeface="Century Gothic" pitchFamily="34" charset="0"/>
              </a:rPr>
              <a:t>Norhia, A y col. JAMA 1989; 261: 884-888</a:t>
            </a:r>
            <a:endParaRPr lang="es-ES" sz="1200">
              <a:solidFill>
                <a:srgbClr val="EAEAE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Tratamiento 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Nos orienta la presentacion clinica el tto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          1. No sirve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2.Solo fisiopatologico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3.Rapida aproximacion del tto 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4.Solo diagnostico de derivacion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Presentacion Clinica        Tratamiento Farmacologico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hlink"/>
                </a:solidFill>
              </a:rPr>
              <a:t>Calientes</a:t>
            </a:r>
            <a:r>
              <a:rPr lang="en-US" smtClean="0"/>
              <a:t> y Secos  Euvolemicos igual tto</a:t>
            </a:r>
          </a:p>
          <a:p>
            <a:r>
              <a:rPr lang="en-US" smtClean="0">
                <a:solidFill>
                  <a:schemeClr val="hlink"/>
                </a:solidFill>
              </a:rPr>
              <a:t>Calientes</a:t>
            </a:r>
            <a:r>
              <a:rPr lang="en-US" smtClean="0"/>
              <a:t> y Humedos(I.C.n/PCP.alta :     Vasodilat./Diureticos</a:t>
            </a:r>
          </a:p>
          <a:p>
            <a:endParaRPr lang="en-US" smtClean="0"/>
          </a:p>
          <a:p>
            <a:r>
              <a:rPr lang="en-US" smtClean="0"/>
              <a:t>Frios y Secos (I.C. Bajo/PCP.Baja):Hipovol.)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Reposicion de Volumen</a:t>
            </a:r>
          </a:p>
          <a:p>
            <a:r>
              <a:rPr lang="en-US" smtClean="0"/>
              <a:t>Frios y Humedos (I.C. Bajo/PCP.Alta) SHOCK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Inotropicos//Diureticos //Asistencia  Circulat.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val 19"/>
          <p:cNvSpPr>
            <a:spLocks noChangeArrowheads="1"/>
          </p:cNvSpPr>
          <p:nvPr/>
        </p:nvSpPr>
        <p:spPr bwMode="auto">
          <a:xfrm>
            <a:off x="3733800" y="5334000"/>
            <a:ext cx="3581400" cy="990600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s-ES_tradnl" sz="3200">
                <a:latin typeface="Century Gothic" pitchFamily="34" charset="0"/>
              </a:rPr>
              <a:t>Hemodinamia</a:t>
            </a:r>
            <a:endParaRPr lang="es-ES" sz="3200">
              <a:latin typeface="Century Gothic" pitchFamily="34" charset="0"/>
            </a:endParaRPr>
          </a:p>
        </p:txBody>
      </p:sp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4648200" y="838200"/>
            <a:ext cx="2965450" cy="685800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s-ES_tradnl" sz="3200">
                <a:latin typeface="Century Gothic" pitchFamily="34" charset="0"/>
              </a:rPr>
              <a:t>ECG</a:t>
            </a:r>
            <a:endParaRPr lang="es-ES" sz="3200">
              <a:latin typeface="Century Gothic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 l="32500" t="17999" r="7417" b="22166"/>
          <a:stretch>
            <a:fillRect/>
          </a:stretch>
        </p:blipFill>
        <p:spPr bwMode="auto">
          <a:xfrm>
            <a:off x="3467100" y="3124200"/>
            <a:ext cx="34671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73500"/>
            <a:ext cx="2851150" cy="216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81200"/>
            <a:ext cx="2838450" cy="2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/>
          <a:srcRect l="32750" t="17999" r="8000" b="23000"/>
          <a:stretch>
            <a:fillRect/>
          </a:stretch>
        </p:blipFill>
        <p:spPr bwMode="auto">
          <a:xfrm>
            <a:off x="3419475" y="1412875"/>
            <a:ext cx="2851150" cy="216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228600" y="5791200"/>
            <a:ext cx="2965450" cy="685800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kern="0" dirty="0" err="1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Rx</a:t>
            </a:r>
            <a:r>
              <a:rPr lang="es-ES_tradnl" sz="3200" kern="0" dirty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 tórax</a:t>
            </a:r>
            <a:endParaRPr lang="es-ES" sz="3200" kern="0" dirty="0">
              <a:solidFill>
                <a:sysClr val="window" lastClr="FFFFF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82550" y="1295400"/>
            <a:ext cx="2965450" cy="685800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kern="0">
                <a:solidFill>
                  <a:sysClr val="window" lastClr="FFFFFF"/>
                </a:solidFill>
                <a:latin typeface="Century Gothic" pitchFamily="34" charset="0"/>
                <a:cs typeface="+mn-cs"/>
              </a:rPr>
              <a:t>Clínica</a:t>
            </a:r>
            <a:endParaRPr lang="es-ES" sz="3200" kern="0">
              <a:solidFill>
                <a:sysClr val="window" lastClr="FFFFFF"/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Presentacion Mortalidad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1116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111624" name="Group 4"/>
          <p:cNvGrpSpPr>
            <a:grpSpLocks/>
          </p:cNvGrpSpPr>
          <p:nvPr/>
        </p:nvGrpSpPr>
        <p:grpSpPr bwMode="auto">
          <a:xfrm>
            <a:off x="0" y="1390650"/>
            <a:ext cx="8601075" cy="5467350"/>
            <a:chOff x="0" y="346"/>
            <a:chExt cx="5418" cy="3444"/>
          </a:xfrm>
        </p:grpSpPr>
        <p:graphicFrame>
          <p:nvGraphicFramePr>
            <p:cNvPr id="111621" name="Object 5"/>
            <p:cNvGraphicFramePr>
              <a:graphicFrameLocks noChangeAspect="1"/>
            </p:cNvGraphicFramePr>
            <p:nvPr/>
          </p:nvGraphicFramePr>
          <p:xfrm>
            <a:off x="0" y="346"/>
            <a:ext cx="5419" cy="3445"/>
          </p:xfrm>
          <a:graphic>
            <a:graphicData uri="http://schemas.openxmlformats.org/presentationml/2006/ole">
              <p:oleObj spid="_x0000_s111621" r:id="rId3" imgW="6096018" imgH="4076629" progId="MSGraph.Chart.8">
                <p:embed/>
              </p:oleObj>
            </a:graphicData>
          </a:graphic>
        </p:graphicFrame>
        <p:sp>
          <p:nvSpPr>
            <p:cNvPr id="111625" name="Text Box 6"/>
            <p:cNvSpPr txBox="1">
              <a:spLocks noChangeArrowheads="1"/>
            </p:cNvSpPr>
            <p:nvPr/>
          </p:nvSpPr>
          <p:spPr bwMode="auto">
            <a:xfrm>
              <a:off x="0" y="346"/>
              <a:ext cx="5419" cy="34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Tratamiento Farmacologico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149725"/>
            <a:ext cx="7772400" cy="4572000"/>
          </a:xfrm>
        </p:spPr>
        <p:txBody>
          <a:bodyPr/>
          <a:lstStyle/>
          <a:p>
            <a:pPr defTabSz="457200" eaLnBrk="1" hangingPunct="1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Char char="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 </a:t>
            </a:r>
            <a:r>
              <a:rPr lang="en-GB" b="1" smtClean="0"/>
              <a:t>La congestión hemodinámica y clínica es el cuadro que predomina en los pacientes con insuficiencia cardíaca descompensada, por lo tanto los diuréticos y vasodilatadores son los agentes de elección.</a:t>
            </a:r>
          </a:p>
          <a:p>
            <a:pPr defTabSz="457200" eaLnBrk="1" hangingPunct="1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Char char="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smtClean="0"/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827088" y="1916113"/>
            <a:ext cx="7775575" cy="130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/>
              <a:t>La evaluación clínica y hemodinámica al ingreso</a:t>
            </a:r>
          </a:p>
          <a:p>
            <a:pPr defTabSz="457200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/>
              <a:t> nos permite estratificar rápidamente a los </a:t>
            </a:r>
          </a:p>
          <a:p>
            <a:pPr defTabSz="457200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/>
              <a:t>pacientes con Ins.Card.Aguda</a:t>
            </a:r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611188" y="3860800"/>
            <a:ext cx="7775575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4" defTabSz="457200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250825" y="2276475"/>
            <a:ext cx="7775575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lnSpc>
                <a:spcPct val="76000"/>
              </a:lnSpc>
              <a:spcBef>
                <a:spcPts val="1500"/>
              </a:spcBef>
              <a:buClr>
                <a:srgbClr val="FF33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568801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66" name="2 Grupo"/>
          <p:cNvGrpSpPr>
            <a:grpSpLocks/>
          </p:cNvGrpSpPr>
          <p:nvPr/>
        </p:nvGrpSpPr>
        <p:grpSpPr bwMode="auto">
          <a:xfrm>
            <a:off x="3276600" y="6381750"/>
            <a:ext cx="5688013" cy="276225"/>
            <a:chOff x="3203848" y="6237312"/>
            <a:chExt cx="5688632" cy="276999"/>
          </a:xfrm>
        </p:grpSpPr>
        <p:sp>
          <p:nvSpPr>
            <p:cNvPr id="113691" name="3 Rectángulo"/>
            <p:cNvSpPr>
              <a:spLocks noChangeArrowheads="1"/>
            </p:cNvSpPr>
            <p:nvPr/>
          </p:nvSpPr>
          <p:spPr bwMode="auto">
            <a:xfrm>
              <a:off x="4427984" y="6237312"/>
              <a:ext cx="44644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entury Gothic" pitchFamily="34" charset="0"/>
                </a:rPr>
                <a:t>European Journal of Heart Failure (2011) 13, 1340–1348</a:t>
              </a:r>
              <a:endParaRPr lang="es-AR" sz="1200">
                <a:latin typeface="Century Gothic" pitchFamily="34" charset="0"/>
              </a:endParaRPr>
            </a:p>
          </p:txBody>
        </p:sp>
        <p:sp>
          <p:nvSpPr>
            <p:cNvPr id="113692" name="4 Rectángulo"/>
            <p:cNvSpPr>
              <a:spLocks noChangeArrowheads="1"/>
            </p:cNvSpPr>
            <p:nvPr/>
          </p:nvSpPr>
          <p:spPr bwMode="auto">
            <a:xfrm>
              <a:off x="3203848" y="6237312"/>
              <a:ext cx="13131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200">
                  <a:latin typeface="Century Gothic" pitchFamily="34" charset="0"/>
                </a:rPr>
                <a:t>Thibaud , y col.</a:t>
              </a:r>
            </a:p>
          </p:txBody>
        </p:sp>
      </p:grpSp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Pronóstico I.C. Cronica </a:t>
            </a:r>
          </a:p>
        </p:txBody>
      </p:sp>
      <p:graphicFrame>
        <p:nvGraphicFramePr>
          <p:cNvPr id="59422" name="Group 30"/>
          <p:cNvGraphicFramePr>
            <a:graphicFrameLocks noGrp="1"/>
          </p:cNvGraphicFramePr>
          <p:nvPr/>
        </p:nvGraphicFramePr>
        <p:xfrm>
          <a:off x="6084888" y="2420938"/>
          <a:ext cx="2773362" cy="2152650"/>
        </p:xfrm>
        <a:graphic>
          <a:graphicData uri="http://schemas.openxmlformats.org/drawingml/2006/table">
            <a:tbl>
              <a:tblPr/>
              <a:tblGrid>
                <a:gridCol w="2087562"/>
                <a:gridCol w="6858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Mortalidad 1 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Sin 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IC con FSVI preservada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IC FSVI deprimida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Signos  congestion biventricular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1106097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AR" sz="3200" kern="0" dirty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Sobrevida en insuficiencia cardíaca</a:t>
            </a:r>
            <a:endParaRPr lang="es-ES" sz="3200" kern="0" dirty="0">
              <a:solidFill>
                <a:srgbClr val="FFFF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573213"/>
            <a:ext cx="8697913" cy="4198937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2438" y="5921375"/>
            <a:ext cx="800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Rodeheffer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y col. Mayo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Clinic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Proc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1993; 68:1143; Ho, KK y col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Circulation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1993; 88:107;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Pfeffer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y col N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Engl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J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Med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1992; 327:669;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The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SOLVD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investigators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, N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Engl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J </a:t>
            </a:r>
            <a:r>
              <a:rPr lang="es-AR" sz="1400" kern="0" dirty="0" err="1">
                <a:solidFill>
                  <a:srgbClr val="FFFFFF"/>
                </a:solidFill>
                <a:latin typeface="Century Gothic" pitchFamily="34" charset="0"/>
                <a:cs typeface="+mn-cs"/>
              </a:rPr>
              <a:t>Med</a:t>
            </a:r>
            <a:r>
              <a:rPr lang="es-AR" sz="1400" kern="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1992; 327: 685</a:t>
            </a:r>
            <a:endParaRPr lang="es-ES" sz="1400" kern="0" dirty="0">
              <a:solidFill>
                <a:srgbClr val="FFFFFF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114692" name="22 Grupo"/>
          <p:cNvGrpSpPr>
            <a:grpSpLocks/>
          </p:cNvGrpSpPr>
          <p:nvPr/>
        </p:nvGrpSpPr>
        <p:grpSpPr bwMode="auto">
          <a:xfrm>
            <a:off x="522288" y="1673225"/>
            <a:ext cx="7032625" cy="3556000"/>
            <a:chOff x="521912" y="1673588"/>
            <a:chExt cx="7033333" cy="3555611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2471558" y="1808511"/>
              <a:ext cx="1741662" cy="40476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71558" y="1929148"/>
              <a:ext cx="1813108" cy="40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sz="2000" b="1" kern="0" dirty="0">
                  <a:solidFill>
                    <a:srgbClr val="FF3300"/>
                  </a:solidFill>
                  <a:latin typeface="Century Gothic" pitchFamily="34" charset="0"/>
                  <a:cs typeface="+mn-cs"/>
                </a:rPr>
                <a:t>Sintomáticos</a:t>
              </a:r>
              <a:endParaRPr lang="es-ES" sz="2000" b="1" kern="0" dirty="0">
                <a:solidFill>
                  <a:srgbClr val="FF3300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396028" y="1808511"/>
              <a:ext cx="2159217" cy="40476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535742" y="1929148"/>
              <a:ext cx="1949646" cy="352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sz="2000" b="1" kern="0">
                  <a:solidFill>
                    <a:srgbClr val="FF3300"/>
                  </a:solidFill>
                  <a:latin typeface="Century Gothic" pitchFamily="34" charset="0"/>
                  <a:cs typeface="+mn-cs"/>
                </a:rPr>
                <a:t>Asintomáticos</a:t>
              </a:r>
              <a:endParaRPr lang="es-ES" sz="2000" b="1" kern="0">
                <a:solidFill>
                  <a:srgbClr val="FF3300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899775" y="1943433"/>
              <a:ext cx="319119" cy="32857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 rot="16200000">
              <a:off x="-925687" y="3121187"/>
              <a:ext cx="3312751" cy="4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AR" b="1" kern="0" dirty="0">
                  <a:solidFill>
                    <a:sysClr val="windowText" lastClr="000000"/>
                  </a:solidFill>
                  <a:latin typeface="Century Gothic" pitchFamily="34" charset="0"/>
                  <a:cs typeface="+mn-cs"/>
                </a:rPr>
                <a:t>Sobrevida a 2 años (%)</a:t>
              </a:r>
              <a:endParaRPr lang="es-ES" b="1" kern="0" dirty="0">
                <a:solidFill>
                  <a:sysClr val="windowText" lastClr="000000"/>
                </a:solidFill>
                <a:latin typeface="Century Gothic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Etiologias /Pronostico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1157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1.No agrega informacion pronostica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2.Solo como antecedente clinico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3.Agrega Pronostico y datos en el tto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4"/>
          <p:cNvPicPr>
            <a:picLocks noChangeAspect="1" noChangeArrowheads="1"/>
          </p:cNvPicPr>
          <p:nvPr/>
        </p:nvPicPr>
        <p:blipFill>
          <a:blip r:embed="rId2"/>
          <a:srcRect l="39053" t="22972" r="13673" b="29951"/>
          <a:stretch>
            <a:fillRect/>
          </a:stretch>
        </p:blipFill>
        <p:spPr bwMode="auto">
          <a:xfrm>
            <a:off x="457200" y="588963"/>
            <a:ext cx="7848600" cy="5964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ETIOLOGIAS</a:t>
            </a:r>
          </a:p>
        </p:txBody>
      </p:sp>
      <p:sp>
        <p:nvSpPr>
          <p:cNvPr id="116738" name="2 Marcador de contenido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AR" smtClean="0"/>
              <a:t>50/60% Enfermedad Coronaria/Evaluacion .Anatomica Funcional Revasc.(I.C.Reversible)</a:t>
            </a:r>
          </a:p>
          <a:p>
            <a:pPr>
              <a:buFont typeface="Wingdings" pitchFamily="2" charset="2"/>
              <a:buNone/>
            </a:pPr>
            <a:endParaRPr lang="es-AR" smtClean="0"/>
          </a:p>
          <a:p>
            <a:r>
              <a:rPr lang="es-AR" smtClean="0"/>
              <a:t>10% Valvulopatías(E.AOSevera/I.mitral)</a:t>
            </a:r>
          </a:p>
          <a:p>
            <a:pPr>
              <a:buFont typeface="Wingdings" pitchFamily="2" charset="2"/>
              <a:buNone/>
            </a:pPr>
            <a:endParaRPr lang="es-AR" smtClean="0"/>
          </a:p>
          <a:p>
            <a:r>
              <a:rPr lang="es-AR" smtClean="0"/>
              <a:t>30/40% Miocardiopatías(tk/Hipert./Toxicas)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Etiologia  Pronostico</a:t>
            </a:r>
          </a:p>
        </p:txBody>
      </p:sp>
      <p:pic>
        <p:nvPicPr>
          <p:cNvPr id="117762" name="3 Imagen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378075"/>
            <a:ext cx="7772400" cy="338455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Variables de mal pronostico</a:t>
            </a:r>
          </a:p>
        </p:txBody>
      </p:sp>
      <p:sp>
        <p:nvSpPr>
          <p:cNvPr id="6" name="5 CuadroTexto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smtClean="0"/>
              <a:t>Edad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Etiol. Isquémica/pac. Q requieran revascularizar??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Valvulopatias Mitral.Ao /// TAVI vs Reemplazo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MS resucitada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Reinternaciones multiplica riesgos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 smtClean="0"/>
              <a:t>               </a:t>
            </a:r>
            <a:r>
              <a:rPr lang="en-US" sz="2100" b="1" smtClean="0">
                <a:solidFill>
                  <a:schemeClr val="tx2"/>
                </a:solidFill>
              </a:rPr>
              <a:t> COMORBILIDADES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b="1" smtClean="0"/>
          </a:p>
          <a:p>
            <a:pPr>
              <a:lnSpc>
                <a:spcPct val="90000"/>
              </a:lnSpc>
            </a:pPr>
            <a:r>
              <a:rPr lang="en-US" sz="2100" b="1" smtClean="0"/>
              <a:t>I.Renal(Sindr. Cardiorenal)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Anemia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EPOC///</a:t>
            </a:r>
          </a:p>
          <a:p>
            <a:pPr>
              <a:lnSpc>
                <a:spcPct val="90000"/>
              </a:lnSpc>
            </a:pPr>
            <a:r>
              <a:rPr lang="en-US" sz="2100" b="1" smtClean="0"/>
              <a:t>Depresi</a:t>
            </a:r>
            <a:r>
              <a:rPr lang="es-AR" sz="2100" b="1" smtClean="0"/>
              <a:t>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Causas Precipitantes</a:t>
            </a:r>
          </a:p>
        </p:txBody>
      </p:sp>
      <p:sp>
        <p:nvSpPr>
          <p:cNvPr id="119810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628775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750" y="2021930"/>
            <a:ext cx="8229600" cy="4389120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Abandono o disminución de la medicación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Ingesta inadecuada de sal, sobrecarga hídrica, excesos alimentarios o físicos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S.C.A.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Hipertensión arterial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Tromboembolia pulmonar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Arritmias (</a:t>
            </a:r>
            <a:r>
              <a:rPr lang="pt-BR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taquiarritmias</a:t>
            </a:r>
            <a:r>
              <a:rPr lang="pt-BR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supraventriculares o ventriculares, FA </a:t>
            </a:r>
            <a:r>
              <a:rPr lang="es-AR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 </a:t>
            </a:r>
            <a:r>
              <a:rPr lang="es-AR" sz="1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bradiarritmias</a:t>
            </a:r>
            <a:r>
              <a:rPr lang="es-AR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Insuficiencia valvular (empeoramiento de insuficiencia mitral o </a:t>
            </a:r>
            <a:r>
              <a:rPr lang="es-AR" sz="1400" dirty="0" err="1" smtClean="0"/>
              <a:t>tricuspídea</a:t>
            </a:r>
            <a:r>
              <a:rPr lang="es-AR" sz="1400" dirty="0" smtClean="0"/>
              <a:t>)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Miocarditis - Fiebre – Infecciones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Anemia - Diabetes descompensada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Insuficiencia renal - Drogas con acción inotrópica negativa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Estrés  -  Embarazo -  Obesidad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Enfermedad pulmonar obstructiva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Tirotoxicosis - </a:t>
            </a:r>
            <a:r>
              <a:rPr lang="it-IT" sz="1400" dirty="0" smtClean="0"/>
              <a:t>Abdomen agudo (infarto intestinal, pancreatitis) - </a:t>
            </a:r>
            <a:r>
              <a:rPr lang="es-AR" sz="1400" dirty="0" smtClean="0"/>
              <a:t>Cirrosis hepática, hepatitis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sz="1400" dirty="0" smtClean="0"/>
              <a:t>Alcohol - Interacciones medicamentosas</a:t>
            </a:r>
            <a:endParaRPr lang="es-A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Causas Precipitantes 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1.Informacion Irrelevante</a:t>
            </a:r>
          </a:p>
          <a:p>
            <a:r>
              <a:rPr lang="en-US" smtClean="0"/>
              <a:t>2. Orienta el tto /</a:t>
            </a:r>
          </a:p>
          <a:p>
            <a:r>
              <a:rPr lang="en-US" smtClean="0"/>
              <a:t>3.Causa no aparente agrega datos Pronostico</a:t>
            </a:r>
          </a:p>
          <a:p>
            <a:r>
              <a:rPr lang="en-US" smtClean="0"/>
              <a:t>4.Datos para el paciente y flia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Precipitantes Mortalidad</a:t>
            </a:r>
          </a:p>
        </p:txBody>
      </p:sp>
      <p:pic>
        <p:nvPicPr>
          <p:cNvPr id="12185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767013"/>
            <a:ext cx="7772400" cy="260508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VARIABLES MAL PRONOSTICO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6" name="5 CuadroTexto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773238"/>
            <a:ext cx="7772400" cy="4572000"/>
          </a:xfrm>
        </p:spPr>
        <p:txBody>
          <a:bodyPr/>
          <a:lstStyle/>
          <a:p>
            <a:r>
              <a:rPr lang="en-US" b="1" smtClean="0"/>
              <a:t>Actividad Reducida(Clase III/IV)</a:t>
            </a:r>
          </a:p>
          <a:p>
            <a:r>
              <a:rPr lang="en-US" b="1" smtClean="0"/>
              <a:t>Bajo Vo2</a:t>
            </a:r>
          </a:p>
          <a:p>
            <a:r>
              <a:rPr lang="en-US" b="1" smtClean="0"/>
              <a:t>Intolerancia Farmacos  /no adherente al tto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LABORATORIO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endParaRPr lang="en-US" b="1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endParaRPr lang="es-AR" sz="2400" b="1" smtClean="0">
              <a:cs typeface="Arial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900113" y="4724400"/>
            <a:ext cx="35290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400" b="1">
                <a:solidFill>
                  <a:srgbClr val="FFFF00"/>
                </a:solidFill>
                <a:latin typeface="Corbel" pitchFamily="34" charset="0"/>
              </a:rPr>
              <a:t>BNP alto</a:t>
            </a:r>
          </a:p>
          <a:p>
            <a:pPr>
              <a:buFont typeface="Wingdings" pitchFamily="2" charset="2"/>
              <a:buChar char="ü"/>
            </a:pPr>
            <a:r>
              <a:rPr lang="es-AR" sz="2400" b="1">
                <a:solidFill>
                  <a:srgbClr val="FFFF00"/>
                </a:solidFill>
                <a:latin typeface="Corbel" pitchFamily="34" charset="0"/>
              </a:rPr>
              <a:t>Hipo Na</a:t>
            </a:r>
          </a:p>
          <a:p>
            <a:pPr>
              <a:buFont typeface="Wingdings" pitchFamily="2" charset="2"/>
              <a:buChar char="ü"/>
            </a:pPr>
            <a:r>
              <a:rPr lang="es-AR" sz="2400" b="1">
                <a:solidFill>
                  <a:srgbClr val="FFFF00"/>
                </a:solidFill>
                <a:latin typeface="Corbel" pitchFamily="34" charset="0"/>
              </a:rPr>
              <a:t>Tropo</a:t>
            </a:r>
            <a:endParaRPr lang="es-AR" sz="2400" b="1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2400" b="1">
                <a:latin typeface="Corbel" pitchFamily="34" charset="0"/>
              </a:rPr>
              <a:t>Ac Urico alto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HEMODINAMICAS </a:t>
            </a:r>
          </a:p>
        </p:txBody>
      </p:sp>
      <p:sp>
        <p:nvSpPr>
          <p:cNvPr id="10" name="9 CuadroTexto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AR" b="1" smtClean="0"/>
              <a:t>BAJA FEY</a:t>
            </a:r>
          </a:p>
          <a:p>
            <a:r>
              <a:rPr lang="es-AR" b="1" smtClean="0"/>
              <a:t>VFDI Alto</a:t>
            </a:r>
          </a:p>
          <a:p>
            <a:r>
              <a:rPr lang="es-AR" b="1" smtClean="0"/>
              <a:t>Presiones llenados de VI altas</a:t>
            </a:r>
          </a:p>
          <a:p>
            <a:r>
              <a:rPr lang="es-AR" b="1" smtClean="0"/>
              <a:t>Patrón restrictivo</a:t>
            </a:r>
          </a:p>
          <a:p>
            <a:r>
              <a:rPr lang="es-AR" b="1" smtClean="0"/>
              <a:t>H.T.P.</a:t>
            </a:r>
          </a:p>
          <a:p>
            <a:r>
              <a:rPr lang="es-AR" b="1" smtClean="0"/>
              <a:t>VD .DISF.SIST.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  Analisis  ECG/ I.C. </a:t>
            </a:r>
          </a:p>
        </p:txBody>
      </p:sp>
      <p:sp>
        <p:nvSpPr>
          <p:cNvPr id="1249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1No agrega informacion pronostica </a:t>
            </a:r>
          </a:p>
          <a:p>
            <a:r>
              <a:rPr lang="en-US" smtClean="0"/>
              <a:t>2. Solo saber si tiene R.S.</a:t>
            </a:r>
          </a:p>
          <a:p>
            <a:r>
              <a:rPr lang="en-US" smtClean="0"/>
              <a:t>3.Agrega datos de mayor riesgo y datos sobre el tto.</a:t>
            </a:r>
          </a:p>
          <a:p>
            <a:r>
              <a:rPr lang="en-US" smtClean="0"/>
              <a:t>4.Solo si  tiene sintomas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E.C.G.</a:t>
            </a:r>
          </a:p>
        </p:txBody>
      </p:sp>
      <p:sp>
        <p:nvSpPr>
          <p:cNvPr id="10" name="9 CuadroTexto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AR" b="1" smtClean="0"/>
              <a:t>QRS ancho (BRI) Tto  // </a:t>
            </a:r>
            <a:r>
              <a:rPr lang="es-AR" b="1" smtClean="0">
                <a:solidFill>
                  <a:schemeClr val="hlink"/>
                </a:solidFill>
              </a:rPr>
              <a:t>CRT</a:t>
            </a:r>
          </a:p>
          <a:p>
            <a:r>
              <a:rPr lang="es-AR" b="1" smtClean="0"/>
              <a:t>Arritmias Ventriculares ///</a:t>
            </a:r>
            <a:r>
              <a:rPr lang="es-AR" b="1" smtClean="0">
                <a:solidFill>
                  <a:schemeClr val="hlink"/>
                </a:solidFill>
              </a:rPr>
              <a:t>C.D.I.</a:t>
            </a:r>
          </a:p>
          <a:p>
            <a:r>
              <a:rPr lang="es-AR" b="1" smtClean="0"/>
              <a:t>F.A./I.C.Diast.(Chads Vasc2/-R.Cardioemb.)</a:t>
            </a:r>
          </a:p>
          <a:p>
            <a:r>
              <a:rPr lang="es-AR" b="1" smtClean="0"/>
              <a:t>Taquicardia Sinusal</a:t>
            </a:r>
          </a:p>
          <a:p>
            <a:r>
              <a:rPr lang="es-AR" b="1" smtClean="0"/>
              <a:t>Ondas Q ///Deterioro  F.Ventr...(I.C.Sist.)</a:t>
            </a:r>
          </a:p>
          <a:p>
            <a:r>
              <a:rPr lang="es-AR" b="1" smtClean="0"/>
              <a:t>HVI</a:t>
            </a:r>
          </a:p>
          <a:p>
            <a:r>
              <a:rPr lang="es-AR" b="1" smtClean="0"/>
              <a:t>Poca variabilidad de FC</a:t>
            </a:r>
          </a:p>
          <a:p>
            <a:pPr>
              <a:buFont typeface="Wingdings" pitchFamily="2" charset="2"/>
              <a:buNone/>
            </a:pPr>
            <a:endParaRPr lang="es-AR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 l="29001" t="16667" r="28999" b="36667"/>
          <a:stretch>
            <a:fillRect/>
          </a:stretch>
        </p:blipFill>
        <p:spPr bwMode="auto">
          <a:xfrm>
            <a:off x="457200" y="381000"/>
            <a:ext cx="784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7" name="Group 4"/>
          <p:cNvGrpSpPr>
            <a:grpSpLocks/>
          </p:cNvGrpSpPr>
          <p:nvPr/>
        </p:nvGrpSpPr>
        <p:grpSpPr bwMode="auto">
          <a:xfrm>
            <a:off x="914400" y="836613"/>
            <a:ext cx="7924800" cy="5759450"/>
            <a:chOff x="576" y="576"/>
            <a:chExt cx="4992" cy="3628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" y="775"/>
              <a:ext cx="4719" cy="3180"/>
            </a:xfrm>
            <a:prstGeom prst="rect">
              <a:avLst/>
            </a:prstGeom>
            <a:noFill/>
          </p:spPr>
        </p:pic>
        <p:sp>
          <p:nvSpPr>
            <p:cNvPr id="126979" name="Rectangle 6"/>
            <p:cNvSpPr>
              <a:spLocks noChangeArrowheads="1"/>
            </p:cNvSpPr>
            <p:nvPr/>
          </p:nvSpPr>
          <p:spPr bwMode="auto">
            <a:xfrm>
              <a:off x="3405" y="3988"/>
              <a:ext cx="1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>
                  <a:latin typeface="Century Gothic" pitchFamily="34" charset="0"/>
                </a:rPr>
                <a:t>N Engl J Med 2011;348:2007-18.</a:t>
              </a:r>
            </a:p>
          </p:txBody>
        </p:sp>
        <p:sp>
          <p:nvSpPr>
            <p:cNvPr id="126980" name="Rectangle 7"/>
            <p:cNvSpPr>
              <a:spLocks noChangeArrowheads="1"/>
            </p:cNvSpPr>
            <p:nvPr/>
          </p:nvSpPr>
          <p:spPr bwMode="auto">
            <a:xfrm>
              <a:off x="909" y="576"/>
              <a:ext cx="4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>
                  <a:latin typeface="Century Gothic" pitchFamily="34" charset="0"/>
                </a:rPr>
                <a:t>Fig. 1  Estadíos de insuficiencia cardíaca y opciones terapéuticas</a:t>
              </a:r>
              <a:endParaRPr lang="es-ES" sz="1400" b="1">
                <a:latin typeface="Century Gothic" pitchFamily="34" charset="0"/>
              </a:endParaRPr>
            </a:p>
          </p:txBody>
        </p:sp>
        <p:sp>
          <p:nvSpPr>
            <p:cNvPr id="126981" name="Text Box 8"/>
            <p:cNvSpPr txBox="1">
              <a:spLocks noChangeArrowheads="1"/>
            </p:cNvSpPr>
            <p:nvPr/>
          </p:nvSpPr>
          <p:spPr bwMode="auto">
            <a:xfrm>
              <a:off x="742" y="909"/>
              <a:ext cx="3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82" name="Rectangle 9"/>
            <p:cNvSpPr>
              <a:spLocks noChangeArrowheads="1"/>
            </p:cNvSpPr>
            <p:nvPr/>
          </p:nvSpPr>
          <p:spPr bwMode="auto">
            <a:xfrm>
              <a:off x="742" y="909"/>
              <a:ext cx="416" cy="72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6983" name="Text Box 10"/>
            <p:cNvSpPr txBox="1">
              <a:spLocks noChangeArrowheads="1"/>
            </p:cNvSpPr>
            <p:nvPr/>
          </p:nvSpPr>
          <p:spPr bwMode="auto">
            <a:xfrm>
              <a:off x="701" y="949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Estadío A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84" name="Text Box 11"/>
            <p:cNvSpPr txBox="1">
              <a:spLocks noChangeArrowheads="1"/>
            </p:cNvSpPr>
            <p:nvPr/>
          </p:nvSpPr>
          <p:spPr bwMode="auto">
            <a:xfrm>
              <a:off x="748" y="1151"/>
              <a:ext cx="463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Alto riesgo</a:t>
              </a:r>
            </a:p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No síntomas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85" name="Rectangle 12"/>
            <p:cNvSpPr>
              <a:spLocks noChangeArrowheads="1"/>
            </p:cNvSpPr>
            <p:nvPr/>
          </p:nvSpPr>
          <p:spPr bwMode="auto">
            <a:xfrm>
              <a:off x="1408" y="909"/>
              <a:ext cx="416" cy="72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  <a:p>
              <a:pPr algn="ctr"/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86" name="Text Box 13"/>
            <p:cNvSpPr txBox="1">
              <a:spLocks noChangeArrowheads="1"/>
            </p:cNvSpPr>
            <p:nvPr/>
          </p:nvSpPr>
          <p:spPr bwMode="auto">
            <a:xfrm>
              <a:off x="1366" y="949"/>
              <a:ext cx="5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Estadío B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87" name="Text Box 14"/>
            <p:cNvSpPr txBox="1">
              <a:spLocks noChangeArrowheads="1"/>
            </p:cNvSpPr>
            <p:nvPr/>
          </p:nvSpPr>
          <p:spPr bwMode="auto">
            <a:xfrm>
              <a:off x="1366" y="1151"/>
              <a:ext cx="541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Daño estructural</a:t>
              </a:r>
            </a:p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No síntomas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88" name="Rectangle 15"/>
            <p:cNvSpPr>
              <a:spLocks noChangeArrowheads="1"/>
            </p:cNvSpPr>
            <p:nvPr/>
          </p:nvSpPr>
          <p:spPr bwMode="auto">
            <a:xfrm>
              <a:off x="1907" y="909"/>
              <a:ext cx="416" cy="769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6989" name="Text Box 16"/>
            <p:cNvSpPr txBox="1">
              <a:spLocks noChangeArrowheads="1"/>
            </p:cNvSpPr>
            <p:nvPr/>
          </p:nvSpPr>
          <p:spPr bwMode="auto">
            <a:xfrm>
              <a:off x="1866" y="949"/>
              <a:ext cx="5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Estadío C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90" name="Text Box 17"/>
            <p:cNvSpPr txBox="1">
              <a:spLocks noChangeArrowheads="1"/>
            </p:cNvSpPr>
            <p:nvPr/>
          </p:nvSpPr>
          <p:spPr bwMode="auto">
            <a:xfrm>
              <a:off x="1907" y="1047"/>
              <a:ext cx="4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Daño estructural con síntomas previos o actuales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91" name="Rectangle 18"/>
            <p:cNvSpPr>
              <a:spLocks noChangeArrowheads="1"/>
            </p:cNvSpPr>
            <p:nvPr/>
          </p:nvSpPr>
          <p:spPr bwMode="auto">
            <a:xfrm>
              <a:off x="3904" y="868"/>
              <a:ext cx="458" cy="770"/>
            </a:xfrm>
            <a:prstGeom prst="rect">
              <a:avLst/>
            </a:prstGeom>
            <a:solidFill>
              <a:srgbClr val="AB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6992" name="Text Box 19"/>
            <p:cNvSpPr txBox="1">
              <a:spLocks noChangeArrowheads="1"/>
            </p:cNvSpPr>
            <p:nvPr/>
          </p:nvSpPr>
          <p:spPr bwMode="auto">
            <a:xfrm>
              <a:off x="3862" y="949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Estadío D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93" name="Text Box 20"/>
            <p:cNvSpPr txBox="1">
              <a:spLocks noChangeArrowheads="1"/>
            </p:cNvSpPr>
            <p:nvPr/>
          </p:nvSpPr>
          <p:spPr bwMode="auto">
            <a:xfrm>
              <a:off x="3862" y="1111"/>
              <a:ext cx="62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Síntomas refractarios requiriendo intervención especial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94" name="Rectangle 21"/>
            <p:cNvSpPr>
              <a:spLocks noChangeArrowheads="1"/>
            </p:cNvSpPr>
            <p:nvPr/>
          </p:nvSpPr>
          <p:spPr bwMode="auto">
            <a:xfrm>
              <a:off x="1158" y="3663"/>
              <a:ext cx="3994" cy="16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6995" name="Text Box 22"/>
            <p:cNvSpPr txBox="1">
              <a:spLocks noChangeArrowheads="1"/>
            </p:cNvSpPr>
            <p:nvPr/>
          </p:nvSpPr>
          <p:spPr bwMode="auto">
            <a:xfrm>
              <a:off x="1283" y="3663"/>
              <a:ext cx="32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Reducción de los factores de riesgo. Educación del paciente y la familia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96" name="Rectangle 23"/>
            <p:cNvSpPr>
              <a:spLocks noChangeArrowheads="1"/>
            </p:cNvSpPr>
            <p:nvPr/>
          </p:nvSpPr>
          <p:spPr bwMode="auto">
            <a:xfrm>
              <a:off x="1491" y="3501"/>
              <a:ext cx="3661" cy="16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6997" name="Text Box 24"/>
            <p:cNvSpPr txBox="1">
              <a:spLocks noChangeArrowheads="1"/>
            </p:cNvSpPr>
            <p:nvPr/>
          </p:nvSpPr>
          <p:spPr bwMode="auto">
            <a:xfrm>
              <a:off x="1574" y="3543"/>
              <a:ext cx="34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Tratar la HTA, DBT,DLP; IECA o ARA II en algunos pacientes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6998" name="Rectangle 25"/>
            <p:cNvSpPr>
              <a:spLocks noChangeArrowheads="1"/>
            </p:cNvSpPr>
            <p:nvPr/>
          </p:nvSpPr>
          <p:spPr bwMode="auto">
            <a:xfrm>
              <a:off x="1824" y="3299"/>
              <a:ext cx="3328" cy="20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6999" name="Text Box 26"/>
            <p:cNvSpPr txBox="1">
              <a:spLocks noChangeArrowheads="1"/>
            </p:cNvSpPr>
            <p:nvPr/>
          </p:nvSpPr>
          <p:spPr bwMode="auto">
            <a:xfrm>
              <a:off x="1866" y="3339"/>
              <a:ext cx="37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IECA y ARA II en todos los pacientes. BB en  pacientes seleccionados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00" name="Rectangle 27"/>
            <p:cNvSpPr>
              <a:spLocks noChangeArrowheads="1"/>
            </p:cNvSpPr>
            <p:nvPr/>
          </p:nvSpPr>
          <p:spPr bwMode="auto">
            <a:xfrm>
              <a:off x="2115" y="3137"/>
              <a:ext cx="3037" cy="162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01" name="Text Box 28"/>
            <p:cNvSpPr txBox="1">
              <a:spLocks noChangeArrowheads="1"/>
            </p:cNvSpPr>
            <p:nvPr/>
          </p:nvSpPr>
          <p:spPr bwMode="auto">
            <a:xfrm>
              <a:off x="2198" y="3137"/>
              <a:ext cx="28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IECA y BB en todos los pacientes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02" name="Rectangle 29"/>
            <p:cNvSpPr>
              <a:spLocks noChangeArrowheads="1"/>
            </p:cNvSpPr>
            <p:nvPr/>
          </p:nvSpPr>
          <p:spPr bwMode="auto">
            <a:xfrm>
              <a:off x="2448" y="2975"/>
              <a:ext cx="2704" cy="162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03" name="Text Box 30"/>
            <p:cNvSpPr txBox="1">
              <a:spLocks noChangeArrowheads="1"/>
            </p:cNvSpPr>
            <p:nvPr/>
          </p:nvSpPr>
          <p:spPr bwMode="auto">
            <a:xfrm>
              <a:off x="2531" y="2975"/>
              <a:ext cx="25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Restricción de  sodio, diuréticos y digoxina 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04" name="Rectangle 31"/>
            <p:cNvSpPr>
              <a:spLocks noChangeArrowheads="1"/>
            </p:cNvSpPr>
            <p:nvPr/>
          </p:nvSpPr>
          <p:spPr bwMode="auto">
            <a:xfrm>
              <a:off x="2781" y="2813"/>
              <a:ext cx="2371" cy="162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05" name="Text Box 32"/>
            <p:cNvSpPr txBox="1">
              <a:spLocks noChangeArrowheads="1"/>
            </p:cNvSpPr>
            <p:nvPr/>
          </p:nvSpPr>
          <p:spPr bwMode="auto">
            <a:xfrm>
              <a:off x="2822" y="2813"/>
              <a:ext cx="22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Resincronización cardíaca si existe bloqueo de rama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06" name="Rectangle 33"/>
            <p:cNvSpPr>
              <a:spLocks noChangeArrowheads="1"/>
            </p:cNvSpPr>
            <p:nvPr/>
          </p:nvSpPr>
          <p:spPr bwMode="auto">
            <a:xfrm>
              <a:off x="3114" y="2610"/>
              <a:ext cx="2038" cy="203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07" name="Text Box 34"/>
            <p:cNvSpPr txBox="1">
              <a:spLocks noChangeArrowheads="1"/>
            </p:cNvSpPr>
            <p:nvPr/>
          </p:nvSpPr>
          <p:spPr bwMode="auto">
            <a:xfrm>
              <a:off x="3155" y="2651"/>
              <a:ext cx="19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Revascularización, cirugía valvular mitral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08" name="Rectangle 35"/>
            <p:cNvSpPr>
              <a:spLocks noChangeArrowheads="1"/>
            </p:cNvSpPr>
            <p:nvPr/>
          </p:nvSpPr>
          <p:spPr bwMode="auto">
            <a:xfrm>
              <a:off x="3405" y="2448"/>
              <a:ext cx="1747" cy="203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09" name="Text Box 36"/>
            <p:cNvSpPr txBox="1">
              <a:spLocks noChangeArrowheads="1"/>
            </p:cNvSpPr>
            <p:nvPr/>
          </p:nvSpPr>
          <p:spPr bwMode="auto">
            <a:xfrm>
              <a:off x="3488" y="2448"/>
              <a:ext cx="16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Equipo multidisciplinario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10" name="Rectangle 37"/>
            <p:cNvSpPr>
              <a:spLocks noChangeArrowheads="1"/>
            </p:cNvSpPr>
            <p:nvPr/>
          </p:nvSpPr>
          <p:spPr bwMode="auto">
            <a:xfrm>
              <a:off x="3738" y="2286"/>
              <a:ext cx="1414" cy="162"/>
            </a:xfrm>
            <a:prstGeom prst="rect">
              <a:avLst/>
            </a:prstGeom>
            <a:solidFill>
              <a:srgbClr val="FEFEA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11" name="Text Box 38"/>
            <p:cNvSpPr txBox="1">
              <a:spLocks noChangeArrowheads="1"/>
            </p:cNvSpPr>
            <p:nvPr/>
          </p:nvSpPr>
          <p:spPr bwMode="auto">
            <a:xfrm>
              <a:off x="3779" y="2286"/>
              <a:ext cx="12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Antagonistas de aldosterona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12" name="Rectangle 39"/>
            <p:cNvSpPr>
              <a:spLocks noChangeArrowheads="1"/>
            </p:cNvSpPr>
            <p:nvPr/>
          </p:nvSpPr>
          <p:spPr bwMode="auto">
            <a:xfrm>
              <a:off x="4070" y="2124"/>
              <a:ext cx="1082" cy="162"/>
            </a:xfrm>
            <a:prstGeom prst="rect">
              <a:avLst/>
            </a:prstGeom>
            <a:solidFill>
              <a:srgbClr val="AB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13" name="Text Box 40"/>
            <p:cNvSpPr txBox="1">
              <a:spLocks noChangeArrowheads="1"/>
            </p:cNvSpPr>
            <p:nvPr/>
          </p:nvSpPr>
          <p:spPr bwMode="auto">
            <a:xfrm>
              <a:off x="4112" y="2124"/>
              <a:ext cx="9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Inotrópicos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14" name="Rectangle 41"/>
            <p:cNvSpPr>
              <a:spLocks noChangeArrowheads="1"/>
            </p:cNvSpPr>
            <p:nvPr/>
          </p:nvSpPr>
          <p:spPr bwMode="auto">
            <a:xfrm>
              <a:off x="4403" y="1922"/>
              <a:ext cx="749" cy="202"/>
            </a:xfrm>
            <a:prstGeom prst="rect">
              <a:avLst/>
            </a:prstGeom>
            <a:solidFill>
              <a:srgbClr val="AB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15" name="Text Box 42"/>
            <p:cNvSpPr txBox="1">
              <a:spLocks noChangeArrowheads="1"/>
            </p:cNvSpPr>
            <p:nvPr/>
          </p:nvSpPr>
          <p:spPr bwMode="auto">
            <a:xfrm>
              <a:off x="4362" y="1962"/>
              <a:ext cx="8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DAV, Transplante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16" name="Rectangle 43"/>
            <p:cNvSpPr>
              <a:spLocks noChangeArrowheads="1"/>
            </p:cNvSpPr>
            <p:nvPr/>
          </p:nvSpPr>
          <p:spPr bwMode="auto">
            <a:xfrm>
              <a:off x="4736" y="1760"/>
              <a:ext cx="416" cy="202"/>
            </a:xfrm>
            <a:prstGeom prst="rect">
              <a:avLst/>
            </a:prstGeom>
            <a:solidFill>
              <a:srgbClr val="AB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27017" name="Text Box 44"/>
            <p:cNvSpPr txBox="1">
              <a:spLocks noChangeArrowheads="1"/>
            </p:cNvSpPr>
            <p:nvPr/>
          </p:nvSpPr>
          <p:spPr bwMode="auto">
            <a:xfrm>
              <a:off x="4694" y="1760"/>
              <a:ext cx="4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000">
                  <a:solidFill>
                    <a:srgbClr val="333333"/>
                  </a:solidFill>
                  <a:latin typeface="Corbel" pitchFamily="34" charset="0"/>
                </a:rPr>
                <a:t>Hospicio</a:t>
              </a:r>
              <a:endParaRPr lang="es-ES" sz="1000">
                <a:solidFill>
                  <a:srgbClr val="333333"/>
                </a:solidFill>
                <a:latin typeface="Corbel" pitchFamily="34" charset="0"/>
              </a:endParaRPr>
            </a:p>
          </p:txBody>
        </p:sp>
        <p:sp>
          <p:nvSpPr>
            <p:cNvPr id="127018" name="Line 45"/>
            <p:cNvSpPr>
              <a:spLocks noChangeShapeType="1"/>
            </p:cNvSpPr>
            <p:nvPr/>
          </p:nvSpPr>
          <p:spPr bwMode="auto">
            <a:xfrm>
              <a:off x="1824" y="3501"/>
              <a:ext cx="33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9" name="Line 46"/>
            <p:cNvSpPr>
              <a:spLocks noChangeShapeType="1"/>
            </p:cNvSpPr>
            <p:nvPr/>
          </p:nvSpPr>
          <p:spPr bwMode="auto">
            <a:xfrm>
              <a:off x="1824" y="3299"/>
              <a:ext cx="33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0" name="Line 47"/>
            <p:cNvSpPr>
              <a:spLocks noChangeShapeType="1"/>
            </p:cNvSpPr>
            <p:nvPr/>
          </p:nvSpPr>
          <p:spPr bwMode="auto">
            <a:xfrm>
              <a:off x="3738" y="2286"/>
              <a:ext cx="141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1" name="Text Box 48"/>
            <p:cNvSpPr txBox="1">
              <a:spLocks noChangeArrowheads="1"/>
            </p:cNvSpPr>
            <p:nvPr/>
          </p:nvSpPr>
          <p:spPr bwMode="auto">
            <a:xfrm>
              <a:off x="618" y="4012"/>
              <a:ext cx="25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1400">
                  <a:latin typeface="Century Gothic" pitchFamily="34" charset="0"/>
                </a:rPr>
                <a:t>DAV: Dispositivos de asistencia ventricular</a:t>
              </a:r>
              <a:endParaRPr lang="es-ES" sz="14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26035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B.Bloqueantes IECA/Antiald.</a:t>
            </a:r>
            <a:br>
              <a:rPr lang="en-US" sz="3600" smtClean="0"/>
            </a:br>
            <a:r>
              <a:rPr lang="en-US" sz="3600" smtClean="0"/>
              <a:t> Indicacion o no Alta </a:t>
            </a:r>
          </a:p>
        </p:txBody>
      </p:sp>
      <p:pic>
        <p:nvPicPr>
          <p:cNvPr id="128002" name="Picture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7169150" cy="4572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CONCLUSIONES 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Variables Clinicas //ECG//RX.Tx//       Ecodoppler/MultiImagenes(RMN/TAC /CCG/</a:t>
            </a:r>
          </a:p>
          <a:p>
            <a:pPr>
              <a:lnSpc>
                <a:spcPct val="80000"/>
              </a:lnSpc>
            </a:pPr>
            <a:endParaRPr lang="en-US" sz="2600" smtClean="0"/>
          </a:p>
          <a:p>
            <a:pPr>
              <a:lnSpc>
                <a:spcPct val="80000"/>
              </a:lnSpc>
            </a:pPr>
            <a:r>
              <a:rPr lang="en-US" sz="2600" smtClean="0"/>
              <a:t>Poblaciones con I.C.Sist.vs Diast.o causas reversiles</a:t>
            </a:r>
          </a:p>
          <a:p>
            <a:pPr>
              <a:lnSpc>
                <a:spcPct val="80000"/>
              </a:lnSpc>
            </a:pPr>
            <a:endParaRPr lang="en-US" sz="2600" smtClean="0"/>
          </a:p>
          <a:p>
            <a:pPr>
              <a:lnSpc>
                <a:spcPct val="80000"/>
              </a:lnSpc>
            </a:pPr>
            <a:r>
              <a:rPr lang="en-US" sz="2600" smtClean="0"/>
              <a:t>Diagnostico /Pronostico /// Tratamiento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      Medico o Intervencionista basado en las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      evidencias  tanto fase aguda y cronica de 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      la Insuficiencia Cardiaca.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PACIENTES DE ALTO RIESGO</a:t>
            </a:r>
          </a:p>
        </p:txBody>
      </p:sp>
      <p:sp>
        <p:nvSpPr>
          <p:cNvPr id="130050" name="Text Box 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defTabSz="457200">
              <a:lnSpc>
                <a:spcPct val="90000"/>
              </a:lnSpc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smtClean="0"/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Edad &gt; 70 años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IC Aguda 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EAP /Hipotension arterial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Asociado a Isquemia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Síncope</a:t>
            </a:r>
          </a:p>
          <a:p>
            <a:pPr defTabSz="457200">
              <a:lnSpc>
                <a:spcPct val="90000"/>
              </a:lnSpc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* Urea elevada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Hiponatremia</a:t>
            </a:r>
          </a:p>
          <a:p>
            <a:pPr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smtClean="0"/>
              <a:t> Comorbilidades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9" name="Rectangle 3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mtClean="0"/>
          </a:p>
        </p:txBody>
      </p:sp>
      <p:pic>
        <p:nvPicPr>
          <p:cNvPr id="2" name="1 Título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438" y="396875"/>
            <a:ext cx="7808912" cy="1358900"/>
          </a:xfrm>
        </p:spPr>
      </p:pic>
      <p:graphicFrame>
        <p:nvGraphicFramePr>
          <p:cNvPr id="89121" name="Group 33"/>
          <p:cNvGraphicFramePr>
            <a:graphicFrameLocks noGrp="1"/>
          </p:cNvGraphicFramePr>
          <p:nvPr>
            <p:ph idx="4294967295"/>
          </p:nvPr>
        </p:nvGraphicFramePr>
        <p:xfrm>
          <a:off x="914400" y="1784350"/>
          <a:ext cx="7772400" cy="4764088"/>
        </p:xfrm>
        <a:graphic>
          <a:graphicData uri="http://schemas.openxmlformats.org/drawingml/2006/table">
            <a:tbl>
              <a:tblPr/>
              <a:tblGrid>
                <a:gridCol w="1119188"/>
                <a:gridCol w="2767012"/>
                <a:gridCol w="1943100"/>
                <a:gridCol w="19431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Evidencia</a:t>
                      </a:r>
                    </a:p>
                  </a:txBody>
                  <a:tcPr marL="91438" marR="9143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CLASE I</a:t>
                      </a:r>
                    </a:p>
                  </a:txBody>
                  <a:tcPr marL="91438" marR="9143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CLASE IIa</a:t>
                      </a:r>
                    </a:p>
                  </a:txBody>
                  <a:tcPr marL="91438" marR="9143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CLASE IIb</a:t>
                      </a:r>
                    </a:p>
                  </a:txBody>
                  <a:tcPr marL="91438" marR="91438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B39F"/>
                    </a:solidFill>
                  </a:tcPr>
                </a:tc>
              </a:tr>
              <a:tr h="174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Nivel 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IECA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Betabloqueante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AA en IAM o IC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ACO y FA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Estatina en SCA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Nivel B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ARA II en intolerancia a IECA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Diuréticos en retención hídrica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Hidralazina+Nitritos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Digo en 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Omega-3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ARA II + IECA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Ivabradina + BB y FC 70 x min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DF5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Nivel C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Digoxina en FA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ACO con trombo intracardiaco o embolia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Ivabradina si contraindicación BB o Digo y FC 70 x min </a:t>
                      </a: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91438" marR="9143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A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22781" y="602623"/>
            <a:ext cx="5933757" cy="82399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 Poster Compressed" pitchFamily="18" charset="0"/>
              </a:rPr>
              <a:t>DROGAS – DOSIS INICIAL – DOSIS </a:t>
            </a:r>
            <a:r>
              <a:rPr lang="es-AR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 Poster Compressed" pitchFamily="18" charset="0"/>
              </a:rPr>
              <a:t>OPTImA</a:t>
            </a:r>
            <a:endParaRPr lang="es-A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doni MT Poster Compressed" pitchFamily="18" charset="0"/>
            </a:endParaRPr>
          </a:p>
        </p:txBody>
      </p:sp>
      <p:sp>
        <p:nvSpPr>
          <p:cNvPr id="132098" name="2 Marcador de contenido"/>
          <p:cNvSpPr>
            <a:spLocks noGrp="1"/>
          </p:cNvSpPr>
          <p:nvPr>
            <p:ph type="body" idx="4294967295"/>
          </p:nvPr>
        </p:nvSpPr>
        <p:spPr>
          <a:xfrm>
            <a:off x="684213" y="2060575"/>
            <a:ext cx="7772400" cy="4572000"/>
          </a:xfrm>
        </p:spPr>
        <p:txBody>
          <a:bodyPr/>
          <a:lstStyle/>
          <a:p>
            <a:r>
              <a:rPr lang="es-AR" smtClean="0"/>
              <a:t>Captopril 		6,25 x3	50-100 x3</a:t>
            </a:r>
          </a:p>
          <a:p>
            <a:r>
              <a:rPr lang="es-AR" smtClean="0"/>
              <a:t>Enalapril 		2,5 x2	10-20 x</a:t>
            </a:r>
          </a:p>
          <a:p>
            <a:r>
              <a:rPr lang="es-AR" smtClean="0"/>
              <a:t>Lisinopril 		2,5-5 x1	20-35 x1</a:t>
            </a:r>
          </a:p>
          <a:p>
            <a:r>
              <a:rPr lang="es-AR" smtClean="0"/>
              <a:t>Ramipril 		            2,5 x1		             5 x2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ctángulo redondead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25" y="579438"/>
            <a:ext cx="2768600" cy="676275"/>
          </a:xfrm>
          <a:prstGeom prst="rect">
            <a:avLst/>
          </a:prstGeom>
          <a:noFill/>
        </p:spPr>
      </p:pic>
      <p:sp>
        <p:nvSpPr>
          <p:cNvPr id="133122" name="6 CuadroTexto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AR" smtClean="0"/>
              <a:t>Candesartán 	4-8 x1		32 x1</a:t>
            </a:r>
          </a:p>
          <a:p>
            <a:r>
              <a:rPr lang="es-AR" smtClean="0"/>
              <a:t>Valsartán 		40 x2		160 x2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642751" y="561007"/>
            <a:ext cx="2737873" cy="6494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spc="-150" dirty="0" err="1">
                <a:solidFill>
                  <a:schemeClr val="tx1"/>
                </a:solidFill>
              </a:rPr>
              <a:t>AntiAldosterona</a:t>
            </a:r>
            <a:endParaRPr lang="es-AR" sz="2800" b="1" spc="-150" dirty="0">
              <a:solidFill>
                <a:schemeClr val="tx1"/>
              </a:solidFill>
            </a:endParaRPr>
          </a:p>
        </p:txBody>
      </p:sp>
      <p:sp>
        <p:nvSpPr>
          <p:cNvPr id="134146" name="4 CuadroTexto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r>
              <a:rPr lang="es-AR" smtClean="0"/>
              <a:t>Eplerenona 	25 x1		50 /dia</a:t>
            </a:r>
          </a:p>
          <a:p>
            <a:pPr>
              <a:buFont typeface="Wingdings" pitchFamily="2" charset="2"/>
              <a:buNone/>
            </a:pPr>
            <a:endParaRPr lang="es-AR" smtClean="0"/>
          </a:p>
          <a:p>
            <a:r>
              <a:rPr lang="es-AR" smtClean="0"/>
              <a:t>Espironolactona 	25 x1		25-50 x1</a:t>
            </a:r>
          </a:p>
          <a:p>
            <a:endParaRPr lang="es-AR" smtClean="0"/>
          </a:p>
          <a:p>
            <a:pPr>
              <a:buFont typeface="Wingdings" pitchFamily="2" charset="2"/>
              <a:buNone/>
            </a:pPr>
            <a:endParaRPr lang="es-AR" smtClean="0"/>
          </a:p>
          <a:p>
            <a:endParaRPr lang="es-AR" smtClean="0"/>
          </a:p>
        </p:txBody>
      </p:sp>
      <p:sp>
        <p:nvSpPr>
          <p:cNvPr id="12" name="11 Rectángulo redondeado"/>
          <p:cNvSpPr/>
          <p:nvPr/>
        </p:nvSpPr>
        <p:spPr>
          <a:xfrm>
            <a:off x="2584004" y="3659758"/>
            <a:ext cx="2736304" cy="64807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spc="-150" dirty="0">
                <a:solidFill>
                  <a:schemeClr val="tx1"/>
                </a:solidFill>
              </a:rPr>
              <a:t>Betabloqueantes</a:t>
            </a:r>
          </a:p>
        </p:txBody>
      </p:sp>
      <p:sp>
        <p:nvSpPr>
          <p:cNvPr id="134148" name="6 CuadroTexto"/>
          <p:cNvSpPr txBox="1">
            <a:spLocks noChangeArrowheads="1"/>
          </p:cNvSpPr>
          <p:nvPr/>
        </p:nvSpPr>
        <p:spPr bwMode="auto">
          <a:xfrm>
            <a:off x="468313" y="4581525"/>
            <a:ext cx="7991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800">
                <a:latin typeface="Bernard MT Condensed" pitchFamily="18" charset="0"/>
              </a:rPr>
              <a:t>Bisoprolol 		1,25 x1	10 x1</a:t>
            </a:r>
          </a:p>
          <a:p>
            <a:pPr>
              <a:buFont typeface="Wingdings" pitchFamily="2" charset="2"/>
              <a:buChar char="ü"/>
            </a:pPr>
            <a:r>
              <a:rPr lang="es-AR" sz="2800">
                <a:latin typeface="Bernard MT Condensed" pitchFamily="18" charset="0"/>
              </a:rPr>
              <a:t>Carvedilol 		3,125 x2	25-50 x2</a:t>
            </a:r>
          </a:p>
          <a:p>
            <a:pPr>
              <a:buFont typeface="Wingdings" pitchFamily="2" charset="2"/>
              <a:buChar char="ü"/>
            </a:pPr>
            <a:r>
              <a:rPr lang="es-AR" sz="2800">
                <a:latin typeface="Bernard MT Condensed" pitchFamily="18" charset="0"/>
              </a:rPr>
              <a:t>Metoprolol suc	12,5-25	200 x1</a:t>
            </a:r>
          </a:p>
          <a:p>
            <a:pPr>
              <a:buFont typeface="Wingdings" pitchFamily="2" charset="2"/>
              <a:buChar char="ü"/>
            </a:pPr>
            <a:r>
              <a:rPr lang="es-AR" sz="2800">
                <a:latin typeface="Bernard MT Condensed" pitchFamily="18" charset="0"/>
              </a:rPr>
              <a:t>Nebivolol 		1,25 x1	10 x1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22781" y="602623"/>
            <a:ext cx="5933757" cy="82399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doni MT Poster Compressed" pitchFamily="18" charset="0"/>
              </a:rPr>
              <a:t>Drogas – Dosis inicial – dosis optima</a:t>
            </a:r>
            <a:endParaRPr lang="es-AR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doni MT Poster Compressed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6263" y="1424607"/>
            <a:ext cx="2737873" cy="6494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spc="-150" dirty="0">
                <a:solidFill>
                  <a:schemeClr val="tx1"/>
                </a:solidFill>
              </a:rPr>
              <a:t>Diuréticos de asa</a:t>
            </a:r>
          </a:p>
        </p:txBody>
      </p:sp>
      <p:sp>
        <p:nvSpPr>
          <p:cNvPr id="135171" name="3 CuadroTexto"/>
          <p:cNvSpPr txBox="1">
            <a:spLocks noChangeArrowheads="1"/>
          </p:cNvSpPr>
          <p:nvPr/>
        </p:nvSpPr>
        <p:spPr bwMode="auto">
          <a:xfrm>
            <a:off x="323850" y="2276475"/>
            <a:ext cx="799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800">
                <a:latin typeface="Bernard MT Condensed" pitchFamily="18" charset="0"/>
              </a:rPr>
              <a:t>Furosemida 	20-40 		40-240</a:t>
            </a:r>
          </a:p>
          <a:p>
            <a:pPr>
              <a:buFont typeface="Wingdings" pitchFamily="2" charset="2"/>
              <a:buChar char="ü"/>
            </a:pPr>
            <a:r>
              <a:rPr lang="es-AR" sz="2800">
                <a:latin typeface="Bernard MT Condensed" pitchFamily="18" charset="0"/>
              </a:rPr>
              <a:t>Torasemida 	5-10 		10-20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INDICACIONES CLINICAS </a:t>
            </a:r>
          </a:p>
        </p:txBody>
      </p:sp>
      <p:sp>
        <p:nvSpPr>
          <p:cNvPr id="136194" name="2 Marcador de contenido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AR" smtClean="0">
                <a:solidFill>
                  <a:schemeClr val="hlink"/>
                </a:solidFill>
              </a:rPr>
              <a:t>IECAS/ARA II</a:t>
            </a:r>
          </a:p>
          <a:p>
            <a:r>
              <a:rPr lang="es-AR" smtClean="0"/>
              <a:t>Todos los ptes con IC y FEY baja</a:t>
            </a:r>
          </a:p>
          <a:p>
            <a:r>
              <a:rPr lang="es-AR" smtClean="0"/>
              <a:t>Fx Renal pre inicio y luego de 1 – 2 semanas</a:t>
            </a:r>
          </a:p>
          <a:p>
            <a:pPr>
              <a:buFont typeface="Wingdings" pitchFamily="2" charset="2"/>
              <a:buNone/>
            </a:pPr>
            <a:endParaRPr lang="es-AR" smtClean="0"/>
          </a:p>
          <a:p>
            <a:r>
              <a:rPr lang="es-AR" smtClean="0">
                <a:solidFill>
                  <a:schemeClr val="hlink"/>
                </a:solidFill>
              </a:rPr>
              <a:t>BetaBloqueantes</a:t>
            </a:r>
          </a:p>
          <a:p>
            <a:r>
              <a:rPr lang="es-AR" smtClean="0"/>
              <a:t>Dosis baja</a:t>
            </a:r>
          </a:p>
          <a:p>
            <a:r>
              <a:rPr lang="es-AR" smtClean="0"/>
              <a:t>Inicio antes del alta</a:t>
            </a:r>
          </a:p>
          <a:p>
            <a:r>
              <a:rPr lang="es-AR" smtClean="0"/>
              <a:t>Ajuste dosis c/ 2-4 semanas hasta máximo</a:t>
            </a:r>
          </a:p>
          <a:p>
            <a:endParaRPr lang="es-AR" smtClean="0"/>
          </a:p>
          <a:p>
            <a:pPr eaLnBrk="1" hangingPunct="1">
              <a:buFont typeface="Wingdings" pitchFamily="2" charset="2"/>
              <a:buChar char="ü"/>
            </a:pPr>
            <a:endParaRPr lang="es-A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298450" y="1457325"/>
            <a:ext cx="8845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Paciente de 83 años sexo femenino, HTA , DBT,BMI &gt;30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Sin otros antecedentes cardiovasculares.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Tratamiento habitual: AAS, Enalapril, Hidroclorotiazida y Atorvastatina.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En los últimos 15 dias olvidó dosis nocturnas de IECA.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Consulta por disnea, ortopnea.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Al ingreso TA: 220-120    FC= 95x’     SO2= 88%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Regular mecánica respiratoria.</a:t>
            </a:r>
          </a:p>
          <a:p>
            <a:pPr eaLnBrk="0" hangingPunct="0"/>
            <a:r>
              <a:rPr lang="es-ES_tradnl">
                <a:solidFill>
                  <a:srgbClr val="FFFFFF"/>
                </a:solidFill>
                <a:latin typeface="Century Gothic" pitchFamily="34" charset="0"/>
              </a:rPr>
              <a:t>Sibilancias generalizadas, rales crepitantes hasta campos medios.</a:t>
            </a:r>
          </a:p>
          <a:p>
            <a:pPr eaLnBrk="0" hangingPunct="0"/>
            <a:endParaRPr lang="es-E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5 Título"/>
          <p:cNvSpPr txBox="1">
            <a:spLocks/>
          </p:cNvSpPr>
          <p:nvPr/>
        </p:nvSpPr>
        <p:spPr>
          <a:xfrm>
            <a:off x="323850" y="260350"/>
            <a:ext cx="2695575" cy="6477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sz="28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Caso clínico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     ANTI-ALDOSTERONA</a:t>
            </a:r>
          </a:p>
        </p:txBody>
      </p:sp>
      <p:sp>
        <p:nvSpPr>
          <p:cNvPr id="137218" name="2 Marcador de contenido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s-AR" smtClean="0"/>
              <a:t>Antialdosterona</a:t>
            </a:r>
          </a:p>
          <a:p>
            <a:r>
              <a:rPr lang="es-AR" smtClean="0"/>
              <a:t>Mala función, estables 6 meses CF II /IV post IAM 3-14 dias con mala función</a:t>
            </a:r>
          </a:p>
          <a:p>
            <a:r>
              <a:rPr lang="es-AR" smtClean="0"/>
              <a:t>Asoc a IECA o ARA II + BB</a:t>
            </a:r>
          </a:p>
          <a:p>
            <a:r>
              <a:rPr lang="es-AR" smtClean="0"/>
              <a:t>Aumentar dosis 4-8 semanas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INSUF. Cardiaca Aguda Vasodilatadores</a:t>
            </a:r>
          </a:p>
        </p:txBody>
      </p:sp>
      <p:sp>
        <p:nvSpPr>
          <p:cNvPr id="138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Diureticos  Furosemida IV Bolo vs Continuo/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           Dosis /160/200/mg</a:t>
            </a:r>
          </a:p>
          <a:p>
            <a:pPr>
              <a:lnSpc>
                <a:spcPct val="90000"/>
              </a:lnSpc>
            </a:pPr>
            <a:r>
              <a:rPr lang="en-US" smtClean="0"/>
              <a:t>NTGiv.TitularHasta/200/ug min.  TA=&gt; 90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NTP/Titular 5/ug/kg./min/Control.TA /Tox.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Nesiritide Bolo 2/g/kg./iv/0.01/g/kg/m/TA &gt;90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Tolvaptan (Ant.recept./Vasopresina)hipo.NA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Inotropicos / Vasopresores</a:t>
            </a:r>
          </a:p>
        </p:txBody>
      </p:sp>
      <p:sp>
        <p:nvSpPr>
          <p:cNvPr id="139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Dobuta.2/20/g/kg.m// Beta+</a:t>
            </a:r>
          </a:p>
          <a:p>
            <a:pPr>
              <a:lnSpc>
                <a:spcPct val="90000"/>
              </a:lnSpc>
            </a:pPr>
            <a:r>
              <a:rPr lang="en-US" smtClean="0"/>
              <a:t>Levosimendan/bolo 10.g.k.m/iv.0.05/2/g.k.m</a:t>
            </a:r>
          </a:p>
          <a:p>
            <a:pPr>
              <a:lnSpc>
                <a:spcPct val="90000"/>
              </a:lnSpc>
            </a:pPr>
            <a:r>
              <a:rPr lang="en-US" smtClean="0"/>
              <a:t>Milrinone bolo.50.gk.m/0.7g.k.m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Dopa/3g/renal//5/Inotr.//&gt;5g.k.m.Vasopr.</a:t>
            </a:r>
          </a:p>
          <a:p>
            <a:pPr>
              <a:lnSpc>
                <a:spcPct val="90000"/>
              </a:lnSpc>
            </a:pPr>
            <a:r>
              <a:rPr lang="en-US" smtClean="0"/>
              <a:t>Norepinefrina(Shock).@ 0.2/1gk.m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Adrenalina(Resucitacion) Bolo 1mg//0.05/0.5.g.k.m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Diureticos Bolo vs IV</a:t>
            </a:r>
          </a:p>
        </p:txBody>
      </p:sp>
      <p:pic>
        <p:nvPicPr>
          <p:cNvPr id="140290" name="Picture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28975" y="2684463"/>
            <a:ext cx="3143250" cy="2771775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Levosimendan vs Dobuta</a:t>
            </a:r>
            <a:br>
              <a:rPr lang="en-US" sz="3600" smtClean="0"/>
            </a:br>
            <a:r>
              <a:rPr lang="en-US" sz="3600" smtClean="0"/>
              <a:t>        </a:t>
            </a:r>
          </a:p>
        </p:txBody>
      </p:sp>
      <p:graphicFrame>
        <p:nvGraphicFramePr>
          <p:cNvPr id="15462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990725" y="2184400"/>
          <a:ext cx="5619750" cy="3771900"/>
        </p:xfrm>
        <a:graphic>
          <a:graphicData uri="http://schemas.openxmlformats.org/presentationml/2006/ole">
            <p:oleObj spid="_x0000_s154628" r:id="rId3" imgW="5619679" imgH="3771740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   Survive Mortalidad 180 dias</a:t>
            </a:r>
            <a:br>
              <a:rPr lang="en-US" sz="3600" smtClean="0"/>
            </a:br>
            <a:r>
              <a:rPr lang="en-US" sz="3600" smtClean="0"/>
              <a:t>   </a:t>
            </a:r>
          </a:p>
        </p:txBody>
      </p:sp>
      <p:graphicFrame>
        <p:nvGraphicFramePr>
          <p:cNvPr id="15667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752600" y="2036763"/>
          <a:ext cx="6096000" cy="4067175"/>
        </p:xfrm>
        <a:graphic>
          <a:graphicData uri="http://schemas.openxmlformats.org/presentationml/2006/ole">
            <p:oleObj spid="_x0000_s156676" r:id="rId3" imgW="6096018" imgH="4067299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7" name="20 Grupo"/>
          <p:cNvGrpSpPr>
            <a:grpSpLocks/>
          </p:cNvGrpSpPr>
          <p:nvPr/>
        </p:nvGrpSpPr>
        <p:grpSpPr bwMode="auto">
          <a:xfrm>
            <a:off x="-3175" y="1196975"/>
            <a:ext cx="9147175" cy="3997325"/>
            <a:chOff x="-1016" y="1088127"/>
            <a:chExt cx="9147048" cy="3060953"/>
          </a:xfrm>
        </p:grpSpPr>
        <p:pic>
          <p:nvPicPr>
            <p:cNvPr id="157704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t="9383" r="2264" b="80692"/>
            <a:stretch>
              <a:fillRect/>
            </a:stretch>
          </p:blipFill>
          <p:spPr bwMode="auto">
            <a:xfrm>
              <a:off x="-1016" y="1088127"/>
              <a:ext cx="9145016" cy="111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5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t="24661" r="2264" b="73009"/>
            <a:stretch>
              <a:fillRect/>
            </a:stretch>
          </p:blipFill>
          <p:spPr bwMode="auto">
            <a:xfrm>
              <a:off x="-1016" y="2204864"/>
              <a:ext cx="9145016" cy="21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6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t="48029" r="2264" b="49380"/>
            <a:stretch>
              <a:fillRect/>
            </a:stretch>
          </p:blipFill>
          <p:spPr bwMode="auto">
            <a:xfrm>
              <a:off x="-1016" y="2390027"/>
              <a:ext cx="9145016" cy="24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7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t="36809" r="2264" b="58846"/>
            <a:stretch>
              <a:fillRect/>
            </a:stretch>
          </p:blipFill>
          <p:spPr bwMode="auto">
            <a:xfrm>
              <a:off x="1016" y="2636912"/>
              <a:ext cx="914501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08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</a:blip>
            <a:srcRect t="74228" r="2480" b="14374"/>
            <a:stretch>
              <a:fillRect/>
            </a:stretch>
          </p:blipFill>
          <p:spPr bwMode="auto">
            <a:xfrm>
              <a:off x="0" y="3068960"/>
              <a:ext cx="914501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4 Rectángulo"/>
          <p:cNvSpPr/>
          <p:nvPr/>
        </p:nvSpPr>
        <p:spPr>
          <a:xfrm>
            <a:off x="0" y="1125538"/>
            <a:ext cx="3635375" cy="4103687"/>
          </a:xfrm>
          <a:prstGeom prst="rect">
            <a:avLst/>
          </a:prstGeom>
          <a:solidFill>
            <a:schemeClr val="tx2">
              <a:lumMod val="2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3635375" y="1196975"/>
            <a:ext cx="2665413" cy="396081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6300788" y="1196975"/>
            <a:ext cx="2843212" cy="403225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157701" name="23 Grupo"/>
          <p:cNvGrpSpPr>
            <a:grpSpLocks/>
          </p:cNvGrpSpPr>
          <p:nvPr/>
        </p:nvGrpSpPr>
        <p:grpSpPr bwMode="auto">
          <a:xfrm>
            <a:off x="3203575" y="6092825"/>
            <a:ext cx="5689600" cy="277813"/>
            <a:chOff x="3203848" y="6237312"/>
            <a:chExt cx="5688632" cy="276999"/>
          </a:xfrm>
        </p:grpSpPr>
        <p:sp>
          <p:nvSpPr>
            <p:cNvPr id="157702" name="21 Rectángulo"/>
            <p:cNvSpPr>
              <a:spLocks noChangeArrowheads="1"/>
            </p:cNvSpPr>
            <p:nvPr/>
          </p:nvSpPr>
          <p:spPr bwMode="auto">
            <a:xfrm>
              <a:off x="4427984" y="6237312"/>
              <a:ext cx="44644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entury Gothic" pitchFamily="34" charset="0"/>
                </a:rPr>
                <a:t>European Journal of Heart Failure (2011) 13, 1340–1348</a:t>
              </a:r>
              <a:endParaRPr lang="es-AR" sz="1200">
                <a:latin typeface="Century Gothic" pitchFamily="34" charset="0"/>
              </a:endParaRPr>
            </a:p>
          </p:txBody>
        </p:sp>
        <p:sp>
          <p:nvSpPr>
            <p:cNvPr id="157703" name="22 Rectángulo"/>
            <p:cNvSpPr>
              <a:spLocks noChangeArrowheads="1"/>
            </p:cNvSpPr>
            <p:nvPr/>
          </p:nvSpPr>
          <p:spPr bwMode="auto">
            <a:xfrm>
              <a:off x="3203848" y="6237312"/>
              <a:ext cx="13131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200">
                  <a:latin typeface="Century Gothic" pitchFamily="34" charset="0"/>
                </a:rPr>
                <a:t>Thibaud , y col.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1" name="3 Grupo"/>
          <p:cNvGrpSpPr>
            <a:grpSpLocks/>
          </p:cNvGrpSpPr>
          <p:nvPr/>
        </p:nvGrpSpPr>
        <p:grpSpPr bwMode="auto">
          <a:xfrm>
            <a:off x="684213" y="1484313"/>
            <a:ext cx="7343775" cy="3673475"/>
            <a:chOff x="179162" y="1628800"/>
            <a:chExt cx="6588574" cy="2850624"/>
          </a:xfrm>
        </p:grpSpPr>
        <p:pic>
          <p:nvPicPr>
            <p:cNvPr id="158732" name="Picture 2"/>
            <p:cNvPicPr>
              <a:picLocks noChangeAspect="1" noChangeArrowheads="1"/>
            </p:cNvPicPr>
            <p:nvPr/>
          </p:nvPicPr>
          <p:blipFill>
            <a:blip r:embed="rId2"/>
            <a:srcRect r="33328"/>
            <a:stretch>
              <a:fillRect/>
            </a:stretch>
          </p:blipFill>
          <p:spPr bwMode="auto">
            <a:xfrm>
              <a:off x="179162" y="1628800"/>
              <a:ext cx="5977014" cy="285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33" name="Picture 2"/>
            <p:cNvPicPr>
              <a:picLocks noChangeAspect="1" noChangeArrowheads="1"/>
            </p:cNvPicPr>
            <p:nvPr/>
          </p:nvPicPr>
          <p:blipFill>
            <a:blip r:embed="rId2"/>
            <a:srcRect l="93178"/>
            <a:stretch>
              <a:fillRect/>
            </a:stretch>
          </p:blipFill>
          <p:spPr bwMode="auto">
            <a:xfrm>
              <a:off x="6156176" y="1628800"/>
              <a:ext cx="611560" cy="285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8722" name="4 Grupo"/>
          <p:cNvGrpSpPr>
            <a:grpSpLocks/>
          </p:cNvGrpSpPr>
          <p:nvPr/>
        </p:nvGrpSpPr>
        <p:grpSpPr bwMode="auto">
          <a:xfrm>
            <a:off x="2700338" y="1052513"/>
            <a:ext cx="1439862" cy="1008062"/>
            <a:chOff x="6804248" y="2060848"/>
            <a:chExt cx="1440160" cy="1008112"/>
          </a:xfrm>
        </p:grpSpPr>
        <p:grpSp>
          <p:nvGrpSpPr>
            <p:cNvPr id="6" name="5 Rectángulo"/>
            <p:cNvGrpSpPr>
              <a:grpSpLocks/>
            </p:cNvGrpSpPr>
            <p:nvPr/>
          </p:nvGrpSpPr>
          <p:grpSpPr bwMode="auto">
            <a:xfrm>
              <a:off x="6786146" y="2044654"/>
              <a:ext cx="1396273" cy="1036371"/>
              <a:chOff x="2682240" y="1036320"/>
              <a:chExt cx="1395984" cy="1036320"/>
            </a:xfrm>
          </p:grpSpPr>
          <p:pic>
            <p:nvPicPr>
              <p:cNvPr id="158728" name="5 Rectángulo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82240" y="1036320"/>
                <a:ext cx="1395984" cy="1036320"/>
              </a:xfrm>
              <a:prstGeom prst="rect">
                <a:avLst/>
              </a:prstGeom>
              <a:noFill/>
            </p:spPr>
          </p:pic>
          <p:sp>
            <p:nvSpPr>
              <p:cNvPr id="158729" name="Text Box 9"/>
              <p:cNvSpPr txBox="1">
                <a:spLocks noChangeArrowheads="1"/>
              </p:cNvSpPr>
              <p:nvPr/>
            </p:nvSpPr>
            <p:spPr bwMode="auto">
              <a:xfrm>
                <a:off x="2700338" y="1052513"/>
                <a:ext cx="1367869" cy="1008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orbel" pitchFamily="34" charset="0"/>
                </a:endParaRPr>
              </a:p>
            </p:txBody>
          </p:sp>
        </p:grpSp>
        <p:sp>
          <p:nvSpPr>
            <p:cNvPr id="158731" name="6 CuadroTexto"/>
            <p:cNvSpPr txBox="1">
              <a:spLocks noChangeArrowheads="1"/>
            </p:cNvSpPr>
            <p:nvPr/>
          </p:nvSpPr>
          <p:spPr bwMode="auto">
            <a:xfrm>
              <a:off x="7020272" y="2348880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latin typeface="Century Gothic" pitchFamily="34" charset="0"/>
                </a:rPr>
                <a:t>Signos</a:t>
              </a:r>
            </a:p>
          </p:txBody>
        </p:sp>
      </p:grpSp>
      <p:sp>
        <p:nvSpPr>
          <p:cNvPr id="8" name="7 Rectángulo"/>
          <p:cNvSpPr/>
          <p:nvPr/>
        </p:nvSpPr>
        <p:spPr>
          <a:xfrm>
            <a:off x="4932363" y="1484313"/>
            <a:ext cx="863600" cy="3673475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6227763" y="1484313"/>
            <a:ext cx="792162" cy="3673475"/>
          </a:xfrm>
          <a:prstGeom prst="rect">
            <a:avLst/>
          </a:prstGeom>
          <a:solidFill>
            <a:srgbClr val="00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7380288" y="1484313"/>
            <a:ext cx="647700" cy="3673475"/>
          </a:xfrm>
          <a:prstGeom prst="rect">
            <a:avLst/>
          </a:prstGeom>
          <a:solidFill>
            <a:srgbClr val="00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58726" name="10 Rectángulo"/>
          <p:cNvSpPr>
            <a:spLocks noChangeArrowheads="1"/>
          </p:cNvSpPr>
          <p:nvPr/>
        </p:nvSpPr>
        <p:spPr bwMode="auto">
          <a:xfrm>
            <a:off x="3348038" y="6211888"/>
            <a:ext cx="579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entury Gothic" pitchFamily="34" charset="0"/>
              </a:rPr>
              <a:t>EPICA. The European Journal of Heart Failure 6 (2004) 795– 800</a:t>
            </a:r>
            <a:endParaRPr lang="es-AR" sz="1400">
              <a:latin typeface="Century Gothic" pitchFamily="34" charset="0"/>
            </a:endParaRPr>
          </a:p>
        </p:txBody>
      </p:sp>
      <p:pic>
        <p:nvPicPr>
          <p:cNvPr id="158727" name="11 Imagen" descr="220px-Elevated_JV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802799">
            <a:off x="3045619" y="3453606"/>
            <a:ext cx="1117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/>
          <p:cNvPicPr>
            <a:picLocks noChangeAspect="1" noChangeArrowheads="1"/>
          </p:cNvPicPr>
          <p:nvPr/>
        </p:nvPicPr>
        <p:blipFill>
          <a:blip r:embed="rId2"/>
          <a:srcRect t="55901"/>
          <a:stretch>
            <a:fillRect/>
          </a:stretch>
        </p:blipFill>
        <p:spPr bwMode="auto">
          <a:xfrm>
            <a:off x="4759325" y="1412875"/>
            <a:ext cx="42370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 t="5405" b="51440"/>
          <a:stretch>
            <a:fillRect/>
          </a:stretch>
        </p:blipFill>
        <p:spPr bwMode="auto">
          <a:xfrm>
            <a:off x="179388" y="1412875"/>
            <a:ext cx="43211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3 CuadroTexto"/>
          <p:cNvSpPr txBox="1">
            <a:spLocks noChangeArrowheads="1"/>
          </p:cNvSpPr>
          <p:nvPr/>
        </p:nvSpPr>
        <p:spPr bwMode="auto">
          <a:xfrm>
            <a:off x="1258888" y="971550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latin typeface="Corbel" pitchFamily="34" charset="0"/>
              </a:rPr>
              <a:t>Presión fin diástole VI</a:t>
            </a:r>
          </a:p>
        </p:txBody>
      </p:sp>
      <p:sp>
        <p:nvSpPr>
          <p:cNvPr id="159748" name="4 CuadroTexto"/>
          <p:cNvSpPr txBox="1">
            <a:spLocks noChangeArrowheads="1"/>
          </p:cNvSpPr>
          <p:nvPr/>
        </p:nvSpPr>
        <p:spPr bwMode="auto">
          <a:xfrm>
            <a:off x="5795963" y="971550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latin typeface="Corbel" pitchFamily="34" charset="0"/>
              </a:rPr>
              <a:t>Fracción eyección</a:t>
            </a:r>
          </a:p>
        </p:txBody>
      </p:sp>
      <p:sp>
        <p:nvSpPr>
          <p:cNvPr id="159749" name="5 CuadroTexto"/>
          <p:cNvSpPr txBox="1">
            <a:spLocks noChangeArrowheads="1"/>
          </p:cNvSpPr>
          <p:nvPr/>
        </p:nvSpPr>
        <p:spPr bwMode="auto">
          <a:xfrm>
            <a:off x="2627313" y="115888"/>
            <a:ext cx="374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>
                <a:solidFill>
                  <a:srgbClr val="FFFF00"/>
                </a:solidFill>
                <a:latin typeface="Century Gothic" pitchFamily="34" charset="0"/>
              </a:rPr>
              <a:t>Tercer y cuarto ruido</a:t>
            </a:r>
          </a:p>
        </p:txBody>
      </p:sp>
      <p:sp>
        <p:nvSpPr>
          <p:cNvPr id="159750" name="6 Rectángulo"/>
          <p:cNvSpPr>
            <a:spLocks noChangeArrowheads="1"/>
          </p:cNvSpPr>
          <p:nvPr/>
        </p:nvSpPr>
        <p:spPr bwMode="auto">
          <a:xfrm>
            <a:off x="5724525" y="6237288"/>
            <a:ext cx="2778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600" i="1">
                <a:latin typeface="Century Gothic" pitchFamily="34" charset="0"/>
              </a:rPr>
              <a:t>JAMA. 2005;293:2238-2244</a:t>
            </a:r>
            <a:endParaRPr lang="es-AR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2189163"/>
            <a:ext cx="3414713" cy="3773487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3" y="2262188"/>
            <a:ext cx="3779837" cy="3522662"/>
          </a:xfrm>
          <a:prstGeom prst="rect">
            <a:avLst/>
          </a:prstGeom>
          <a:noFill/>
        </p:spPr>
      </p:pic>
      <p:sp>
        <p:nvSpPr>
          <p:cNvPr id="160771" name="4 Rectángulo"/>
          <p:cNvSpPr>
            <a:spLocks noChangeArrowheads="1"/>
          </p:cNvSpPr>
          <p:nvPr/>
        </p:nvSpPr>
        <p:spPr bwMode="auto">
          <a:xfrm>
            <a:off x="2700338" y="6237288"/>
            <a:ext cx="5327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Di Bari y col. </a:t>
            </a:r>
            <a:r>
              <a:rPr lang="es-AR" sz="1400">
                <a:latin typeface="Corbel" pitchFamily="34" charset="0"/>
              </a:rPr>
              <a:t>The ICAR Dicomano Study </a:t>
            </a:r>
            <a:r>
              <a:rPr lang="es-AR" sz="1400">
                <a:latin typeface="Century Gothic" pitchFamily="34" charset="0"/>
              </a:rPr>
              <a:t>JACC 2004;44: 1601</a:t>
            </a:r>
          </a:p>
        </p:txBody>
      </p:sp>
      <p:sp>
        <p:nvSpPr>
          <p:cNvPr id="160772" name="5 Rectángulo"/>
          <p:cNvSpPr>
            <a:spLocks noChangeArrowheads="1"/>
          </p:cNvSpPr>
          <p:nvPr/>
        </p:nvSpPr>
        <p:spPr bwMode="auto">
          <a:xfrm>
            <a:off x="179388" y="981075"/>
            <a:ext cx="8748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entury Gothic" pitchFamily="34" charset="0"/>
              </a:rPr>
              <a:t>553 pers.  &gt;65 years habitantes de la localidad de Dicomano (Italia)</a:t>
            </a:r>
          </a:p>
          <a:p>
            <a:r>
              <a:rPr lang="en-US" sz="1200">
                <a:latin typeface="Century Gothic" pitchFamily="34" charset="0"/>
              </a:rPr>
              <a:t>Diagnóstico de IC con cuestionarios de: Framingham ( 12% ), Boston (11%); Gothenburg (21%) y ESC (9%)</a:t>
            </a:r>
          </a:p>
          <a:p>
            <a:r>
              <a:rPr lang="en-US" sz="1200">
                <a:latin typeface="Century Gothic" pitchFamily="34" charset="0"/>
              </a:rPr>
              <a:t>Determinaron parámetros ECO, capacidad  vital (caminata 6 min;  dificultad movilidad miembros  inferiores, </a:t>
            </a:r>
          </a:p>
          <a:p>
            <a:r>
              <a:rPr lang="en-US" sz="1200">
                <a:latin typeface="Century Gothic" pitchFamily="34" charset="0"/>
              </a:rPr>
              <a:t>score de  performance; mortalidad, hospitalización,  pérdida de autonomía.</a:t>
            </a:r>
            <a:endParaRPr lang="es-AR" sz="1200">
              <a:latin typeface="Century Gothic" pitchFamily="34" charset="0"/>
            </a:endParaRPr>
          </a:p>
        </p:txBody>
      </p:sp>
      <p:sp>
        <p:nvSpPr>
          <p:cNvPr id="160773" name="6 CuadroTexto"/>
          <p:cNvSpPr txBox="1">
            <a:spLocks noChangeArrowheads="1"/>
          </p:cNvSpPr>
          <p:nvPr/>
        </p:nvSpPr>
        <p:spPr bwMode="auto">
          <a:xfrm>
            <a:off x="539750" y="260350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solidFill>
                  <a:srgbClr val="FFFF00"/>
                </a:solidFill>
                <a:latin typeface="Century Gothic" pitchFamily="34" charset="0"/>
              </a:rPr>
              <a:t>Utilidad de los scores diagnósticos…..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533400" y="228600"/>
            <a:ext cx="7924800" cy="6248400"/>
            <a:chOff x="1344" y="192"/>
            <a:chExt cx="3621" cy="3936"/>
          </a:xfrm>
        </p:grpSpPr>
        <p:pic>
          <p:nvPicPr>
            <p:cNvPr id="20482" name="Picture 3" descr="HVI"/>
            <p:cNvPicPr>
              <a:picLocks noChangeAspect="1" noChangeArrowheads="1"/>
            </p:cNvPicPr>
            <p:nvPr/>
          </p:nvPicPr>
          <p:blipFill>
            <a:blip r:embed="rId2"/>
            <a:srcRect r="83954"/>
            <a:stretch>
              <a:fillRect/>
            </a:stretch>
          </p:blipFill>
          <p:spPr bwMode="auto">
            <a:xfrm>
              <a:off x="1344" y="192"/>
              <a:ext cx="672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" name="Picture 4" descr="HVI"/>
            <p:cNvPicPr>
              <a:picLocks noChangeAspect="1" noChangeArrowheads="1"/>
            </p:cNvPicPr>
            <p:nvPr/>
          </p:nvPicPr>
          <p:blipFill>
            <a:blip r:embed="rId2"/>
            <a:srcRect l="27005"/>
            <a:stretch>
              <a:fillRect/>
            </a:stretch>
          </p:blipFill>
          <p:spPr bwMode="auto">
            <a:xfrm>
              <a:off x="1908" y="192"/>
              <a:ext cx="3057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43" name="Rectangle 27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/>
              <a:t>B.N.P.  Y Pro B.N.P.</a:t>
            </a:r>
            <a:br>
              <a:rPr lang="en-US" sz="3600" smtClean="0"/>
            </a:br>
            <a:r>
              <a:rPr lang="en-US" sz="3600" smtClean="0"/>
              <a:t>   Dudas  Diagnostico de ICA</a:t>
            </a:r>
          </a:p>
        </p:txBody>
      </p:sp>
      <p:graphicFrame>
        <p:nvGraphicFramePr>
          <p:cNvPr id="162846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1844675"/>
          <a:ext cx="7988300" cy="4237038"/>
        </p:xfrm>
        <a:graphic>
          <a:graphicData uri="http://schemas.openxmlformats.org/drawingml/2006/table">
            <a:tbl>
              <a:tblPr/>
              <a:tblGrid>
                <a:gridCol w="1511300"/>
                <a:gridCol w="1295400"/>
                <a:gridCol w="1295400"/>
                <a:gridCol w="1295400"/>
                <a:gridCol w="1397000"/>
                <a:gridCol w="1193800"/>
              </a:tblGrid>
              <a:tr h="261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BNP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170 con IMC &lt; 25 kg/m2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110 con IMC 25-35 kg/m2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54 para IMC &gt; 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Kg/m2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S: 90%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E: 77%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VPP 78%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VPN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NT-proBNP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No ajuste por IMC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&lt; 900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S: 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E: 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VPP: 79%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VPN: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7" name="3 Grupo"/>
          <p:cNvGrpSpPr>
            <a:grpSpLocks/>
          </p:cNvGrpSpPr>
          <p:nvPr/>
        </p:nvGrpSpPr>
        <p:grpSpPr bwMode="auto">
          <a:xfrm>
            <a:off x="179388" y="1196975"/>
            <a:ext cx="6048375" cy="4752975"/>
            <a:chOff x="9540552" y="0"/>
            <a:chExt cx="6452173" cy="3047859"/>
          </a:xfrm>
        </p:grpSpPr>
        <p:pic>
          <p:nvPicPr>
            <p:cNvPr id="162829" name="Picture 2"/>
            <p:cNvPicPr>
              <a:picLocks noChangeAspect="1" noChangeArrowheads="1"/>
            </p:cNvPicPr>
            <p:nvPr/>
          </p:nvPicPr>
          <p:blipFill>
            <a:blip r:embed="rId2"/>
            <a:srcRect r="37407"/>
            <a:stretch>
              <a:fillRect/>
            </a:stretch>
          </p:blipFill>
          <p:spPr bwMode="auto">
            <a:xfrm>
              <a:off x="9540552" y="0"/>
              <a:ext cx="5976664" cy="304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830" name="Picture 2"/>
            <p:cNvPicPr>
              <a:picLocks noChangeAspect="1" noChangeArrowheads="1"/>
            </p:cNvPicPr>
            <p:nvPr/>
          </p:nvPicPr>
          <p:blipFill>
            <a:blip r:embed="rId2"/>
            <a:srcRect l="95020"/>
            <a:stretch>
              <a:fillRect/>
            </a:stretch>
          </p:blipFill>
          <p:spPr bwMode="auto">
            <a:xfrm>
              <a:off x="15517216" y="0"/>
              <a:ext cx="475509" cy="304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4 Rectángulo"/>
          <p:cNvSpPr/>
          <p:nvPr/>
        </p:nvSpPr>
        <p:spPr>
          <a:xfrm>
            <a:off x="4500563" y="1196975"/>
            <a:ext cx="792162" cy="4752975"/>
          </a:xfrm>
          <a:prstGeom prst="rect">
            <a:avLst/>
          </a:prstGeom>
          <a:solidFill>
            <a:srgbClr val="00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5795963" y="1196975"/>
            <a:ext cx="431800" cy="4752975"/>
          </a:xfrm>
          <a:prstGeom prst="rect">
            <a:avLst/>
          </a:prstGeom>
          <a:solidFill>
            <a:srgbClr val="00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203575" y="1196975"/>
            <a:ext cx="792163" cy="4752975"/>
          </a:xfrm>
          <a:prstGeom prst="rect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62821" name="7 Rectángulo"/>
          <p:cNvSpPr>
            <a:spLocks noChangeArrowheads="1"/>
          </p:cNvSpPr>
          <p:nvPr/>
        </p:nvSpPr>
        <p:spPr bwMode="auto">
          <a:xfrm>
            <a:off x="71438" y="5157788"/>
            <a:ext cx="9072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entury Gothic" pitchFamily="34" charset="0"/>
            </a:endParaRPr>
          </a:p>
          <a:p>
            <a:r>
              <a:rPr lang="en-US" sz="1400">
                <a:latin typeface="Century Gothic" pitchFamily="34" charset="0"/>
              </a:rPr>
              <a:t> </a:t>
            </a:r>
          </a:p>
          <a:p>
            <a:endParaRPr lang="en-US">
              <a:latin typeface="Corbel" pitchFamily="34" charset="0"/>
            </a:endParaRPr>
          </a:p>
        </p:txBody>
      </p:sp>
      <p:sp>
        <p:nvSpPr>
          <p:cNvPr id="162822" name="9 Rectángulo"/>
          <p:cNvSpPr>
            <a:spLocks noChangeArrowheads="1"/>
          </p:cNvSpPr>
          <p:nvPr/>
        </p:nvSpPr>
        <p:spPr bwMode="auto">
          <a:xfrm>
            <a:off x="3348038" y="6211888"/>
            <a:ext cx="579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entury Gothic" pitchFamily="34" charset="0"/>
              </a:rPr>
              <a:t>EPICA. The European Journal of Heart Failure 6 (2004) 795– 800</a:t>
            </a:r>
            <a:endParaRPr lang="es-AR" sz="1400">
              <a:latin typeface="Century Gothic" pitchFamily="34" charset="0"/>
            </a:endParaRPr>
          </a:p>
        </p:txBody>
      </p:sp>
      <p:sp>
        <p:nvSpPr>
          <p:cNvPr id="162823" name="10 Rectángulo"/>
          <p:cNvSpPr>
            <a:spLocks noChangeArrowheads="1"/>
          </p:cNvSpPr>
          <p:nvPr/>
        </p:nvSpPr>
        <p:spPr bwMode="auto">
          <a:xfrm>
            <a:off x="179388" y="260350"/>
            <a:ext cx="741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5434 pacientes</a:t>
            </a:r>
          </a:p>
          <a:p>
            <a:r>
              <a:rPr lang="es-AR" sz="1400">
                <a:latin typeface="Century Gothic" pitchFamily="34" charset="0"/>
              </a:rPr>
              <a:t>IC: 3 ó más puntos en suma categoría I-II del BS o tto con diuréticos. (1058 pac)</a:t>
            </a:r>
          </a:p>
          <a:p>
            <a:r>
              <a:rPr lang="en-US" sz="1400">
                <a:latin typeface="Century Gothic" pitchFamily="34" charset="0"/>
              </a:rPr>
              <a:t>Ecocardio : 848   Alteración eco: 551</a:t>
            </a:r>
          </a:p>
        </p:txBody>
      </p:sp>
      <p:grpSp>
        <p:nvGrpSpPr>
          <p:cNvPr id="162824" name="13 Grupo"/>
          <p:cNvGrpSpPr>
            <a:grpSpLocks/>
          </p:cNvGrpSpPr>
          <p:nvPr/>
        </p:nvGrpSpPr>
        <p:grpSpPr bwMode="auto">
          <a:xfrm>
            <a:off x="6804025" y="2060575"/>
            <a:ext cx="1368425" cy="1008063"/>
            <a:chOff x="6804248" y="2060848"/>
            <a:chExt cx="1368152" cy="1008112"/>
          </a:xfrm>
        </p:grpSpPr>
        <p:grpSp>
          <p:nvGrpSpPr>
            <p:cNvPr id="13" name="12 Rectángulo"/>
            <p:cNvGrpSpPr>
              <a:grpSpLocks/>
            </p:cNvGrpSpPr>
            <p:nvPr/>
          </p:nvGrpSpPr>
          <p:grpSpPr bwMode="auto">
            <a:xfrm>
              <a:off x="6785075" y="2042432"/>
              <a:ext cx="1401800" cy="1036370"/>
              <a:chOff x="6784848" y="2042160"/>
              <a:chExt cx="1402080" cy="1036320"/>
            </a:xfrm>
          </p:grpSpPr>
          <p:pic>
            <p:nvPicPr>
              <p:cNvPr id="162825" name="12 Rectángulo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84848" y="2042160"/>
                <a:ext cx="1402080" cy="1036320"/>
              </a:xfrm>
              <a:prstGeom prst="rect">
                <a:avLst/>
              </a:prstGeom>
              <a:noFill/>
            </p:spPr>
          </p:pic>
          <p:sp>
            <p:nvSpPr>
              <p:cNvPr id="162826" name="Text Box 10"/>
              <p:cNvSpPr txBox="1">
                <a:spLocks noChangeArrowheads="1"/>
              </p:cNvSpPr>
              <p:nvPr/>
            </p:nvSpPr>
            <p:spPr bwMode="auto">
              <a:xfrm>
                <a:off x="6804025" y="2060575"/>
                <a:ext cx="1368425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s-ES">
                  <a:solidFill>
                    <a:srgbClr val="FFFFFF"/>
                  </a:solidFill>
                  <a:latin typeface="Corbel" pitchFamily="34" charset="0"/>
                </a:endParaRPr>
              </a:p>
            </p:txBody>
          </p:sp>
        </p:grpSp>
        <p:sp>
          <p:nvSpPr>
            <p:cNvPr id="162828" name="11 CuadroTexto"/>
            <p:cNvSpPr txBox="1">
              <a:spLocks noChangeArrowheads="1"/>
            </p:cNvSpPr>
            <p:nvPr/>
          </p:nvSpPr>
          <p:spPr bwMode="auto">
            <a:xfrm>
              <a:off x="6876256" y="2348880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latin typeface="Century Gothic" pitchFamily="34" charset="0"/>
                </a:rPr>
                <a:t>Síntomas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3"/>
          <p:cNvPicPr>
            <a:picLocks noChangeAspect="1" noChangeArrowheads="1"/>
          </p:cNvPicPr>
          <p:nvPr/>
        </p:nvPicPr>
        <p:blipFill>
          <a:blip r:embed="rId2"/>
          <a:srcRect t="15376"/>
          <a:stretch>
            <a:fillRect/>
          </a:stretch>
        </p:blipFill>
        <p:spPr bwMode="auto">
          <a:xfrm>
            <a:off x="1547813" y="1484313"/>
            <a:ext cx="62372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001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AR" sz="2800" kern="0" dirty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Catéter de </a:t>
            </a:r>
            <a:r>
              <a:rPr lang="es-AR" sz="2800" kern="0" dirty="0" err="1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swan-Ganz</a:t>
            </a:r>
            <a:r>
              <a:rPr lang="es-AR" sz="2800" kern="0" dirty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 (Estudio Escape)</a:t>
            </a:r>
            <a:endParaRPr lang="es-ES" sz="2800" kern="0" dirty="0">
              <a:solidFill>
                <a:srgbClr val="FFFF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6788" y="6297613"/>
            <a:ext cx="3459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kern="0" dirty="0">
                <a:solidFill>
                  <a:srgbClr val="FFFFFF"/>
                </a:solidFill>
                <a:latin typeface="Syntax-Roman" charset="0"/>
                <a:cs typeface="+mn-cs"/>
              </a:rPr>
              <a:t>JAMA, </a:t>
            </a:r>
            <a:r>
              <a:rPr lang="es-ES" sz="1400" kern="0" dirty="0" err="1">
                <a:solidFill>
                  <a:srgbClr val="FFFFFF"/>
                </a:solidFill>
                <a:latin typeface="Berkeley-Book" charset="0"/>
                <a:cs typeface="+mn-cs"/>
              </a:rPr>
              <a:t>Oct</a:t>
            </a:r>
            <a:r>
              <a:rPr lang="es-AR" sz="1400" kern="0" dirty="0">
                <a:solidFill>
                  <a:srgbClr val="FFFFFF"/>
                </a:solidFill>
                <a:latin typeface="Berkeley-Book" charset="0"/>
                <a:cs typeface="+mn-cs"/>
              </a:rPr>
              <a:t>ubre </a:t>
            </a:r>
            <a:r>
              <a:rPr lang="es-ES" sz="1400" kern="0" dirty="0">
                <a:solidFill>
                  <a:srgbClr val="FFFFFF"/>
                </a:solidFill>
                <a:latin typeface="Berkeley-Book" charset="0"/>
                <a:cs typeface="+mn-cs"/>
              </a:rPr>
              <a:t>5, 2005—Vol 294, No.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01875"/>
            <a:ext cx="4968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55650" y="765175"/>
            <a:ext cx="79200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Relación entre semiología y </a:t>
            </a:r>
            <a:r>
              <a:rPr lang="es-AR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Hemodinamia</a:t>
            </a:r>
            <a:endParaRPr lang="es-A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341438"/>
            <a:ext cx="36782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4 CuadroTexto"/>
          <p:cNvSpPr txBox="1">
            <a:spLocks noChangeArrowheads="1"/>
          </p:cNvSpPr>
          <p:nvPr/>
        </p:nvSpPr>
        <p:spPr bwMode="auto">
          <a:xfrm>
            <a:off x="468313" y="1989138"/>
            <a:ext cx="489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N=50 </a:t>
            </a:r>
          </a:p>
        </p:txBody>
      </p:sp>
      <p:sp>
        <p:nvSpPr>
          <p:cNvPr id="164869" name="6 CuadroTexto"/>
          <p:cNvSpPr txBox="1">
            <a:spLocks noChangeArrowheads="1"/>
          </p:cNvSpPr>
          <p:nvPr/>
        </p:nvSpPr>
        <p:spPr bwMode="auto">
          <a:xfrm>
            <a:off x="4140200" y="6165850"/>
            <a:ext cx="4319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>
                <a:latin typeface="Century Gothic" pitchFamily="34" charset="0"/>
              </a:rPr>
              <a:t>Stevenson. JAMA Febrero 1989-vol 261. 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040"/>
          <p:cNvGrpSpPr>
            <a:grpSpLocks/>
          </p:cNvGrpSpPr>
          <p:nvPr/>
        </p:nvGrpSpPr>
        <p:grpSpPr bwMode="auto">
          <a:xfrm>
            <a:off x="1619250" y="71438"/>
            <a:ext cx="6408738" cy="6597650"/>
            <a:chOff x="1020" y="0"/>
            <a:chExt cx="3585" cy="3629"/>
          </a:xfrm>
        </p:grpSpPr>
        <p:pic>
          <p:nvPicPr>
            <p:cNvPr id="21506" name="Picture 1038" descr="Dscn0008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0" y="0"/>
              <a:ext cx="3585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7" name="Rectangle 1039"/>
            <p:cNvSpPr>
              <a:spLocks noChangeArrowheads="1"/>
            </p:cNvSpPr>
            <p:nvPr/>
          </p:nvSpPr>
          <p:spPr bwMode="auto">
            <a:xfrm>
              <a:off x="2563" y="3175"/>
              <a:ext cx="545" cy="136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          ECG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Diagnostico  1) Paciente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BRI/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IAM inf.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BRD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2) Paciente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 IAM Ant.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  HVI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                      HVD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1690</Words>
  <Application>Microsoft Office PowerPoint</Application>
  <PresentationFormat>Presentación en pantalla (4:3)</PresentationFormat>
  <Paragraphs>440</Paragraphs>
  <Slides>73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Plantilla de diseño</vt:lpstr>
      </vt:variant>
      <vt:variant>
        <vt:i4>7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73</vt:i4>
      </vt:variant>
    </vt:vector>
  </HeadingPairs>
  <TitlesOfParts>
    <vt:vector size="95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Century Gothic</vt:lpstr>
      <vt:lpstr>Times New Roman</vt:lpstr>
      <vt:lpstr>Bernard MT Condensed</vt:lpstr>
      <vt:lpstr>Syntax-Roman</vt:lpstr>
      <vt:lpstr>Berkeley-Book</vt:lpstr>
      <vt:lpstr>Metro</vt:lpstr>
      <vt:lpstr>Metro</vt:lpstr>
      <vt:lpstr>Metro</vt:lpstr>
      <vt:lpstr>Metro</vt:lpstr>
      <vt:lpstr>Metro</vt:lpstr>
      <vt:lpstr>Metro</vt:lpstr>
      <vt:lpstr>Metro</vt:lpstr>
      <vt:lpstr>Worksheet</vt:lpstr>
      <vt:lpstr>Hoja de cálculo de Microsoft Excel</vt:lpstr>
      <vt:lpstr>Gráfico de Microsoft Graph</vt:lpstr>
      <vt:lpstr>Diagnóstico clínico de la             insuficiencia cardíaca            AlFREDO HIRSCHSON             Jefe   de Unidad Coronaria                     Htal Rivadavia                                                                                                                                                             ICBA                                                       </vt:lpstr>
      <vt:lpstr> INSUFICIENCIA CARDIACA</vt:lpstr>
      <vt:lpstr>Diapositiva 3</vt:lpstr>
      <vt:lpstr>Diapositiva 4</vt:lpstr>
      <vt:lpstr>Diapositiva 5</vt:lpstr>
      <vt:lpstr>Diapositiva 6</vt:lpstr>
      <vt:lpstr>Diapositiva 7</vt:lpstr>
      <vt:lpstr>Diapositiva 8</vt:lpstr>
      <vt:lpstr>          ECG</vt:lpstr>
      <vt:lpstr>Diapositiva 10</vt:lpstr>
      <vt:lpstr>Diagnostico de IC C/FSVI          Preservada</vt:lpstr>
      <vt:lpstr>Diapositiva 12</vt:lpstr>
      <vt:lpstr>Diapositiva 13</vt:lpstr>
      <vt:lpstr>Insuficiencia Cardiaca </vt:lpstr>
      <vt:lpstr>PERFIL Poblacion Argentina             2050</vt:lpstr>
      <vt:lpstr>Utilidad de RX Torax en la IC</vt:lpstr>
      <vt:lpstr>Diapositiva 17</vt:lpstr>
      <vt:lpstr>Diapositiva 18</vt:lpstr>
      <vt:lpstr>Rendimiento Diagnostico       CLinico  de IC </vt:lpstr>
      <vt:lpstr>Diapositiva 20</vt:lpstr>
      <vt:lpstr>Diapositiva 21</vt:lpstr>
      <vt:lpstr>Diapositiva 22</vt:lpstr>
      <vt:lpstr>B.N.P.- PRO BNP en I.C.A.  Dx Dudoso IC BNP&lt;100/ProBNP&lt;500   VPN &gt;95%    &gt;500       &gt;2000  VPP &gt;95%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I.C.A. Presentacion Clinica   Agrega  Informacion </vt:lpstr>
      <vt:lpstr>Diapositiva 31</vt:lpstr>
      <vt:lpstr>Tratamiento </vt:lpstr>
      <vt:lpstr>Presentacion Clinica        Tratamiento Farmacologico     </vt:lpstr>
      <vt:lpstr>Diapositiva 34</vt:lpstr>
      <vt:lpstr>Presentacion Mortalidad </vt:lpstr>
      <vt:lpstr>Tratamiento Farmacologico </vt:lpstr>
      <vt:lpstr>Pronóstico I.C. Cronica </vt:lpstr>
      <vt:lpstr>Diapositiva 38</vt:lpstr>
      <vt:lpstr>Etiologias /Pronostico   </vt:lpstr>
      <vt:lpstr>ETIOLOGIAS</vt:lpstr>
      <vt:lpstr>Etiologia  Pronostico</vt:lpstr>
      <vt:lpstr>Variables de mal pronostico</vt:lpstr>
      <vt:lpstr>Causas Precipitantes</vt:lpstr>
      <vt:lpstr>Causas Precipitantes </vt:lpstr>
      <vt:lpstr>Precipitantes Mortalidad</vt:lpstr>
      <vt:lpstr>VARIABLES MAL PRONOSTICO </vt:lpstr>
      <vt:lpstr>HEMODINAMICAS </vt:lpstr>
      <vt:lpstr>  Analisis  ECG/ I.C. </vt:lpstr>
      <vt:lpstr>E.C.G.</vt:lpstr>
      <vt:lpstr>Diapositiva 50</vt:lpstr>
      <vt:lpstr>B.Bloqueantes IECA/Antiald.  Indicacion o no Alta </vt:lpstr>
      <vt:lpstr>CONCLUSIONES </vt:lpstr>
      <vt:lpstr>PACIENTES DE ALTO RIESGO</vt:lpstr>
      <vt:lpstr>Diapositiva 54</vt:lpstr>
      <vt:lpstr>Diapositiva 55</vt:lpstr>
      <vt:lpstr>Diapositiva 56</vt:lpstr>
      <vt:lpstr>Diapositiva 57</vt:lpstr>
      <vt:lpstr>Diapositiva 58</vt:lpstr>
      <vt:lpstr>INDICACIONES CLINICAS </vt:lpstr>
      <vt:lpstr>     ANTI-ALDOSTERONA</vt:lpstr>
      <vt:lpstr>INSUF. Cardiaca Aguda Vasodilatadores</vt:lpstr>
      <vt:lpstr>Inotropicos / Vasopresores</vt:lpstr>
      <vt:lpstr>Diureticos Bolo vs IV</vt:lpstr>
      <vt:lpstr>Levosimendan vs Dobuta         </vt:lpstr>
      <vt:lpstr>   Survive Mortalidad 180 dias    </vt:lpstr>
      <vt:lpstr>Diapositiva 66</vt:lpstr>
      <vt:lpstr>Diapositiva 67</vt:lpstr>
      <vt:lpstr>Diapositiva 68</vt:lpstr>
      <vt:lpstr>Diapositiva 69</vt:lpstr>
      <vt:lpstr>B.N.P.  Y Pro B.N.P.    Dudas  Diagnostico de ICA</vt:lpstr>
      <vt:lpstr>Diapositiva 71</vt:lpstr>
      <vt:lpstr>Diapositiva 72</vt:lpstr>
      <vt:lpstr>Diapositiva 73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eugeniaydiego</dc:creator>
  <cp:lastModifiedBy>.</cp:lastModifiedBy>
  <cp:revision>241</cp:revision>
  <dcterms:created xsi:type="dcterms:W3CDTF">2012-05-02T15:22:02Z</dcterms:created>
  <dcterms:modified xsi:type="dcterms:W3CDTF">2012-08-29T18:47:26Z</dcterms:modified>
</cp:coreProperties>
</file>