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5A8A7-0B7E-449C-AC6A-7B098AC1F73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C1FA0F4-5727-452F-9936-89B289959EBC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Sanitario</a:t>
          </a:r>
          <a:endParaRPr lang="es-AR" dirty="0">
            <a:solidFill>
              <a:schemeClr val="tx1"/>
            </a:solidFill>
          </a:endParaRPr>
        </a:p>
      </dgm:t>
    </dgm:pt>
    <dgm:pt modelId="{76FB84D4-1E27-475C-8B31-2C9BD253D8F3}" type="parTrans" cxnId="{341B6EA7-5BB6-4443-9F4C-6C0B558D09B2}">
      <dgm:prSet/>
      <dgm:spPr/>
      <dgm:t>
        <a:bodyPr/>
        <a:lstStyle/>
        <a:p>
          <a:endParaRPr lang="es-AR"/>
        </a:p>
      </dgm:t>
    </dgm:pt>
    <dgm:pt modelId="{A1E453EE-F9DD-4858-B6D5-6C05828FEB82}" type="sibTrans" cxnId="{341B6EA7-5BB6-4443-9F4C-6C0B558D09B2}">
      <dgm:prSet/>
      <dgm:spPr/>
      <dgm:t>
        <a:bodyPr/>
        <a:lstStyle/>
        <a:p>
          <a:endParaRPr lang="es-AR"/>
        </a:p>
      </dgm:t>
    </dgm:pt>
    <dgm:pt modelId="{DCC9C06C-D54D-4CD2-A408-7F6172D2576C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Económico</a:t>
          </a:r>
          <a:endParaRPr lang="es-AR" dirty="0">
            <a:solidFill>
              <a:schemeClr val="tx1"/>
            </a:solidFill>
          </a:endParaRPr>
        </a:p>
      </dgm:t>
    </dgm:pt>
    <dgm:pt modelId="{58464148-5AE1-4912-B772-D34C0F450269}" type="parTrans" cxnId="{392454EB-91A2-4F45-8F21-7FE94CE0662B}">
      <dgm:prSet/>
      <dgm:spPr/>
      <dgm:t>
        <a:bodyPr/>
        <a:lstStyle/>
        <a:p>
          <a:endParaRPr lang="es-AR"/>
        </a:p>
      </dgm:t>
    </dgm:pt>
    <dgm:pt modelId="{CA6AAD5E-C67F-4C10-8345-8AB9007188BE}" type="sibTrans" cxnId="{392454EB-91A2-4F45-8F21-7FE94CE0662B}">
      <dgm:prSet/>
      <dgm:spPr/>
      <dgm:t>
        <a:bodyPr/>
        <a:lstStyle/>
        <a:p>
          <a:endParaRPr lang="es-AR"/>
        </a:p>
      </dgm:t>
    </dgm:pt>
    <dgm:pt modelId="{6707961D-92D4-4CBA-A9F7-84CFA7DDC973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Social</a:t>
          </a:r>
          <a:endParaRPr lang="es-AR" dirty="0">
            <a:solidFill>
              <a:schemeClr val="tx1"/>
            </a:solidFill>
          </a:endParaRPr>
        </a:p>
      </dgm:t>
    </dgm:pt>
    <dgm:pt modelId="{182F1BBC-B0F6-4FB7-9667-D155A4EF3EDC}" type="parTrans" cxnId="{BA94CE03-7026-457F-926A-89575C4DDCE2}">
      <dgm:prSet/>
      <dgm:spPr/>
      <dgm:t>
        <a:bodyPr/>
        <a:lstStyle/>
        <a:p>
          <a:endParaRPr lang="es-AR"/>
        </a:p>
      </dgm:t>
    </dgm:pt>
    <dgm:pt modelId="{BC288135-21D5-48A1-AB29-F37ED4C943FE}" type="sibTrans" cxnId="{BA94CE03-7026-457F-926A-89575C4DDCE2}">
      <dgm:prSet/>
      <dgm:spPr/>
      <dgm:t>
        <a:bodyPr/>
        <a:lstStyle/>
        <a:p>
          <a:endParaRPr lang="es-AR"/>
        </a:p>
      </dgm:t>
    </dgm:pt>
    <dgm:pt modelId="{AC9DD8F7-ABE1-4A87-A135-ADD49041F0AD}">
      <dgm:prSet phldrT="[Texto]"/>
      <dgm:spPr/>
      <dgm:t>
        <a:bodyPr/>
        <a:lstStyle/>
        <a:p>
          <a:r>
            <a:rPr lang="es-AR" dirty="0" smtClean="0"/>
            <a:t>Cultural</a:t>
          </a:r>
          <a:endParaRPr lang="es-AR" dirty="0"/>
        </a:p>
      </dgm:t>
    </dgm:pt>
    <dgm:pt modelId="{40163311-B576-4E3A-8E41-B65A40481B18}" type="parTrans" cxnId="{A12A3612-5559-4BAF-AC2D-F523D6ECA9F3}">
      <dgm:prSet/>
      <dgm:spPr/>
      <dgm:t>
        <a:bodyPr/>
        <a:lstStyle/>
        <a:p>
          <a:endParaRPr lang="es-AR"/>
        </a:p>
      </dgm:t>
    </dgm:pt>
    <dgm:pt modelId="{892280AB-DFA9-455F-94B2-ECFB0D19AEEE}" type="sibTrans" cxnId="{A12A3612-5559-4BAF-AC2D-F523D6ECA9F3}">
      <dgm:prSet/>
      <dgm:spPr/>
      <dgm:t>
        <a:bodyPr/>
        <a:lstStyle/>
        <a:p>
          <a:endParaRPr lang="es-AR"/>
        </a:p>
      </dgm:t>
    </dgm:pt>
    <dgm:pt modelId="{BCC9AF33-C2FF-4A18-90C6-515AF036BAC1}">
      <dgm:prSet phldrT="[Texto]"/>
      <dgm:spPr/>
      <dgm:t>
        <a:bodyPr/>
        <a:lstStyle/>
        <a:p>
          <a:r>
            <a:rPr lang="es-AR" dirty="0" smtClean="0">
              <a:solidFill>
                <a:schemeClr val="tx1"/>
              </a:solidFill>
            </a:rPr>
            <a:t>Cultural</a:t>
          </a:r>
          <a:endParaRPr lang="es-AR" dirty="0">
            <a:solidFill>
              <a:schemeClr val="tx1"/>
            </a:solidFill>
          </a:endParaRPr>
        </a:p>
      </dgm:t>
    </dgm:pt>
    <dgm:pt modelId="{19292440-CEAE-4136-8329-6515CDBD8DE0}" type="parTrans" cxnId="{BD2723B1-2A03-4953-9105-505E5D1C7604}">
      <dgm:prSet/>
      <dgm:spPr/>
      <dgm:t>
        <a:bodyPr/>
        <a:lstStyle/>
        <a:p>
          <a:endParaRPr lang="es-AR"/>
        </a:p>
      </dgm:t>
    </dgm:pt>
    <dgm:pt modelId="{91399A14-91B3-4A2A-83BA-7113196523A7}" type="sibTrans" cxnId="{BD2723B1-2A03-4953-9105-505E5D1C7604}">
      <dgm:prSet/>
      <dgm:spPr/>
      <dgm:t>
        <a:bodyPr/>
        <a:lstStyle/>
        <a:p>
          <a:endParaRPr lang="es-AR"/>
        </a:p>
      </dgm:t>
    </dgm:pt>
    <dgm:pt modelId="{5F2F88E5-DC2C-452E-BDCD-C3451339BF13}" type="pres">
      <dgm:prSet presAssocID="{A0B5A8A7-0B7E-449C-AC6A-7B098AC1F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2420DC29-303F-4683-A3A9-AB9D6A860B9A}" type="pres">
      <dgm:prSet presAssocID="{EC1FA0F4-5727-452F-9936-89B289959E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C44C7F5-2FF0-44B0-BAAD-4DC9D02F7CAA}" type="pres">
      <dgm:prSet presAssocID="{A1E453EE-F9DD-4858-B6D5-6C05828FEB82}" presName="sibTrans" presStyleCnt="0"/>
      <dgm:spPr/>
    </dgm:pt>
    <dgm:pt modelId="{B3723676-2A78-4974-9431-338A05B0D0E3}" type="pres">
      <dgm:prSet presAssocID="{DCC9C06C-D54D-4CD2-A408-7F6172D257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2A55608-2C75-4538-B0B2-7895AE0DF882}" type="pres">
      <dgm:prSet presAssocID="{CA6AAD5E-C67F-4C10-8345-8AB9007188BE}" presName="sibTrans" presStyleCnt="0"/>
      <dgm:spPr/>
    </dgm:pt>
    <dgm:pt modelId="{D77AFCB1-E768-4F7D-9E38-FE85C454C397}" type="pres">
      <dgm:prSet presAssocID="{6707961D-92D4-4CBA-A9F7-84CFA7DDC97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9111045-EBF6-4757-9E6A-ABA6DC96935E}" type="pres">
      <dgm:prSet presAssocID="{BC288135-21D5-48A1-AB29-F37ED4C943FE}" presName="sibTrans" presStyleCnt="0"/>
      <dgm:spPr/>
    </dgm:pt>
    <dgm:pt modelId="{33231FEA-7245-4087-A022-0C85E1D7D35B}" type="pres">
      <dgm:prSet presAssocID="{AC9DD8F7-ABE1-4A87-A135-ADD49041F0AD}" presName="node" presStyleLbl="node1" presStyleIdx="3" presStyleCnt="5" custLinFactNeighborX="63001" custLinFactNeighborY="-38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690230A-430F-4DBD-B86A-7108AA63B139}" type="pres">
      <dgm:prSet presAssocID="{892280AB-DFA9-455F-94B2-ECFB0D19AEEE}" presName="sibTrans" presStyleCnt="0"/>
      <dgm:spPr/>
    </dgm:pt>
    <dgm:pt modelId="{D767546B-0526-4AA2-936F-C07FB5F7D500}" type="pres">
      <dgm:prSet presAssocID="{BCC9AF33-C2FF-4A18-90C6-515AF036BAC1}" presName="node" presStyleLbl="node1" presStyleIdx="4" presStyleCnt="5" custLinFactNeighborX="-46999" custLinFactNeighborY="-38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E1FA469-1488-47CE-A418-48CE98A59356}" type="presOf" srcId="{EC1FA0F4-5727-452F-9936-89B289959EBC}" destId="{2420DC29-303F-4683-A3A9-AB9D6A860B9A}" srcOrd="0" destOrd="0" presId="urn:microsoft.com/office/officeart/2005/8/layout/default#1"/>
    <dgm:cxn modelId="{BD2723B1-2A03-4953-9105-505E5D1C7604}" srcId="{A0B5A8A7-0B7E-449C-AC6A-7B098AC1F73C}" destId="{BCC9AF33-C2FF-4A18-90C6-515AF036BAC1}" srcOrd="4" destOrd="0" parTransId="{19292440-CEAE-4136-8329-6515CDBD8DE0}" sibTransId="{91399A14-91B3-4A2A-83BA-7113196523A7}"/>
    <dgm:cxn modelId="{BF7A4C2B-4DAD-4BE5-8290-A66BDD26D44A}" type="presOf" srcId="{DCC9C06C-D54D-4CD2-A408-7F6172D2576C}" destId="{B3723676-2A78-4974-9431-338A05B0D0E3}" srcOrd="0" destOrd="0" presId="urn:microsoft.com/office/officeart/2005/8/layout/default#1"/>
    <dgm:cxn modelId="{BA94CE03-7026-457F-926A-89575C4DDCE2}" srcId="{A0B5A8A7-0B7E-449C-AC6A-7B098AC1F73C}" destId="{6707961D-92D4-4CBA-A9F7-84CFA7DDC973}" srcOrd="2" destOrd="0" parTransId="{182F1BBC-B0F6-4FB7-9667-D155A4EF3EDC}" sibTransId="{BC288135-21D5-48A1-AB29-F37ED4C943FE}"/>
    <dgm:cxn modelId="{A12A3612-5559-4BAF-AC2D-F523D6ECA9F3}" srcId="{A0B5A8A7-0B7E-449C-AC6A-7B098AC1F73C}" destId="{AC9DD8F7-ABE1-4A87-A135-ADD49041F0AD}" srcOrd="3" destOrd="0" parTransId="{40163311-B576-4E3A-8E41-B65A40481B18}" sibTransId="{892280AB-DFA9-455F-94B2-ECFB0D19AEEE}"/>
    <dgm:cxn modelId="{72FCA60D-7144-463B-A94A-EA82B6FEF07C}" type="presOf" srcId="{6707961D-92D4-4CBA-A9F7-84CFA7DDC973}" destId="{D77AFCB1-E768-4F7D-9E38-FE85C454C397}" srcOrd="0" destOrd="0" presId="urn:microsoft.com/office/officeart/2005/8/layout/default#1"/>
    <dgm:cxn modelId="{D7B924B2-B17A-4E12-AAA6-AFE089ABAB5C}" type="presOf" srcId="{A0B5A8A7-0B7E-449C-AC6A-7B098AC1F73C}" destId="{5F2F88E5-DC2C-452E-BDCD-C3451339BF13}" srcOrd="0" destOrd="0" presId="urn:microsoft.com/office/officeart/2005/8/layout/default#1"/>
    <dgm:cxn modelId="{58E1537E-8C7E-4655-B206-A995981AE67D}" type="presOf" srcId="{BCC9AF33-C2FF-4A18-90C6-515AF036BAC1}" destId="{D767546B-0526-4AA2-936F-C07FB5F7D500}" srcOrd="0" destOrd="0" presId="urn:microsoft.com/office/officeart/2005/8/layout/default#1"/>
    <dgm:cxn modelId="{843FF4BE-51BE-4168-A10A-E1B124FE17AF}" type="presOf" srcId="{AC9DD8F7-ABE1-4A87-A135-ADD49041F0AD}" destId="{33231FEA-7245-4087-A022-0C85E1D7D35B}" srcOrd="0" destOrd="0" presId="urn:microsoft.com/office/officeart/2005/8/layout/default#1"/>
    <dgm:cxn modelId="{341B6EA7-5BB6-4443-9F4C-6C0B558D09B2}" srcId="{A0B5A8A7-0B7E-449C-AC6A-7B098AC1F73C}" destId="{EC1FA0F4-5727-452F-9936-89B289959EBC}" srcOrd="0" destOrd="0" parTransId="{76FB84D4-1E27-475C-8B31-2C9BD253D8F3}" sibTransId="{A1E453EE-F9DD-4858-B6D5-6C05828FEB82}"/>
    <dgm:cxn modelId="{392454EB-91A2-4F45-8F21-7FE94CE0662B}" srcId="{A0B5A8A7-0B7E-449C-AC6A-7B098AC1F73C}" destId="{DCC9C06C-D54D-4CD2-A408-7F6172D2576C}" srcOrd="1" destOrd="0" parTransId="{58464148-5AE1-4912-B772-D34C0F450269}" sibTransId="{CA6AAD5E-C67F-4C10-8345-8AB9007188BE}"/>
    <dgm:cxn modelId="{66D5B184-A7F5-4149-B712-26C20BC1480D}" type="presParOf" srcId="{5F2F88E5-DC2C-452E-BDCD-C3451339BF13}" destId="{2420DC29-303F-4683-A3A9-AB9D6A860B9A}" srcOrd="0" destOrd="0" presId="urn:microsoft.com/office/officeart/2005/8/layout/default#1"/>
    <dgm:cxn modelId="{B477967D-6C80-49A6-AA1A-D88A4BBE4AA1}" type="presParOf" srcId="{5F2F88E5-DC2C-452E-BDCD-C3451339BF13}" destId="{9C44C7F5-2FF0-44B0-BAAD-4DC9D02F7CAA}" srcOrd="1" destOrd="0" presId="urn:microsoft.com/office/officeart/2005/8/layout/default#1"/>
    <dgm:cxn modelId="{72C3FDA1-5E6C-481B-9BFB-93D9793DF5CE}" type="presParOf" srcId="{5F2F88E5-DC2C-452E-BDCD-C3451339BF13}" destId="{B3723676-2A78-4974-9431-338A05B0D0E3}" srcOrd="2" destOrd="0" presId="urn:microsoft.com/office/officeart/2005/8/layout/default#1"/>
    <dgm:cxn modelId="{DB060D94-DD31-44E9-A943-037F0077DCD7}" type="presParOf" srcId="{5F2F88E5-DC2C-452E-BDCD-C3451339BF13}" destId="{52A55608-2C75-4538-B0B2-7895AE0DF882}" srcOrd="3" destOrd="0" presId="urn:microsoft.com/office/officeart/2005/8/layout/default#1"/>
    <dgm:cxn modelId="{E646C779-4E93-44D4-946D-5951B1D58DF1}" type="presParOf" srcId="{5F2F88E5-DC2C-452E-BDCD-C3451339BF13}" destId="{D77AFCB1-E768-4F7D-9E38-FE85C454C397}" srcOrd="4" destOrd="0" presId="urn:microsoft.com/office/officeart/2005/8/layout/default#1"/>
    <dgm:cxn modelId="{1CF7FC47-B1B9-4DDB-BC83-0C8D16BBBD54}" type="presParOf" srcId="{5F2F88E5-DC2C-452E-BDCD-C3451339BF13}" destId="{79111045-EBF6-4757-9E6A-ABA6DC96935E}" srcOrd="5" destOrd="0" presId="urn:microsoft.com/office/officeart/2005/8/layout/default#1"/>
    <dgm:cxn modelId="{A7A258AF-30BA-455E-827B-F66D85D16295}" type="presParOf" srcId="{5F2F88E5-DC2C-452E-BDCD-C3451339BF13}" destId="{33231FEA-7245-4087-A022-0C85E1D7D35B}" srcOrd="6" destOrd="0" presId="urn:microsoft.com/office/officeart/2005/8/layout/default#1"/>
    <dgm:cxn modelId="{BCF37EF4-377E-48F8-94A9-C609591548E8}" type="presParOf" srcId="{5F2F88E5-DC2C-452E-BDCD-C3451339BF13}" destId="{E690230A-430F-4DBD-B86A-7108AA63B139}" srcOrd="7" destOrd="0" presId="urn:microsoft.com/office/officeart/2005/8/layout/default#1"/>
    <dgm:cxn modelId="{A948A12F-7626-40CE-A83D-3BFE2BDE4F4B}" type="presParOf" srcId="{5F2F88E5-DC2C-452E-BDCD-C3451339BF13}" destId="{D767546B-0526-4AA2-936F-C07FB5F7D50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58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430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722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96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286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749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081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517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783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247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30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EB48-FA0C-4D96-AAC6-8BFAF6DC7B24}" type="datetimeFigureOut">
              <a:rPr lang="es-AR" smtClean="0"/>
              <a:pPr/>
              <a:t>11/09/2012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92C0-4D52-4083-AA02-57DF6D61A45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104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INTERVENCION BREVE</a:t>
            </a:r>
            <a:br>
              <a:rPr lang="es-AR" dirty="0" smtClean="0"/>
            </a:br>
            <a:r>
              <a:rPr lang="es-AR" dirty="0" smtClean="0"/>
              <a:t>ROL DE LOS PROFESIONALES DE LA SALUD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Dra. Silvia </a:t>
            </a:r>
            <a:r>
              <a:rPr lang="es-AR" dirty="0" err="1" smtClean="0"/>
              <a:t>Jakimczuk</a:t>
            </a:r>
            <a:endParaRPr lang="es-AR" dirty="0" smtClean="0"/>
          </a:p>
          <a:p>
            <a:r>
              <a:rPr lang="es-AR" dirty="0" smtClean="0"/>
              <a:t>Experta en Tabaquismo </a:t>
            </a:r>
            <a:r>
              <a:rPr lang="es-AR" smtClean="0"/>
              <a:t>Separ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TABAQUISMO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8613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Flecha abajo"/>
          <p:cNvSpPr/>
          <p:nvPr/>
        </p:nvSpPr>
        <p:spPr>
          <a:xfrm>
            <a:off x="3779912" y="1268760"/>
            <a:ext cx="1276720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157192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EQUIPO DE SALUD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Función modélica</a:t>
            </a:r>
          </a:p>
          <a:p>
            <a:r>
              <a:rPr lang="es-AR" dirty="0" smtClean="0"/>
              <a:t>Función educadora</a:t>
            </a:r>
          </a:p>
          <a:p>
            <a:r>
              <a:rPr lang="es-AR" dirty="0" smtClean="0"/>
              <a:t>Función terapéutica</a:t>
            </a:r>
          </a:p>
          <a:p>
            <a:r>
              <a:rPr lang="es-AR" dirty="0" smtClean="0"/>
              <a:t>Función social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13176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6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Ejercicio final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Nicolás, hipertenso, 46 años, con un cuadro infeccioso de vías respiratorias altas, febrícula, </a:t>
            </a:r>
            <a:r>
              <a:rPr lang="es-AR" dirty="0" err="1" smtClean="0"/>
              <a:t>rinorrea</a:t>
            </a:r>
            <a:r>
              <a:rPr lang="es-AR" dirty="0" smtClean="0"/>
              <a:t> acuosa, tos seca no productiva.</a:t>
            </a:r>
          </a:p>
          <a:p>
            <a:pPr marL="0" indent="0">
              <a:buNone/>
            </a:pPr>
            <a:r>
              <a:rPr lang="es-AR" dirty="0" smtClean="0"/>
              <a:t>Nos consta que es fumador.</a:t>
            </a:r>
          </a:p>
          <a:p>
            <a:pPr marL="0" indent="0">
              <a:buNone/>
            </a:pPr>
            <a:r>
              <a:rPr lang="es-AR" sz="2000" dirty="0" smtClean="0"/>
              <a:t>Le importaría que le haga algunas preguntas sobre el consumo de tabaco?</a:t>
            </a:r>
          </a:p>
          <a:p>
            <a:pPr marL="0" indent="0">
              <a:buNone/>
            </a:pPr>
            <a:r>
              <a:rPr lang="es-AR" sz="2000" dirty="0" smtClean="0"/>
              <a:t>Sigue fumando ,no?, ….si pero no paso de 10 </a:t>
            </a:r>
            <a:r>
              <a:rPr lang="es-AR" sz="2000" dirty="0" err="1" smtClean="0"/>
              <a:t>cig.día</a:t>
            </a:r>
            <a:r>
              <a:rPr lang="es-AR" sz="2000" dirty="0" smtClean="0"/>
              <a:t>, por el catarro.</a:t>
            </a:r>
          </a:p>
          <a:p>
            <a:pPr marL="0" indent="0">
              <a:buNone/>
            </a:pPr>
            <a:r>
              <a:rPr lang="es-AR" sz="2000" dirty="0" smtClean="0">
                <a:solidFill>
                  <a:srgbClr val="00B050"/>
                </a:solidFill>
              </a:rPr>
              <a:t>Podríamos suponer un consumo de un atado por día.</a:t>
            </a:r>
          </a:p>
          <a:p>
            <a:pPr marL="0" indent="0">
              <a:buNone/>
            </a:pPr>
            <a:r>
              <a:rPr lang="es-AR" sz="2000" dirty="0" smtClean="0"/>
              <a:t>A que edad empezó a fumar?, a los 19 </a:t>
            </a:r>
            <a:r>
              <a:rPr lang="es-AR" sz="2000" dirty="0" smtClean="0">
                <a:solidFill>
                  <a:srgbClr val="00B050"/>
                </a:solidFill>
              </a:rPr>
              <a:t>(lleva 27 años fumando). </a:t>
            </a:r>
          </a:p>
          <a:p>
            <a:pPr marL="0" indent="0">
              <a:buNone/>
            </a:pPr>
            <a:endParaRPr lang="es-AR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AR" sz="2000" dirty="0" smtClean="0">
                <a:solidFill>
                  <a:srgbClr val="00B050"/>
                </a:solidFill>
              </a:rPr>
              <a:t>Se puede estimar el índice de paquetes al año=nº de cigarrillos x tiempo en años que consumió esa cantidad/20</a:t>
            </a:r>
            <a:endParaRPr lang="es-AR" sz="2000" dirty="0" smtClean="0"/>
          </a:p>
          <a:p>
            <a:pPr marL="0" indent="0">
              <a:buNone/>
            </a:pPr>
            <a:endParaRPr lang="es-AR" sz="2000" dirty="0" smtClean="0"/>
          </a:p>
        </p:txBody>
      </p:sp>
    </p:spTree>
    <p:extLst>
      <p:ext uri="{BB962C8B-B14F-4D97-AF65-F5344CB8AC3E}">
        <p14:creationId xmlns:p14="http://schemas.microsoft.com/office/powerpoint/2010/main" val="23792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Refiere que su padre falleció de cáncer de pulmón, que dejó una vez de fumar y se puso de mal humor. </a:t>
            </a:r>
            <a:r>
              <a:rPr lang="es-AR" sz="2000" dirty="0" smtClean="0">
                <a:solidFill>
                  <a:srgbClr val="00B050"/>
                </a:solidFill>
              </a:rPr>
              <a:t>Con estos datos deducimos que está en fase de contemplación, tiene cierta dependencia nicotínica, necesitaría una ayuda farmacológica.</a:t>
            </a:r>
          </a:p>
          <a:p>
            <a:r>
              <a:rPr lang="es-AR" sz="2000" dirty="0" smtClean="0"/>
              <a:t>Cuándo fuma el primer cigarrillo?....”al levantarme y hay noches que me levanto a fumar”. </a:t>
            </a:r>
            <a:r>
              <a:rPr lang="es-AR" sz="2000" dirty="0" smtClean="0">
                <a:solidFill>
                  <a:srgbClr val="00B050"/>
                </a:solidFill>
              </a:rPr>
              <a:t>Por los comentarios observamos una dependencia a la nicotina moderada-alta.</a:t>
            </a:r>
            <a:endParaRPr lang="es-AR" sz="2000" dirty="0">
              <a:solidFill>
                <a:srgbClr val="00B05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157192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Conclusiones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u="sng" dirty="0" smtClean="0"/>
              <a:t>Todo paciente </a:t>
            </a:r>
            <a:r>
              <a:rPr lang="es-AR" dirty="0" smtClean="0"/>
              <a:t>debe ser interrogado acerca de su condición de fumador y consignado en la </a:t>
            </a:r>
            <a:r>
              <a:rPr lang="es-AR" dirty="0" err="1" smtClean="0"/>
              <a:t>Hcl</a:t>
            </a:r>
            <a:r>
              <a:rPr lang="es-AR" dirty="0" smtClean="0"/>
              <a:t>.</a:t>
            </a:r>
          </a:p>
          <a:p>
            <a:r>
              <a:rPr lang="es-AR" dirty="0" smtClean="0"/>
              <a:t>Todo </a:t>
            </a:r>
            <a:r>
              <a:rPr lang="es-AR" u="sng" dirty="0" smtClean="0"/>
              <a:t>paciente fumador </a:t>
            </a:r>
            <a:r>
              <a:rPr lang="es-AR" dirty="0" smtClean="0"/>
              <a:t>debe recibir consejo para dejar de fumar.</a:t>
            </a:r>
          </a:p>
          <a:p>
            <a:r>
              <a:rPr lang="es-AR" dirty="0" smtClean="0"/>
              <a:t>Cualquier integrante del quipo de salud debe:</a:t>
            </a:r>
          </a:p>
          <a:p>
            <a:r>
              <a:rPr lang="es-AR" dirty="0" smtClean="0"/>
              <a:t>A</a:t>
            </a:r>
            <a:r>
              <a:rPr lang="es-AR" dirty="0" smtClean="0">
                <a:solidFill>
                  <a:srgbClr val="00B050"/>
                </a:solidFill>
              </a:rPr>
              <a:t>veriguar</a:t>
            </a:r>
          </a:p>
          <a:p>
            <a:r>
              <a:rPr lang="es-AR" dirty="0" smtClean="0"/>
              <a:t>B</a:t>
            </a:r>
            <a:r>
              <a:rPr lang="es-AR" dirty="0" smtClean="0">
                <a:solidFill>
                  <a:srgbClr val="00B050"/>
                </a:solidFill>
              </a:rPr>
              <a:t>reve</a:t>
            </a:r>
            <a:r>
              <a:rPr lang="es-AR" dirty="0" smtClean="0"/>
              <a:t> </a:t>
            </a:r>
            <a:r>
              <a:rPr lang="es-AR" dirty="0" smtClean="0">
                <a:solidFill>
                  <a:srgbClr val="00B050"/>
                </a:solidFill>
              </a:rPr>
              <a:t>consejo</a:t>
            </a:r>
          </a:p>
          <a:p>
            <a:r>
              <a:rPr lang="es-AR" dirty="0" smtClean="0"/>
              <a:t>C</a:t>
            </a:r>
            <a:r>
              <a:rPr lang="es-AR" dirty="0" smtClean="0">
                <a:solidFill>
                  <a:srgbClr val="00B050"/>
                </a:solidFill>
              </a:rPr>
              <a:t>esación</a:t>
            </a:r>
            <a:endParaRPr lang="es-AR" dirty="0">
              <a:solidFill>
                <a:srgbClr val="00B05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2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INTERVENCION BREVE</a:t>
            </a: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Es el conjunto de estrategias para el abandono del tabaco.</a:t>
            </a:r>
            <a:br>
              <a:rPr lang="es-AR" dirty="0" smtClean="0"/>
            </a:br>
            <a:r>
              <a:rPr lang="es-AR" dirty="0" smtClean="0"/>
              <a:t>Deben ser proporcionadas por cualquier integrante del equipo de salud durante una consulta.</a:t>
            </a:r>
            <a:endParaRPr lang="es-AR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5184"/>
            <a:ext cx="1619250" cy="1619250"/>
          </a:xfrm>
        </p:spPr>
      </p:pic>
    </p:spTree>
    <p:extLst>
      <p:ext uri="{BB962C8B-B14F-4D97-AF65-F5344CB8AC3E}">
        <p14:creationId xmlns:p14="http://schemas.microsoft.com/office/powerpoint/2010/main" val="6444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Según la guía Americana….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INTERVENCION BREVE es aquella que se implementa en menos de 10 minutos y en menos de tres sesiones.</a:t>
            </a:r>
          </a:p>
          <a:p>
            <a:endParaRPr lang="es-AR" dirty="0"/>
          </a:p>
          <a:p>
            <a:r>
              <a:rPr lang="es-AR" dirty="0" smtClean="0"/>
              <a:t>O menos de 30 minutos de contacto entre el paciente y el profesional de salud.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5238750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3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Tiempo…..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Existe una relación directa entre el tiempo de contacto y las tasas de abstinencia.</a:t>
            </a:r>
          </a:p>
          <a:p>
            <a:r>
              <a:rPr lang="es-AR" dirty="0" smtClean="0"/>
              <a:t>La I.B. debería ser impartida por dentistas, psicólogos, farmacéuticos, nutricionistas, etc.</a:t>
            </a:r>
          </a:p>
          <a:p>
            <a:r>
              <a:rPr lang="es-AR" dirty="0" smtClean="0"/>
              <a:t>En las consultas de At. Primaria la I.B. tiene un enorme impacto con un solo recurso </a:t>
            </a:r>
            <a:r>
              <a:rPr lang="es-AR" dirty="0" smtClean="0">
                <a:solidFill>
                  <a:srgbClr val="FF3399"/>
                </a:solidFill>
              </a:rPr>
              <a:t>“tiempo”</a:t>
            </a:r>
            <a:r>
              <a:rPr lang="es-AR" dirty="0" smtClean="0"/>
              <a:t> 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6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Intervención Breve…..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Pretende identificar al paciente fumador</a:t>
            </a:r>
          </a:p>
          <a:p>
            <a:r>
              <a:rPr lang="es-AR" dirty="0" smtClean="0"/>
              <a:t>Ofrecerle consejo</a:t>
            </a:r>
          </a:p>
          <a:p>
            <a:r>
              <a:rPr lang="es-AR" dirty="0" smtClean="0"/>
              <a:t>Ayudar a dejar de fumar a los fumadores</a:t>
            </a:r>
          </a:p>
          <a:p>
            <a:r>
              <a:rPr lang="es-AR" dirty="0" smtClean="0"/>
              <a:t>Motivar a los que no desean dejar de fumar</a:t>
            </a:r>
          </a:p>
          <a:p>
            <a:r>
              <a:rPr lang="es-AR" dirty="0" smtClean="0"/>
              <a:t>Prevenir las recaídas de los que han dejado de fumar</a:t>
            </a:r>
          </a:p>
          <a:p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9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I.B. se refiere a las 5 “Aes”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A1. Averiguar. </a:t>
            </a:r>
            <a:r>
              <a:rPr lang="es-AR" dirty="0" smtClean="0">
                <a:solidFill>
                  <a:srgbClr val="FF3399"/>
                </a:solidFill>
              </a:rPr>
              <a:t>ASK</a:t>
            </a:r>
          </a:p>
          <a:p>
            <a:r>
              <a:rPr lang="es-AR" dirty="0" smtClean="0"/>
              <a:t>A2. Aconsejar. </a:t>
            </a:r>
            <a:r>
              <a:rPr lang="es-AR" dirty="0" smtClean="0">
                <a:solidFill>
                  <a:srgbClr val="FF3399"/>
                </a:solidFill>
              </a:rPr>
              <a:t>ADVISE</a:t>
            </a:r>
          </a:p>
          <a:p>
            <a:r>
              <a:rPr lang="es-AR" dirty="0" smtClean="0"/>
              <a:t>A3. Apreciar la </a:t>
            </a:r>
            <a:r>
              <a:rPr lang="es-AR" dirty="0" err="1" smtClean="0"/>
              <a:t>diposición</a:t>
            </a:r>
            <a:r>
              <a:rPr lang="es-AR" dirty="0" smtClean="0"/>
              <a:t> a dejarlo. </a:t>
            </a:r>
            <a:r>
              <a:rPr lang="es-AR" dirty="0" smtClean="0">
                <a:solidFill>
                  <a:srgbClr val="FF3399"/>
                </a:solidFill>
              </a:rPr>
              <a:t>ASSESS</a:t>
            </a:r>
          </a:p>
          <a:p>
            <a:r>
              <a:rPr lang="es-AR" dirty="0" smtClean="0"/>
              <a:t>A4. Ayudar. </a:t>
            </a:r>
            <a:r>
              <a:rPr lang="es-AR" dirty="0" smtClean="0">
                <a:solidFill>
                  <a:srgbClr val="FF3399"/>
                </a:solidFill>
              </a:rPr>
              <a:t>ASSIST</a:t>
            </a:r>
          </a:p>
          <a:p>
            <a:r>
              <a:rPr lang="es-AR" dirty="0" smtClean="0"/>
              <a:t>A5. Acordar un seguimiento. </a:t>
            </a:r>
            <a:r>
              <a:rPr lang="es-AR" dirty="0" smtClean="0">
                <a:solidFill>
                  <a:srgbClr val="FF3399"/>
                </a:solidFill>
              </a:rPr>
              <a:t>ARRANGE, FOLLOW UP</a:t>
            </a:r>
            <a:endParaRPr lang="es-AR" dirty="0">
              <a:solidFill>
                <a:srgbClr val="FF3399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49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2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357872" cy="320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13176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4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I.B. proporcionada por el personal de enfermería también demostró que aumenta la posibilidad de abandono.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El consejo es costo-efectivo.</a:t>
            </a:r>
          </a:p>
          <a:p>
            <a:r>
              <a:rPr lang="es-AR" dirty="0" smtClean="0"/>
              <a:t>Dar a todos los pacientes fumadores en cada consulta.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TABAQUISMO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Enfermedad adictiva, crónica, necesita un correcto diagnóstico, un tratamiento y medidas terapéuticas claras y eficaces para cada fumador.</a:t>
            </a:r>
          </a:p>
          <a:p>
            <a:r>
              <a:rPr lang="es-AR" dirty="0" smtClean="0"/>
              <a:t>2012, sigue siendo la primera causa evitable de morbimortalidad en el mundo occidental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518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478</Words>
  <Application>Microsoft Office PowerPoint</Application>
  <PresentationFormat>Presentación en pantalla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INTERVENCION BREVE ROL DE LOS PROFESIONALES DE LA SALUD</vt:lpstr>
      <vt:lpstr>       INTERVENCION BREVE  Es el conjunto de estrategias para el abandono del tabaco. Deben ser proporcionadas por cualquier integrante del equipo de salud durante una consulta.</vt:lpstr>
      <vt:lpstr>Según la guía Americana….</vt:lpstr>
      <vt:lpstr>Tiempo…..</vt:lpstr>
      <vt:lpstr>Intervención Breve…..</vt:lpstr>
      <vt:lpstr>I.B. se refiere a las 5 “Aes”</vt:lpstr>
      <vt:lpstr>Presentación de PowerPoint</vt:lpstr>
      <vt:lpstr>    I.B. proporcionada por el personal de enfermería también demostró que aumenta la posibilidad de abandono. </vt:lpstr>
      <vt:lpstr>TABAQUISMO</vt:lpstr>
      <vt:lpstr>TABAQUISMO</vt:lpstr>
      <vt:lpstr>EQUIPO DE SALUD</vt:lpstr>
      <vt:lpstr>Ejercicio final</vt:lpstr>
      <vt:lpstr>Presentación de PowerPoint</vt:lpstr>
      <vt:lpstr>Conclusiones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INTERVENCION BREVE ROL DE LOS PROFESIONALES DE LA SALUD</dc:title>
  <dc:creator>Silvia</dc:creator>
  <cp:lastModifiedBy>Silvia</cp:lastModifiedBy>
  <cp:revision>19</cp:revision>
  <dcterms:created xsi:type="dcterms:W3CDTF">2012-09-08T20:08:28Z</dcterms:created>
  <dcterms:modified xsi:type="dcterms:W3CDTF">2012-09-11T03:20:30Z</dcterms:modified>
</cp:coreProperties>
</file>