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41"/>
  </p:notesMasterIdLst>
  <p:sldIdLst>
    <p:sldId id="318" r:id="rId5"/>
    <p:sldId id="265" r:id="rId6"/>
    <p:sldId id="266" r:id="rId7"/>
    <p:sldId id="326" r:id="rId8"/>
    <p:sldId id="327" r:id="rId9"/>
    <p:sldId id="328" r:id="rId10"/>
    <p:sldId id="286" r:id="rId11"/>
    <p:sldId id="329" r:id="rId12"/>
    <p:sldId id="325" r:id="rId13"/>
    <p:sldId id="287" r:id="rId14"/>
    <p:sldId id="288" r:id="rId15"/>
    <p:sldId id="289" r:id="rId16"/>
    <p:sldId id="319" r:id="rId17"/>
    <p:sldId id="299" r:id="rId18"/>
    <p:sldId id="268" r:id="rId19"/>
    <p:sldId id="300" r:id="rId20"/>
    <p:sldId id="301" r:id="rId21"/>
    <p:sldId id="303" r:id="rId22"/>
    <p:sldId id="304" r:id="rId23"/>
    <p:sldId id="305" r:id="rId24"/>
    <p:sldId id="306" r:id="rId25"/>
    <p:sldId id="312" r:id="rId26"/>
    <p:sldId id="313" r:id="rId27"/>
    <p:sldId id="330" r:id="rId28"/>
    <p:sldId id="331" r:id="rId29"/>
    <p:sldId id="332" r:id="rId30"/>
    <p:sldId id="333" r:id="rId31"/>
    <p:sldId id="334" r:id="rId32"/>
    <p:sldId id="335" r:id="rId33"/>
    <p:sldId id="336" r:id="rId34"/>
    <p:sldId id="337" r:id="rId35"/>
    <p:sldId id="314" r:id="rId36"/>
    <p:sldId id="320" r:id="rId37"/>
    <p:sldId id="321" r:id="rId38"/>
    <p:sldId id="315" r:id="rId39"/>
    <p:sldId id="317" r:id="rId40"/>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028725B-FCDD-4660-B96A-65DD071B826B}" type="datetimeFigureOut">
              <a:rPr lang="es-AR"/>
              <a:pPr>
                <a:defRPr/>
              </a:pPr>
              <a:t>29/08/2012</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A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088A90-5C8A-4BBB-82B6-2B6E9150BA39}" type="slidenum">
              <a:rPr lang="es-AR"/>
              <a:pPr>
                <a:defRPr/>
              </a:pPr>
              <a:t>‹Nº›</a:t>
            </a:fld>
            <a:endParaRPr lang="es-A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A03E5C-7435-4E7D-AE02-6717CF1D6845}" type="slidenum">
              <a:rPr lang="es-ES">
                <a:cs typeface="Arial" charset="0"/>
              </a:rPr>
              <a:pPr fontAlgn="base">
                <a:spcBef>
                  <a:spcPct val="0"/>
                </a:spcBef>
                <a:spcAft>
                  <a:spcPct val="0"/>
                </a:spcAft>
              </a:pPr>
              <a:t>1</a:t>
            </a:fld>
            <a:endParaRPr lang="es-ES">
              <a:cs typeface="Arial" charset="0"/>
            </a:endParaRPr>
          </a:p>
        </p:txBody>
      </p:sp>
      <p:sp>
        <p:nvSpPr>
          <p:cNvPr id="5427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AC1345-42C1-4261-9B53-C2BCBFAF444B}" type="slidenum">
              <a:rPr lang="en-US" altLang="en-US">
                <a:solidFill>
                  <a:srgbClr val="000000"/>
                </a:solidFill>
                <a:ea typeface="ＭＳ Ｐゴシック"/>
                <a:cs typeface="ＭＳ Ｐゴシック"/>
              </a:rPr>
              <a:pPr fontAlgn="base">
                <a:spcBef>
                  <a:spcPct val="0"/>
                </a:spcBef>
                <a:spcAft>
                  <a:spcPct val="0"/>
                </a:spcAft>
              </a:pPr>
              <a:t>17</a:t>
            </a:fld>
            <a:endParaRPr lang="en-US" altLang="en-US">
              <a:solidFill>
                <a:srgbClr val="000000"/>
              </a:solidFill>
              <a:ea typeface="ＭＳ Ｐゴシック"/>
              <a:cs typeface="ＭＳ Ｐゴシック"/>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CB4F7A-006E-4533-A3E8-E5DE1B98949E}" type="slidenum">
              <a:rPr lang="es-ES">
                <a:cs typeface="Arial" charset="0"/>
              </a:rPr>
              <a:pPr fontAlgn="base">
                <a:spcBef>
                  <a:spcPct val="0"/>
                </a:spcBef>
                <a:spcAft>
                  <a:spcPct val="0"/>
                </a:spcAft>
              </a:pPr>
              <a:t>23</a:t>
            </a:fld>
            <a:endParaRPr lang="es-ES">
              <a:cs typeface="Arial" charset="0"/>
            </a:endParaRPr>
          </a:p>
        </p:txBody>
      </p:sp>
      <p:sp>
        <p:nvSpPr>
          <p:cNvPr id="87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C659EF5B-F1FF-42BF-8016-30503754BB15}" type="slidenum">
              <a:rPr lang="en-US" sz="1300">
                <a:ea typeface="ＭＳ Ｐゴシック"/>
                <a:cs typeface="ＭＳ Ｐゴシック"/>
              </a:rPr>
              <a:pPr algn="r" defTabSz="957263" eaLnBrk="0" hangingPunct="0"/>
              <a:t>23</a:t>
            </a:fld>
            <a:endParaRPr lang="en-US" sz="1300">
              <a:ea typeface="ＭＳ Ｐゴシック"/>
              <a:cs typeface="ＭＳ Ｐゴシック"/>
            </a:endParaRPr>
          </a:p>
        </p:txBody>
      </p:sp>
      <p:sp>
        <p:nvSpPr>
          <p:cNvPr id="87043" name="1 Marcador de imagen de diapositiva"/>
          <p:cNvSpPr>
            <a:spLocks noGrp="1" noRot="1" noChangeAspect="1" noTextEdit="1"/>
          </p:cNvSpPr>
          <p:nvPr>
            <p:ph type="sldImg"/>
          </p:nvPr>
        </p:nvSpPr>
        <p:spPr bwMode="auto">
          <a:xfrm>
            <a:off x="1141413" y="450850"/>
            <a:ext cx="4575175" cy="3430588"/>
          </a:xfrm>
          <a:noFill/>
          <a:ln>
            <a:solidFill>
              <a:srgbClr val="000000"/>
            </a:solidFill>
            <a:miter lim="800000"/>
            <a:headEnd/>
            <a:tailEnd/>
          </a:ln>
        </p:spPr>
      </p:sp>
      <p:sp>
        <p:nvSpPr>
          <p:cNvPr id="87044" name="2 Marcador de notas"/>
          <p:cNvSpPr>
            <a:spLocks noGrp="1"/>
          </p:cNvSpPr>
          <p:nvPr>
            <p:ph type="body" idx="1"/>
          </p:nvPr>
        </p:nvSpPr>
        <p:spPr bwMode="auto">
          <a:xfrm>
            <a:off x="914400" y="4067175"/>
            <a:ext cx="5029200" cy="4391025"/>
          </a:xfrm>
          <a:noFill/>
        </p:spPr>
        <p:txBody>
          <a:bodyPr wrap="square" lIns="95760" tIns="47881" rIns="95760" bIns="47881" numCol="1" anchor="t" anchorCtr="0" compatLnSpc="1">
            <a:prstTxWarp prst="textNoShape">
              <a:avLst/>
            </a:prstTxWarp>
          </a:bodyPr>
          <a:lstStyle/>
          <a:p>
            <a:pPr>
              <a:spcBef>
                <a:spcPct val="0"/>
              </a:spcBef>
            </a:pPr>
            <a:endParaRPr lang="es-ES" smtClean="0"/>
          </a:p>
        </p:txBody>
      </p:sp>
      <p:sp>
        <p:nvSpPr>
          <p:cNvPr id="87045"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CF71E05F-FCC7-4A22-9215-5456166A8409}" type="slidenum">
              <a:rPr lang="en-US" sz="1300">
                <a:ea typeface="ＭＳ Ｐゴシック"/>
                <a:cs typeface="ＭＳ Ｐゴシック"/>
              </a:rPr>
              <a:pPr algn="r" defTabSz="957263" eaLnBrk="0" hangingPunct="0"/>
              <a:t>23</a:t>
            </a:fld>
            <a:endParaRPr lang="en-US" sz="130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4"/>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ea typeface="ＭＳ Ｐゴシック"/>
                <a:cs typeface="ＭＳ Ｐゴシック"/>
              </a:rPr>
              <a:t>G02-536 w_script.ppt</a:t>
            </a:r>
          </a:p>
        </p:txBody>
      </p:sp>
      <p:sp>
        <p:nvSpPr>
          <p:cNvPr id="89090" name="Rectangle 15"/>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0D3D8D2-C3A6-43C6-A82A-A9350820FE81}" type="datetime9">
              <a:rPr lang="en-US">
                <a:cs typeface="Arial" charset="0"/>
              </a:rPr>
              <a:pPr fontAlgn="base">
                <a:spcBef>
                  <a:spcPct val="0"/>
                </a:spcBef>
                <a:spcAft>
                  <a:spcPct val="0"/>
                </a:spcAft>
              </a:pPr>
              <a:t>8/29/2012 3:39:27 PM</a:t>
            </a:fld>
            <a:endParaRPr lang="en-US">
              <a:cs typeface="Arial" charset="0"/>
            </a:endParaRPr>
          </a:p>
        </p:txBody>
      </p:sp>
      <p:sp>
        <p:nvSpPr>
          <p:cNvPr id="89091" name="Rectangle 1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413A3-C896-4D53-B433-6A47FC00249B}" type="slidenum">
              <a:rPr lang="en-US">
                <a:cs typeface="Arial" charset="0"/>
              </a:rPr>
              <a:pPr fontAlgn="base">
                <a:spcBef>
                  <a:spcPct val="0"/>
                </a:spcBef>
                <a:spcAft>
                  <a:spcPct val="0"/>
                </a:spcAft>
              </a:pPr>
              <a:t>24</a:t>
            </a:fld>
            <a:endParaRPr lang="en-US">
              <a:cs typeface="Arial" charset="0"/>
            </a:endParaRPr>
          </a:p>
        </p:txBody>
      </p:sp>
      <p:sp>
        <p:nvSpPr>
          <p:cNvPr id="89092"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89093" name="Rectangle 3"/>
          <p:cNvSpPr>
            <a:spLocks noGrp="1" noChangeArrowheads="1"/>
          </p:cNvSpPr>
          <p:nvPr>
            <p:ph type="body" idx="1"/>
          </p:nvPr>
        </p:nvSpPr>
        <p:spPr bwMode="auto">
          <a:xfrm>
            <a:off x="917575" y="4343400"/>
            <a:ext cx="5024438" cy="4113213"/>
          </a:xfrm>
          <a:noFill/>
        </p:spPr>
        <p:txBody>
          <a:bodyPr wrap="square" numCol="1" anchor="t" anchorCtr="0" compatLnSpc="1">
            <a:prstTxWarp prst="textNoShape">
              <a:avLst/>
            </a:prstTxWarp>
          </a:bodyPr>
          <a:lstStyle/>
          <a:p>
            <a:pPr>
              <a:spcBef>
                <a:spcPct val="0"/>
              </a:spcBef>
            </a:pPr>
            <a:endParaRPr lang="en-US" altLang="ja-JP" smtClean="0">
              <a:latin typeface="Arial" charset="0"/>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4"/>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ea typeface="ＭＳ Ｐゴシック"/>
                <a:cs typeface="ＭＳ Ｐゴシック"/>
              </a:rPr>
              <a:t>G02-536 w_script.ppt</a:t>
            </a:r>
          </a:p>
        </p:txBody>
      </p:sp>
      <p:sp>
        <p:nvSpPr>
          <p:cNvPr id="91138" name="Rectangle 15"/>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E04339C-579F-4B2F-96AB-603E486BF289}" type="datetime9">
              <a:rPr lang="en-US">
                <a:cs typeface="Arial" charset="0"/>
              </a:rPr>
              <a:pPr fontAlgn="base">
                <a:spcBef>
                  <a:spcPct val="0"/>
                </a:spcBef>
                <a:spcAft>
                  <a:spcPct val="0"/>
                </a:spcAft>
              </a:pPr>
              <a:t>8/29/2012 3:39:27 PM</a:t>
            </a:fld>
            <a:endParaRPr lang="en-US">
              <a:cs typeface="Arial" charset="0"/>
            </a:endParaRPr>
          </a:p>
        </p:txBody>
      </p:sp>
      <p:sp>
        <p:nvSpPr>
          <p:cNvPr id="91139" name="Rectangle 1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113715-A042-4352-AE01-06B678CC17D8}" type="slidenum">
              <a:rPr lang="en-US">
                <a:cs typeface="Arial" charset="0"/>
              </a:rPr>
              <a:pPr fontAlgn="base">
                <a:spcBef>
                  <a:spcPct val="0"/>
                </a:spcBef>
                <a:spcAft>
                  <a:spcPct val="0"/>
                </a:spcAft>
              </a:pPr>
              <a:t>25</a:t>
            </a:fld>
            <a:endParaRPr lang="en-US">
              <a:cs typeface="Arial" charset="0"/>
            </a:endParaRPr>
          </a:p>
        </p:txBody>
      </p:sp>
      <p:sp>
        <p:nvSpPr>
          <p:cNvPr id="4041730" name="Rectangle 2"/>
          <p:cNvSpPr>
            <a:spLocks noChangeArrowheads="1"/>
          </p:cNvSpPr>
          <p:nvPr/>
        </p:nvSpPr>
        <p:spPr bwMode="auto">
          <a:xfrm>
            <a:off x="3884613" y="0"/>
            <a:ext cx="2973387" cy="452438"/>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cs typeface="+mn-cs"/>
            </a:endParaRPr>
          </a:p>
        </p:txBody>
      </p:sp>
      <p:sp>
        <p:nvSpPr>
          <p:cNvPr id="4041731" name="Rectangle 3"/>
          <p:cNvSpPr>
            <a:spLocks noChangeArrowheads="1"/>
          </p:cNvSpPr>
          <p:nvPr/>
        </p:nvSpPr>
        <p:spPr bwMode="auto">
          <a:xfrm>
            <a:off x="0" y="8688388"/>
            <a:ext cx="2970213" cy="455612"/>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cs typeface="+mn-cs"/>
            </a:endParaRPr>
          </a:p>
        </p:txBody>
      </p:sp>
      <p:sp>
        <p:nvSpPr>
          <p:cNvPr id="4041732" name="Rectangle 4"/>
          <p:cNvSpPr>
            <a:spLocks noChangeArrowheads="1"/>
          </p:cNvSpPr>
          <p:nvPr/>
        </p:nvSpPr>
        <p:spPr bwMode="auto">
          <a:xfrm>
            <a:off x="0" y="0"/>
            <a:ext cx="2970213" cy="452438"/>
          </a:xfrm>
          <a:prstGeom prst="rect">
            <a:avLst/>
          </a:prstGeom>
          <a:noFill/>
          <a:ln w="12700">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cs typeface="+mn-cs"/>
            </a:endParaRPr>
          </a:p>
        </p:txBody>
      </p:sp>
      <p:sp>
        <p:nvSpPr>
          <p:cNvPr id="91143" name="Rectangle 5"/>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91144" name="Rectangle 6"/>
          <p:cNvSpPr>
            <a:spLocks noGrp="1" noChangeArrowheads="1"/>
          </p:cNvSpPr>
          <p:nvPr>
            <p:ph type="body" idx="1"/>
          </p:nvPr>
        </p:nvSpPr>
        <p:spPr bwMode="auto">
          <a:xfrm>
            <a:off x="598488" y="4197350"/>
            <a:ext cx="5661025" cy="4259263"/>
          </a:xfrm>
          <a:noFill/>
        </p:spPr>
        <p:txBody>
          <a:bodyPr wrap="square" numCol="1" anchor="t" anchorCtr="0" compatLnSpc="1">
            <a:prstTxWarp prst="textNoShape">
              <a:avLst/>
            </a:prstTxWarp>
          </a:bodyPr>
          <a:lstStyle/>
          <a:p>
            <a:pPr>
              <a:spcBef>
                <a:spcPct val="0"/>
              </a:spcBef>
            </a:pPr>
            <a:endParaRPr lang="fr-FR" smtClean="0">
              <a:latin typeface="Arial"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Arial"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D76F17-6BED-47AF-816B-AC3E9B09076B}" type="slidenum">
              <a:rPr lang="es-ES">
                <a:cs typeface="Arial" charset="0"/>
              </a:rPr>
              <a:pPr fontAlgn="base">
                <a:spcBef>
                  <a:spcPct val="0"/>
                </a:spcBef>
                <a:spcAft>
                  <a:spcPct val="0"/>
                </a:spcAft>
              </a:pPr>
              <a:t>3</a:t>
            </a:fld>
            <a:endParaRPr lang="es-ES">
              <a:cs typeface="Arial" charset="0"/>
            </a:endParaRPr>
          </a:p>
        </p:txBody>
      </p:sp>
      <p:sp>
        <p:nvSpPr>
          <p:cNvPr id="5734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61442" name="Rectangle 3"/>
          <p:cNvSpPr>
            <a:spLocks noGrp="1" noChangeArrowheads="1"/>
          </p:cNvSpPr>
          <p:nvPr>
            <p:ph type="body" idx="1"/>
          </p:nvPr>
        </p:nvSpPr>
        <p:spPr bwMode="auto">
          <a:xfrm>
            <a:off x="809625" y="4343400"/>
            <a:ext cx="5210175" cy="4114800"/>
          </a:xfrm>
          <a:noFill/>
        </p:spPr>
        <p:txBody>
          <a:bodyPr wrap="square" numCol="1" anchor="t" anchorCtr="0" compatLnSpc="1">
            <a:prstTxWarp prst="textNoShape">
              <a:avLst/>
            </a:prstTxWarp>
          </a:bodyPr>
          <a:lstStyle/>
          <a:p>
            <a:pPr>
              <a:spcBef>
                <a:spcPct val="0"/>
              </a:spcBef>
            </a:pPr>
            <a:r>
              <a:rPr lang="en-US" b="1" smtClean="0"/>
              <a:t>SUPPLEMENTAL SLIDE FOR SLIDE 59</a:t>
            </a:r>
            <a:endParaRPr lang="en-US" smtClean="0"/>
          </a:p>
          <a:p>
            <a:pPr>
              <a:spcBef>
                <a:spcPct val="0"/>
              </a:spcBef>
            </a:pPr>
            <a:r>
              <a:rPr lang="en-US" smtClean="0"/>
              <a:t>The recommendation to aim for a target INR was due in part to studies such as those carried out by Hylek et al., demonstrating the risks in exceeding the therapeutic range. Warfarin is a narrow therapeutic index drug that requires careful monitoring and adjustment. Keeping patients below the targeted INR range will increase the risk of thromboembolic and stroke related outcomes. Keeping patients too high will increase the risk of hemorrhagic complications. </a:t>
            </a:r>
          </a:p>
          <a:p>
            <a:pPr>
              <a:spcBef>
                <a:spcPct val="0"/>
              </a:spcBef>
            </a:pPr>
            <a:endParaRPr lang="en-US" smtClean="0"/>
          </a:p>
          <a:p>
            <a:pPr>
              <a:spcBef>
                <a:spcPct val="0"/>
              </a:spcBef>
            </a:pPr>
            <a:r>
              <a:rPr lang="en-US" smtClean="0"/>
              <a:t>Dalen, JE, Hirsch J. Introduction: Antithrombotic therapy— the evolving consensus: 1985 to 1998. Chest 1998;114:439s-440s.</a:t>
            </a:r>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Rot="1" noChangeAspect="1" noChangeArrowheads="1" noTextEdit="1"/>
          </p:cNvSpPr>
          <p:nvPr>
            <p:ph type="sldImg"/>
          </p:nvPr>
        </p:nvSpPr>
        <p:spPr bwMode="auto">
          <a:xfrm>
            <a:off x="839788" y="458788"/>
            <a:ext cx="5180012" cy="3884612"/>
          </a:xfrm>
          <a:noFill/>
          <a:ln>
            <a:solidFill>
              <a:srgbClr val="000000"/>
            </a:solidFill>
            <a:miter lim="800000"/>
            <a:headEnd/>
            <a:tailEnd/>
          </a:ln>
        </p:spPr>
      </p:sp>
      <p:sp>
        <p:nvSpPr>
          <p:cNvPr id="63490" name="Rectangle 6"/>
          <p:cNvSpPr>
            <a:spLocks noGrp="1" noChangeArrowheads="1"/>
          </p:cNvSpPr>
          <p:nvPr>
            <p:ph type="body" idx="1"/>
          </p:nvPr>
        </p:nvSpPr>
        <p:spPr bwMode="auto">
          <a:xfrm>
            <a:off x="595313" y="4572000"/>
            <a:ext cx="5667375" cy="4113213"/>
          </a:xfrm>
          <a:noFill/>
        </p:spPr>
        <p:txBody>
          <a:bodyPr wrap="square" lIns="95021" tIns="47512" rIns="95021" bIns="47512" numCol="1" anchor="t" anchorCtr="0" compatLnSpc="1">
            <a:prstTxWarp prst="textNoShape">
              <a:avLst/>
            </a:prstTxWarp>
          </a:bodyPr>
          <a:lstStyle/>
          <a:p>
            <a:pPr marL="190500" indent="-190500">
              <a:spcBef>
                <a:spcPct val="0"/>
              </a:spcBef>
            </a:pPr>
            <a:endParaRPr lang="en-US"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4A9A9C-9CA3-4AA3-9743-95093EC9CB08}" type="slidenum">
              <a:rPr lang="es-ES">
                <a:cs typeface="Arial" charset="0"/>
              </a:rPr>
              <a:pPr fontAlgn="base">
                <a:spcBef>
                  <a:spcPct val="0"/>
                </a:spcBef>
                <a:spcAft>
                  <a:spcPct val="0"/>
                </a:spcAft>
              </a:pPr>
              <a:t>10</a:t>
            </a:fld>
            <a:endParaRPr lang="es-ES">
              <a:cs typeface="Arial" charset="0"/>
            </a:endParaRPr>
          </a:p>
        </p:txBody>
      </p:sp>
      <p:sp>
        <p:nvSpPr>
          <p:cNvPr id="67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7CAAAB6C-B41F-4C57-81BA-249BCF45DF82}" type="slidenum">
              <a:rPr lang="en-US" sz="1300">
                <a:ea typeface="ＭＳ Ｐゴシック"/>
                <a:cs typeface="ＭＳ Ｐゴシック"/>
              </a:rPr>
              <a:pPr algn="r" defTabSz="957263" eaLnBrk="0" hangingPunct="0"/>
              <a:t>10</a:t>
            </a:fld>
            <a:endParaRPr lang="en-US" sz="1300">
              <a:ea typeface="ＭＳ Ｐゴシック"/>
              <a:cs typeface="ＭＳ Ｐゴシック"/>
            </a:endParaRPr>
          </a:p>
        </p:txBody>
      </p:sp>
      <p:sp>
        <p:nvSpPr>
          <p:cNvPr id="67587"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7588"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tabLst>
                <a:tab pos="173038" algn="l"/>
              </a:tabLst>
            </a:pPr>
            <a:endParaRPr lang="en-GB" sz="1000" i="1" smtClean="0">
              <a:latin typeface="Helvetica Neue Light"/>
            </a:endParaRPr>
          </a:p>
        </p:txBody>
      </p:sp>
      <p:sp>
        <p:nvSpPr>
          <p:cNvPr id="675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EBC8C34-1733-41AD-8E68-980777C00267}" type="slidenum">
              <a:rPr lang="en-GB" sz="1200">
                <a:latin typeface="Calibri" pitchFamily="34" charset="0"/>
              </a:rPr>
              <a:pPr algn="r"/>
              <a:t>10</a:t>
            </a:fld>
            <a:endParaRPr lang="en-GB"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846A7-5293-4B35-854D-11B9C4DB72BB}" type="slidenum">
              <a:rPr lang="en-US">
                <a:latin typeface="Arial" charset="0"/>
                <a:cs typeface="Arial" charset="0"/>
              </a:rPr>
              <a:pPr fontAlgn="base">
                <a:spcBef>
                  <a:spcPct val="0"/>
                </a:spcBef>
                <a:spcAft>
                  <a:spcPct val="0"/>
                </a:spcAft>
              </a:pPr>
              <a:t>11</a:t>
            </a:fld>
            <a:endParaRPr lang="en-US">
              <a:latin typeface="Arial" charset="0"/>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6E1DAA-85DD-4172-A0D1-632C6E610314}" type="slidenum">
              <a:rPr lang="es-ES">
                <a:cs typeface="Arial" charset="0"/>
              </a:rPr>
              <a:pPr fontAlgn="base">
                <a:spcBef>
                  <a:spcPct val="0"/>
                </a:spcBef>
                <a:spcAft>
                  <a:spcPct val="0"/>
                </a:spcAft>
              </a:pPr>
              <a:t>12</a:t>
            </a:fld>
            <a:endParaRPr lang="es-ES">
              <a:cs typeface="Arial" charset="0"/>
            </a:endParaRPr>
          </a:p>
        </p:txBody>
      </p:sp>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0C68E3F1-C989-49DF-BA56-3A18D6F8E403}" type="slidenum">
              <a:rPr lang="en-US" sz="1300">
                <a:ea typeface="ＭＳ Ｐゴシック"/>
                <a:cs typeface="ＭＳ Ｐゴシック"/>
              </a:rPr>
              <a:pPr algn="r" defTabSz="957263" eaLnBrk="0" hangingPunct="0"/>
              <a:t>12</a:t>
            </a:fld>
            <a:endParaRPr lang="en-US" sz="1300">
              <a:ea typeface="ＭＳ Ｐゴシック"/>
              <a:cs typeface="ＭＳ Ｐゴシック"/>
            </a:endParaRPr>
          </a:p>
        </p:txBody>
      </p:sp>
      <p:sp>
        <p:nvSpPr>
          <p:cNvPr id="7168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B90C1DCB-3C65-41CD-9437-C00CBC902533}" type="slidenum">
              <a:rPr lang="en-US" sz="1300">
                <a:ea typeface="ＭＳ Ｐゴシック"/>
                <a:cs typeface="ＭＳ Ｐゴシック"/>
              </a:rPr>
              <a:pPr algn="r" defTabSz="957263" eaLnBrk="0" hangingPunct="0"/>
              <a:t>12</a:t>
            </a:fld>
            <a:endParaRPr lang="en-US" sz="1300">
              <a:ea typeface="ＭＳ Ｐゴシック"/>
              <a:cs typeface="ＭＳ Ｐゴシック"/>
            </a:endParaRPr>
          </a:p>
        </p:txBody>
      </p:sp>
      <p:sp>
        <p:nvSpPr>
          <p:cNvPr id="71684" name="Rectangle 2"/>
          <p:cNvSpPr>
            <a:spLocks noGrp="1" noRot="1" noChangeAspect="1" noChangeArrowheads="1" noTextEdit="1"/>
          </p:cNvSpPr>
          <p:nvPr>
            <p:ph type="sldImg"/>
          </p:nvPr>
        </p:nvSpPr>
        <p:spPr bwMode="auto">
          <a:xfrm>
            <a:off x="1141413" y="450850"/>
            <a:ext cx="4575175" cy="3430588"/>
          </a:xfrm>
          <a:noFill/>
          <a:ln>
            <a:solidFill>
              <a:srgbClr val="000000"/>
            </a:solidFill>
            <a:miter lim="800000"/>
            <a:headEnd/>
            <a:tailEnd/>
          </a:ln>
        </p:spPr>
      </p:sp>
      <p:sp>
        <p:nvSpPr>
          <p:cNvPr id="71685" name="Rectangle 3"/>
          <p:cNvSpPr>
            <a:spLocks noGrp="1" noChangeArrowheads="1"/>
          </p:cNvSpPr>
          <p:nvPr>
            <p:ph type="body" idx="1"/>
          </p:nvPr>
        </p:nvSpPr>
        <p:spPr bwMode="auto">
          <a:xfrm>
            <a:off x="914400" y="4067175"/>
            <a:ext cx="5029200" cy="4391025"/>
          </a:xfrm>
          <a:noFill/>
        </p:spPr>
        <p:txBody>
          <a:bodyPr wrap="square" lIns="95760" tIns="47881" rIns="95760" bIns="47881" numCol="1" anchor="t" anchorCtr="0" compatLnSpc="1">
            <a:prstTxWarp prst="textNoShape">
              <a:avLst/>
            </a:prstTxWarp>
          </a:bodyPr>
          <a:lstStyle/>
          <a:p>
            <a:pPr>
              <a:spcBef>
                <a:spcPct val="0"/>
              </a:spcBef>
            </a:pPr>
            <a:r>
              <a:rPr lang="en-GB" smtClean="0"/>
              <a:t>Ambas dosis de dabigatrán etexilato cumplieron el criterio de no inferioridad (valor p &lt; 0.001). El límite superior de los intervalos de confianza para dabigatrán etexilato 110 mg dos veces al día   fue muy por debajo del margen de no inferioridad de 1.46. Dabigatrán 150 mg dos veces al día demostró superioridad con IC95% ubicado  muy por debajo de la línea de la unidad y con un valor de p &lt; 0.001 (superioridad).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D0097E-6577-4173-891B-76CEACF083F2}" type="slidenum">
              <a:rPr lang="es-ES">
                <a:cs typeface="Arial" charset="0"/>
              </a:rPr>
              <a:pPr fontAlgn="base">
                <a:spcBef>
                  <a:spcPct val="0"/>
                </a:spcBef>
                <a:spcAft>
                  <a:spcPct val="0"/>
                </a:spcAft>
              </a:pPr>
              <a:t>14</a:t>
            </a:fld>
            <a:endParaRPr lang="es-ES">
              <a:cs typeface="Arial" charset="0"/>
            </a:endParaRPr>
          </a:p>
        </p:txBody>
      </p:sp>
      <p:sp>
        <p:nvSpPr>
          <p:cNvPr id="747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D7FA3AAD-995B-43E1-90F7-DE3FB4FE7BCD}" type="slidenum">
              <a:rPr lang="en-US" sz="1300">
                <a:ea typeface="ＭＳ Ｐゴシック"/>
                <a:cs typeface="ＭＳ Ｐゴシック"/>
              </a:rPr>
              <a:pPr algn="r" defTabSz="957263" eaLnBrk="0" hangingPunct="0"/>
              <a:t>14</a:t>
            </a:fld>
            <a:endParaRPr lang="en-US" sz="1300">
              <a:ea typeface="ＭＳ Ｐゴシック"/>
              <a:cs typeface="ＭＳ Ｐゴシック"/>
            </a:endParaRPr>
          </a:p>
        </p:txBody>
      </p:sp>
      <p:sp>
        <p:nvSpPr>
          <p:cNvPr id="74755" name="1 Marcador de imagen de diapositiva"/>
          <p:cNvSpPr>
            <a:spLocks noGrp="1" noRot="1" noChangeAspect="1" noTextEdit="1"/>
          </p:cNvSpPr>
          <p:nvPr>
            <p:ph type="sldImg"/>
          </p:nvPr>
        </p:nvSpPr>
        <p:spPr bwMode="auto">
          <a:xfrm>
            <a:off x="1141413" y="450850"/>
            <a:ext cx="4575175" cy="3430588"/>
          </a:xfrm>
          <a:noFill/>
          <a:ln>
            <a:solidFill>
              <a:srgbClr val="000000"/>
            </a:solidFill>
            <a:miter lim="800000"/>
            <a:headEnd/>
            <a:tailEnd/>
          </a:ln>
        </p:spPr>
      </p:sp>
      <p:sp>
        <p:nvSpPr>
          <p:cNvPr id="74756" name="2 Marcador de notas"/>
          <p:cNvSpPr>
            <a:spLocks noGrp="1"/>
          </p:cNvSpPr>
          <p:nvPr>
            <p:ph type="body" idx="1"/>
          </p:nvPr>
        </p:nvSpPr>
        <p:spPr bwMode="auto">
          <a:xfrm>
            <a:off x="914400" y="4067175"/>
            <a:ext cx="5029200" cy="4391025"/>
          </a:xfrm>
          <a:noFill/>
        </p:spPr>
        <p:txBody>
          <a:bodyPr wrap="square" lIns="95760" tIns="47881" rIns="95760" bIns="47881" numCol="1" anchor="t" anchorCtr="0" compatLnSpc="1">
            <a:prstTxWarp prst="textNoShape">
              <a:avLst/>
            </a:prstTxWarp>
          </a:bodyPr>
          <a:lstStyle/>
          <a:p>
            <a:pPr>
              <a:spcBef>
                <a:spcPct val="0"/>
              </a:spcBef>
            </a:pPr>
            <a:endParaRPr lang="es-ES" smtClean="0"/>
          </a:p>
        </p:txBody>
      </p:sp>
      <p:sp>
        <p:nvSpPr>
          <p:cNvPr id="74757"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lIns="95760" tIns="47881" rIns="95760" bIns="47881" anchor="b"/>
          <a:lstStyle/>
          <a:p>
            <a:pPr algn="r" defTabSz="957263" eaLnBrk="0" hangingPunct="0"/>
            <a:fld id="{42CC887A-30F1-4955-97CC-C2EFF82CB9FB}" type="slidenum">
              <a:rPr lang="en-US" sz="1300">
                <a:ea typeface="ＭＳ Ｐゴシック"/>
                <a:cs typeface="ＭＳ Ｐゴシック"/>
              </a:rPr>
              <a:pPr algn="r" defTabSz="957263" eaLnBrk="0" hangingPunct="0"/>
              <a:t>14</a:t>
            </a:fld>
            <a:endParaRPr lang="en-US" sz="130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ea typeface="ＭＳ Ｐゴシック"/>
              <a:cs typeface="ＭＳ Ｐゴシック"/>
            </a:endParaRP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6E1DF-A7C1-4BBF-865D-6DD397354C38}" type="slidenum">
              <a:rPr lang="en-US">
                <a:solidFill>
                  <a:srgbClr val="000000"/>
                </a:solidFill>
                <a:ea typeface="ＭＳ Ｐゴシック"/>
                <a:cs typeface="ＭＳ Ｐゴシック"/>
              </a:rPr>
              <a:pPr fontAlgn="base">
                <a:spcBef>
                  <a:spcPct val="0"/>
                </a:spcBef>
                <a:spcAft>
                  <a:spcPct val="0"/>
                </a:spcAft>
              </a:pPr>
              <a:t>16</a:t>
            </a:fld>
            <a:endParaRPr lang="en-US">
              <a:solidFill>
                <a:srgbClr val="000000"/>
              </a:solidFill>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s-AR">
                <a:latin typeface="+mn-lt"/>
                <a:cs typeface="+mn-cs"/>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s-AR">
                <a:latin typeface="+mn-lt"/>
                <a:cs typeface="+mn-cs"/>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grpSp>
      </p:grpSp>
      <p:sp>
        <p:nvSpPr>
          <p:cNvPr id="6186" name="Rectangle 42"/>
          <p:cNvSpPr>
            <a:spLocks noGrp="1" noChangeArrowheads="1"/>
          </p:cNvSpPr>
          <p:nvPr>
            <p:ph type="ctrTitle" sz="quarter"/>
          </p:nvPr>
        </p:nvSpPr>
        <p:spPr>
          <a:xfrm>
            <a:off x="457200" y="1600200"/>
            <a:ext cx="8229600" cy="1828800"/>
          </a:xfrm>
        </p:spPr>
        <p:txBody>
          <a:bodyPr/>
          <a:lstStyle>
            <a:lvl1pPr>
              <a:defRPr sz="4800"/>
            </a:lvl1pPr>
          </a:lstStyle>
          <a:p>
            <a:r>
              <a:rPr lang="es-AR"/>
              <a:t>Haga clic para cambiar el estilo de título	</a:t>
            </a:r>
          </a:p>
        </p:txBody>
      </p:sp>
      <p:sp>
        <p:nvSpPr>
          <p:cNvPr id="618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s-AR"/>
              <a:t>Haga clic para modificar el estilo de subtítulo del patrón</a:t>
            </a:r>
          </a:p>
        </p:txBody>
      </p:sp>
      <p:sp>
        <p:nvSpPr>
          <p:cNvPr id="44" name="Rectangle 44"/>
          <p:cNvSpPr>
            <a:spLocks noGrp="1" noChangeArrowheads="1"/>
          </p:cNvSpPr>
          <p:nvPr>
            <p:ph type="dt" sz="quarter" idx="10"/>
          </p:nvPr>
        </p:nvSpPr>
        <p:spPr/>
        <p:txBody>
          <a:bodyPr/>
          <a:lstStyle>
            <a:lvl1pPr>
              <a:defRPr smtClean="0"/>
            </a:lvl1pPr>
          </a:lstStyle>
          <a:p>
            <a:pPr>
              <a:defRPr/>
            </a:pPr>
            <a:fld id="{F669B7D1-68A6-461F-8971-56586D832D4C}" type="datetimeFigureOut">
              <a:rPr lang="es-AR"/>
              <a:pPr>
                <a:defRPr/>
              </a:pPr>
              <a:t>29/08/2012</a:t>
            </a:fld>
            <a:endParaRPr lang="es-AR"/>
          </a:p>
        </p:txBody>
      </p:sp>
      <p:sp>
        <p:nvSpPr>
          <p:cNvPr id="45" name="Rectangle 45"/>
          <p:cNvSpPr>
            <a:spLocks noGrp="1" noChangeArrowheads="1"/>
          </p:cNvSpPr>
          <p:nvPr>
            <p:ph type="ftr" sz="quarter" idx="11"/>
          </p:nvPr>
        </p:nvSpPr>
        <p:spPr/>
        <p:txBody>
          <a:bodyPr/>
          <a:lstStyle>
            <a:lvl1pPr>
              <a:defRPr/>
            </a:lvl1pPr>
          </a:lstStyle>
          <a:p>
            <a:pPr>
              <a:defRPr/>
            </a:pPr>
            <a:endParaRPr lang="es-AR"/>
          </a:p>
        </p:txBody>
      </p:sp>
      <p:sp>
        <p:nvSpPr>
          <p:cNvPr id="46" name="Rectangle 46"/>
          <p:cNvSpPr>
            <a:spLocks noGrp="1" noChangeArrowheads="1"/>
          </p:cNvSpPr>
          <p:nvPr>
            <p:ph type="sldNum" sz="quarter" idx="12"/>
          </p:nvPr>
        </p:nvSpPr>
        <p:spPr/>
        <p:txBody>
          <a:bodyPr/>
          <a:lstStyle>
            <a:lvl1pPr>
              <a:defRPr smtClean="0"/>
            </a:lvl1pPr>
          </a:lstStyle>
          <a:p>
            <a:pPr>
              <a:defRPr/>
            </a:pPr>
            <a:fld id="{705EF892-4475-492F-9E22-80F1BD73F9BC}"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Rectangle 44"/>
          <p:cNvSpPr>
            <a:spLocks noGrp="1" noChangeArrowheads="1"/>
          </p:cNvSpPr>
          <p:nvPr>
            <p:ph type="dt" sz="half" idx="10"/>
          </p:nvPr>
        </p:nvSpPr>
        <p:spPr>
          <a:ln/>
        </p:spPr>
        <p:txBody>
          <a:bodyPr/>
          <a:lstStyle>
            <a:lvl1pPr>
              <a:defRPr/>
            </a:lvl1pPr>
          </a:lstStyle>
          <a:p>
            <a:pPr>
              <a:defRPr/>
            </a:pPr>
            <a:fld id="{28A665E5-AFC2-47A6-8CFB-31EEC740301E}" type="datetimeFigureOut">
              <a:rPr lang="es-AR"/>
              <a:pPr>
                <a:defRPr/>
              </a:pPr>
              <a:t>29/08/2012</a:t>
            </a:fld>
            <a:endParaRPr lang="es-AR"/>
          </a:p>
        </p:txBody>
      </p:sp>
      <p:sp>
        <p:nvSpPr>
          <p:cNvPr id="5" name="Rectangle 45"/>
          <p:cNvSpPr>
            <a:spLocks noGrp="1" noChangeArrowheads="1"/>
          </p:cNvSpPr>
          <p:nvPr>
            <p:ph type="ftr" sz="quarter" idx="11"/>
          </p:nvPr>
        </p:nvSpPr>
        <p:spPr>
          <a:ln/>
        </p:spPr>
        <p:txBody>
          <a:bodyPr/>
          <a:lstStyle>
            <a:lvl1pPr>
              <a:defRPr/>
            </a:lvl1pPr>
          </a:lstStyle>
          <a:p>
            <a:pPr>
              <a:defRPr/>
            </a:pPr>
            <a:endParaRPr lang="es-AR"/>
          </a:p>
        </p:txBody>
      </p:sp>
      <p:sp>
        <p:nvSpPr>
          <p:cNvPr id="6" name="Rectangle 46"/>
          <p:cNvSpPr>
            <a:spLocks noGrp="1" noChangeArrowheads="1"/>
          </p:cNvSpPr>
          <p:nvPr>
            <p:ph type="sldNum" sz="quarter" idx="12"/>
          </p:nvPr>
        </p:nvSpPr>
        <p:spPr>
          <a:ln/>
        </p:spPr>
        <p:txBody>
          <a:bodyPr/>
          <a:lstStyle>
            <a:lvl1pPr>
              <a:defRPr/>
            </a:lvl1pPr>
          </a:lstStyle>
          <a:p>
            <a:pPr>
              <a:defRPr/>
            </a:pPr>
            <a:fld id="{064A494D-44FC-4116-9A40-4F6CD4F4C785}"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Rectangle 44"/>
          <p:cNvSpPr>
            <a:spLocks noGrp="1" noChangeArrowheads="1"/>
          </p:cNvSpPr>
          <p:nvPr>
            <p:ph type="dt" sz="half" idx="10"/>
          </p:nvPr>
        </p:nvSpPr>
        <p:spPr>
          <a:ln/>
        </p:spPr>
        <p:txBody>
          <a:bodyPr/>
          <a:lstStyle>
            <a:lvl1pPr>
              <a:defRPr/>
            </a:lvl1pPr>
          </a:lstStyle>
          <a:p>
            <a:pPr>
              <a:defRPr/>
            </a:pPr>
            <a:fld id="{B2E65F6D-BC1E-470C-8411-3256248B1133}" type="datetimeFigureOut">
              <a:rPr lang="es-AR"/>
              <a:pPr>
                <a:defRPr/>
              </a:pPr>
              <a:t>29/08/2012</a:t>
            </a:fld>
            <a:endParaRPr lang="es-AR"/>
          </a:p>
        </p:txBody>
      </p:sp>
      <p:sp>
        <p:nvSpPr>
          <p:cNvPr id="5" name="Rectangle 45"/>
          <p:cNvSpPr>
            <a:spLocks noGrp="1" noChangeArrowheads="1"/>
          </p:cNvSpPr>
          <p:nvPr>
            <p:ph type="ftr" sz="quarter" idx="11"/>
          </p:nvPr>
        </p:nvSpPr>
        <p:spPr>
          <a:ln/>
        </p:spPr>
        <p:txBody>
          <a:bodyPr/>
          <a:lstStyle>
            <a:lvl1pPr>
              <a:defRPr/>
            </a:lvl1pPr>
          </a:lstStyle>
          <a:p>
            <a:pPr>
              <a:defRPr/>
            </a:pPr>
            <a:endParaRPr lang="es-AR"/>
          </a:p>
        </p:txBody>
      </p:sp>
      <p:sp>
        <p:nvSpPr>
          <p:cNvPr id="6" name="Rectangle 46"/>
          <p:cNvSpPr>
            <a:spLocks noGrp="1" noChangeArrowheads="1"/>
          </p:cNvSpPr>
          <p:nvPr>
            <p:ph type="sldNum" sz="quarter" idx="12"/>
          </p:nvPr>
        </p:nvSpPr>
        <p:spPr>
          <a:ln/>
        </p:spPr>
        <p:txBody>
          <a:bodyPr/>
          <a:lstStyle>
            <a:lvl1pPr>
              <a:defRPr/>
            </a:lvl1pPr>
          </a:lstStyle>
          <a:p>
            <a:pPr>
              <a:defRPr/>
            </a:pPr>
            <a:fld id="{E4F34ABD-0CA1-4879-ADD0-84312E264E9A}" type="slidenum">
              <a:rPr lang="es-AR"/>
              <a:pPr>
                <a:defRPr/>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vl1pPr>
          </a:lstStyle>
          <a:p>
            <a:pPr>
              <a:defRPr/>
            </a:pPr>
            <a:fld id="{1698D6C2-A7BD-4341-A53F-4DDCC5DDFF61}" type="datetimeFigureOut">
              <a:rPr lang="es-AR"/>
              <a:pPr>
                <a:defRPr/>
              </a:pPr>
              <a:t>29/08/2012</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2E1A1AF5-2EAA-427E-B5F9-44E4BFFDDA17}" type="slidenum">
              <a:rPr lang="es-AR"/>
              <a:pPr>
                <a:defRPr/>
              </a:pPr>
              <a:t>‹Nº›</a:t>
            </a:fld>
            <a:endParaRPr lang="es-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8C36A82E-D371-47C4-BDBC-E5B47EAD7845}" type="datetimeFigureOut">
              <a:rPr lang="es-AR"/>
              <a:pPr>
                <a:defRPr/>
              </a:pPr>
              <a:t>29/08/2012</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6F56FBF7-8DBB-4FF5-B1E1-86BCA66B0FC8}" type="slidenum">
              <a:rPr lang="es-AR"/>
              <a:pPr>
                <a:defRPr/>
              </a:pPr>
              <a:t>‹Nº›</a:t>
            </a:fld>
            <a:endParaRPr lang="es-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BA7F3B-03BF-4490-80B3-51AF42863E29}" type="datetimeFigureOut">
              <a:rPr lang="es-AR"/>
              <a:pPr>
                <a:defRPr/>
              </a:pPr>
              <a:t>29/08/2012</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98AF1BCC-0F4B-4CD7-B769-CAF44D62EAA8}" type="slidenum">
              <a:rPr lang="es-AR"/>
              <a:pPr>
                <a:defRPr/>
              </a:pPr>
              <a:t>‹Nº›</a:t>
            </a:fld>
            <a:endParaRPr lang="es-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3"/>
          <p:cNvSpPr>
            <a:spLocks noGrp="1"/>
          </p:cNvSpPr>
          <p:nvPr>
            <p:ph type="dt" sz="half" idx="10"/>
          </p:nvPr>
        </p:nvSpPr>
        <p:spPr/>
        <p:txBody>
          <a:bodyPr/>
          <a:lstStyle>
            <a:lvl1pPr>
              <a:defRPr/>
            </a:lvl1pPr>
          </a:lstStyle>
          <a:p>
            <a:pPr>
              <a:defRPr/>
            </a:pPr>
            <a:fld id="{8D08D685-EDFA-4F66-BE9E-F7B721AA1E1D}" type="datetimeFigureOut">
              <a:rPr lang="es-AR"/>
              <a:pPr>
                <a:defRPr/>
              </a:pPr>
              <a:t>29/08/2012</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E3773B2D-541B-457B-8A64-1099C6D54EA4}" type="slidenum">
              <a:rPr lang="es-AR"/>
              <a:pPr>
                <a:defRPr/>
              </a:pPr>
              <a:t>‹Nº›</a:t>
            </a:fld>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3"/>
          <p:cNvSpPr>
            <a:spLocks noGrp="1"/>
          </p:cNvSpPr>
          <p:nvPr>
            <p:ph type="dt" sz="half" idx="10"/>
          </p:nvPr>
        </p:nvSpPr>
        <p:spPr/>
        <p:txBody>
          <a:bodyPr/>
          <a:lstStyle>
            <a:lvl1pPr>
              <a:defRPr/>
            </a:lvl1pPr>
          </a:lstStyle>
          <a:p>
            <a:pPr>
              <a:defRPr/>
            </a:pPr>
            <a:fld id="{252F8660-8E9E-4FCA-95F0-8CB519B225E4}" type="datetimeFigureOut">
              <a:rPr lang="es-AR"/>
              <a:pPr>
                <a:defRPr/>
              </a:pPr>
              <a:t>29/08/2012</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p:txBody>
          <a:bodyPr/>
          <a:lstStyle>
            <a:lvl1pPr>
              <a:defRPr/>
            </a:lvl1pPr>
          </a:lstStyle>
          <a:p>
            <a:pPr>
              <a:defRPr/>
            </a:pPr>
            <a:fld id="{C31D7BBF-98B1-40EC-B5EB-5691FED23CD4}" type="slidenum">
              <a:rPr lang="es-AR"/>
              <a:pPr>
                <a:defRPr/>
              </a:pPr>
              <a:t>‹Nº›</a:t>
            </a:fld>
            <a:endParaRPr lang="es-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3"/>
          <p:cNvSpPr>
            <a:spLocks noGrp="1"/>
          </p:cNvSpPr>
          <p:nvPr>
            <p:ph type="dt" sz="half" idx="10"/>
          </p:nvPr>
        </p:nvSpPr>
        <p:spPr/>
        <p:txBody>
          <a:bodyPr/>
          <a:lstStyle>
            <a:lvl1pPr>
              <a:defRPr/>
            </a:lvl1pPr>
          </a:lstStyle>
          <a:p>
            <a:pPr>
              <a:defRPr/>
            </a:pPr>
            <a:fld id="{08ABD091-FD14-423D-BC4B-B7AA2E213BEA}" type="datetimeFigureOut">
              <a:rPr lang="es-AR"/>
              <a:pPr>
                <a:defRPr/>
              </a:pPr>
              <a:t>29/08/2012</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p:txBody>
          <a:bodyPr/>
          <a:lstStyle>
            <a:lvl1pPr>
              <a:defRPr/>
            </a:lvl1pPr>
          </a:lstStyle>
          <a:p>
            <a:pPr>
              <a:defRPr/>
            </a:pPr>
            <a:fld id="{A52A4F53-C38B-441D-9B49-02A415CB8E6F}" type="slidenum">
              <a:rPr lang="es-AR"/>
              <a:pPr>
                <a:defRPr/>
              </a:pPr>
              <a:t>‹Nº›</a:t>
            </a:fld>
            <a:endParaRPr lang="es-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55171-C1C9-4C73-BD18-B351FA3B3BEF}" type="datetimeFigureOut">
              <a:rPr lang="es-AR"/>
              <a:pPr>
                <a:defRPr/>
              </a:pPr>
              <a:t>29/08/2012</a:t>
            </a:fld>
            <a:endParaRPr lang="es-AR"/>
          </a:p>
        </p:txBody>
      </p:sp>
      <p:sp>
        <p:nvSpPr>
          <p:cNvPr id="3" name="Footer Placeholder 4"/>
          <p:cNvSpPr>
            <a:spLocks noGrp="1"/>
          </p:cNvSpPr>
          <p:nvPr>
            <p:ph type="ftr" sz="quarter" idx="11"/>
          </p:nvPr>
        </p:nvSpPr>
        <p:spPr/>
        <p:txBody>
          <a:bodyPr/>
          <a:lstStyle>
            <a:lvl1pPr>
              <a:defRPr/>
            </a:lvl1pPr>
          </a:lstStyle>
          <a:p>
            <a:pPr>
              <a:defRPr/>
            </a:pPr>
            <a:endParaRPr lang="es-AR"/>
          </a:p>
        </p:txBody>
      </p:sp>
      <p:sp>
        <p:nvSpPr>
          <p:cNvPr id="4" name="Slide Number Placeholder 5"/>
          <p:cNvSpPr>
            <a:spLocks noGrp="1"/>
          </p:cNvSpPr>
          <p:nvPr>
            <p:ph type="sldNum" sz="quarter" idx="12"/>
          </p:nvPr>
        </p:nvSpPr>
        <p:spPr/>
        <p:txBody>
          <a:bodyPr/>
          <a:lstStyle>
            <a:lvl1pPr>
              <a:defRPr/>
            </a:lvl1pPr>
          </a:lstStyle>
          <a:p>
            <a:pPr>
              <a:defRPr/>
            </a:pPr>
            <a:fld id="{4A18C21E-594D-4070-B85A-5896BFA9E7C0}" type="slidenum">
              <a:rPr lang="es-AR"/>
              <a:pPr>
                <a:defRPr/>
              </a:pPr>
              <a:t>‹Nº›</a:t>
            </a:fld>
            <a:endParaRPr lang="es-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6F0AFA-3466-468D-90E9-E9EEB68666E9}" type="datetimeFigureOut">
              <a:rPr lang="es-AR"/>
              <a:pPr>
                <a:defRPr/>
              </a:pPr>
              <a:t>29/08/2012</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00C9787F-79BA-444E-8053-96C23A715D62}"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Rectangle 44"/>
          <p:cNvSpPr>
            <a:spLocks noGrp="1" noChangeArrowheads="1"/>
          </p:cNvSpPr>
          <p:nvPr>
            <p:ph type="dt" sz="half" idx="10"/>
          </p:nvPr>
        </p:nvSpPr>
        <p:spPr>
          <a:ln/>
        </p:spPr>
        <p:txBody>
          <a:bodyPr/>
          <a:lstStyle>
            <a:lvl1pPr>
              <a:defRPr/>
            </a:lvl1pPr>
          </a:lstStyle>
          <a:p>
            <a:pPr>
              <a:defRPr/>
            </a:pPr>
            <a:fld id="{AED9120C-10E2-49F4-B662-2ED2E5224FC9}" type="datetimeFigureOut">
              <a:rPr lang="es-AR"/>
              <a:pPr>
                <a:defRPr/>
              </a:pPr>
              <a:t>29/08/2012</a:t>
            </a:fld>
            <a:endParaRPr lang="es-AR"/>
          </a:p>
        </p:txBody>
      </p:sp>
      <p:sp>
        <p:nvSpPr>
          <p:cNvPr id="5" name="Rectangle 45"/>
          <p:cNvSpPr>
            <a:spLocks noGrp="1" noChangeArrowheads="1"/>
          </p:cNvSpPr>
          <p:nvPr>
            <p:ph type="ftr" sz="quarter" idx="11"/>
          </p:nvPr>
        </p:nvSpPr>
        <p:spPr>
          <a:ln/>
        </p:spPr>
        <p:txBody>
          <a:bodyPr/>
          <a:lstStyle>
            <a:lvl1pPr>
              <a:defRPr/>
            </a:lvl1pPr>
          </a:lstStyle>
          <a:p>
            <a:pPr>
              <a:defRPr/>
            </a:pPr>
            <a:endParaRPr lang="es-AR"/>
          </a:p>
        </p:txBody>
      </p:sp>
      <p:sp>
        <p:nvSpPr>
          <p:cNvPr id="6" name="Rectangle 46"/>
          <p:cNvSpPr>
            <a:spLocks noGrp="1" noChangeArrowheads="1"/>
          </p:cNvSpPr>
          <p:nvPr>
            <p:ph type="sldNum" sz="quarter" idx="12"/>
          </p:nvPr>
        </p:nvSpPr>
        <p:spPr>
          <a:ln/>
        </p:spPr>
        <p:txBody>
          <a:bodyPr/>
          <a:lstStyle>
            <a:lvl1pPr>
              <a:defRPr/>
            </a:lvl1pPr>
          </a:lstStyle>
          <a:p>
            <a:pPr>
              <a:defRPr/>
            </a:pPr>
            <a:fld id="{8F074989-89F4-4BB7-87B6-56FD48A8AA7E}" type="slidenum">
              <a:rPr lang="es-AR"/>
              <a:pPr>
                <a:defRPr/>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8B2E8D-6D72-499B-824C-D802AE8E7A1F}" type="datetimeFigureOut">
              <a:rPr lang="es-AR"/>
              <a:pPr>
                <a:defRPr/>
              </a:pPr>
              <a:t>29/08/2012</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D1EDEFB6-15D8-4B9C-9749-4D10C54EDF53}" type="slidenum">
              <a:rPr lang="es-AR"/>
              <a:pPr>
                <a:defRPr/>
              </a:pPr>
              <a:t>‹Nº›</a:t>
            </a:fld>
            <a:endParaRPr lang="es-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7BC5E464-1D06-4557-9F33-E4DCD8C01E8D}" type="datetimeFigureOut">
              <a:rPr lang="es-AR"/>
              <a:pPr>
                <a:defRPr/>
              </a:pPr>
              <a:t>29/08/2012</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374BE601-A20B-4203-8E30-9B9735F01B2A}" type="slidenum">
              <a:rPr lang="es-AR"/>
              <a:pPr>
                <a:defRPr/>
              </a:pPr>
              <a:t>‹Nº›</a:t>
            </a:fld>
            <a:endParaRPr lang="es-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16C4F239-618E-43A6-83C1-6E537921C8FE}" type="datetimeFigureOut">
              <a:rPr lang="es-AR"/>
              <a:pPr>
                <a:defRPr/>
              </a:pPr>
              <a:t>29/08/2012</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0494E6D8-9A64-4EF6-A446-8FF469B43B0C}" type="slidenum">
              <a:rPr lang="es-AR"/>
              <a:pPr>
                <a:defRPr/>
              </a:pPr>
              <a:t>‹Nº›</a:t>
            </a:fld>
            <a:endParaRPr lang="es-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685800" y="1981200"/>
            <a:ext cx="3818467"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39734" y="1981200"/>
            <a:ext cx="3818467"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8"/>
          <p:cNvSpPr>
            <a:spLocks noGrp="1" noChangeArrowheads="1"/>
          </p:cNvSpPr>
          <p:nvPr>
            <p:ph type="dt" sz="half" idx="10"/>
          </p:nvPr>
        </p:nvSpPr>
        <p:spPr/>
        <p:txBody>
          <a:bodyPr/>
          <a:lstStyle>
            <a:lvl1pPr>
              <a:defRPr smtClean="0"/>
            </a:lvl1pPr>
          </a:lstStyle>
          <a:p>
            <a:pPr>
              <a:defRPr/>
            </a:pPr>
            <a:fld id="{EA260708-8617-4F9B-AABF-9FDE7F12B39B}" type="datetimeFigureOut">
              <a:rPr lang="es-AR"/>
              <a:pPr>
                <a:defRPr/>
              </a:pPr>
              <a:t>29/08/2012</a:t>
            </a:fld>
            <a:endParaRPr lang="es-AR"/>
          </a:p>
        </p:txBody>
      </p:sp>
      <p:sp>
        <p:nvSpPr>
          <p:cNvPr id="6" name="Rectangle 9"/>
          <p:cNvSpPr>
            <a:spLocks noGrp="1" noChangeArrowheads="1"/>
          </p:cNvSpPr>
          <p:nvPr>
            <p:ph type="ftr" sz="quarter" idx="11"/>
          </p:nvPr>
        </p:nvSpPr>
        <p:spPr/>
        <p:txBody>
          <a:bodyPr/>
          <a:lstStyle>
            <a:lvl1pPr>
              <a:defRPr/>
            </a:lvl1pPr>
          </a:lstStyle>
          <a:p>
            <a:pPr>
              <a:defRPr/>
            </a:pPr>
            <a:endParaRPr lang="es-AR"/>
          </a:p>
        </p:txBody>
      </p:sp>
      <p:sp>
        <p:nvSpPr>
          <p:cNvPr id="7" name="Rectangle 10"/>
          <p:cNvSpPr>
            <a:spLocks noGrp="1" noChangeArrowheads="1"/>
          </p:cNvSpPr>
          <p:nvPr>
            <p:ph type="sldNum" sz="quarter" idx="12"/>
          </p:nvPr>
        </p:nvSpPr>
        <p:spPr/>
        <p:txBody>
          <a:bodyPr/>
          <a:lstStyle>
            <a:lvl1pPr>
              <a:defRPr smtClean="0"/>
            </a:lvl1pPr>
          </a:lstStyle>
          <a:p>
            <a:pPr>
              <a:defRPr/>
            </a:pPr>
            <a:fld id="{D4ACA144-FF31-4FAD-8572-2D8C79C0F48D}" type="slidenum">
              <a:rPr lang="es-AR"/>
              <a:pPr>
                <a:defRPr/>
              </a:pPr>
              <a:t>‹Nº›</a:t>
            </a:fld>
            <a:endParaRPr lang="es-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85800" y="1981200"/>
            <a:ext cx="7772400" cy="4114800"/>
          </a:xfrm>
        </p:spPr>
        <p:txBody>
          <a:bodyPr rtlCol="0">
            <a:normAutofit/>
          </a:bodyPr>
          <a:lstStyle/>
          <a:p>
            <a:pPr lvl="0"/>
            <a:endParaRPr lang="es-AR" noProof="0" smtClean="0"/>
          </a:p>
        </p:txBody>
      </p:sp>
      <p:sp>
        <p:nvSpPr>
          <p:cNvPr id="4" name="Rectangle 8"/>
          <p:cNvSpPr>
            <a:spLocks noGrp="1" noChangeArrowheads="1"/>
          </p:cNvSpPr>
          <p:nvPr>
            <p:ph type="dt" sz="half" idx="10"/>
          </p:nvPr>
        </p:nvSpPr>
        <p:spPr/>
        <p:txBody>
          <a:bodyPr/>
          <a:lstStyle>
            <a:lvl1pPr>
              <a:defRPr/>
            </a:lvl1pPr>
          </a:lstStyle>
          <a:p>
            <a:pPr>
              <a:defRPr/>
            </a:pPr>
            <a:endParaRPr lang="es-ES"/>
          </a:p>
        </p:txBody>
      </p:sp>
      <p:sp>
        <p:nvSpPr>
          <p:cNvPr id="5" name="Rectangle 9"/>
          <p:cNvSpPr>
            <a:spLocks noGrp="1" noChangeArrowheads="1"/>
          </p:cNvSpPr>
          <p:nvPr>
            <p:ph type="ftr" sz="quarter" idx="11"/>
          </p:nvPr>
        </p:nvSpPr>
        <p:spPr/>
        <p:txBody>
          <a:bodyPr/>
          <a:lstStyle>
            <a:lvl1pPr>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vl1pPr>
          </a:lstStyle>
          <a:p>
            <a:pPr>
              <a:defRPr/>
            </a:pPr>
            <a:fld id="{004B744E-BCFB-4DDE-924A-4EC928522CC6}" type="slidenum">
              <a:rPr lang="es-ES"/>
              <a:pPr>
                <a:defRPr/>
              </a:pPr>
              <a:t>‹Nº›</a:t>
            </a:fld>
            <a:endParaRPr lang="es-ES"/>
          </a:p>
        </p:txBody>
      </p:sp>
    </p:spTree>
  </p:cSld>
  <p:clrMapOvr>
    <a:masterClrMapping/>
  </p:clrMapOvr>
  <p:transition spd="slow">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Aristotle_logo-forslides.png"/>
          <p:cNvPicPr>
            <a:picLocks noChangeAspect="1"/>
          </p:cNvPicPr>
          <p:nvPr/>
        </p:nvPicPr>
        <p:blipFill>
          <a:blip r:embed="rId2"/>
          <a:srcRect/>
          <a:stretch>
            <a:fillRect/>
          </a:stretch>
        </p:blipFill>
        <p:spPr bwMode="auto">
          <a:xfrm>
            <a:off x="381000" y="838200"/>
            <a:ext cx="5172075" cy="1371600"/>
          </a:xfrm>
          <a:prstGeom prst="rect">
            <a:avLst/>
          </a:prstGeom>
          <a:noFill/>
          <a:ln w="9525">
            <a:noFill/>
            <a:miter lim="800000"/>
            <a:headEnd/>
            <a:tailEnd/>
          </a:ln>
        </p:spPr>
      </p:pic>
      <p:pic>
        <p:nvPicPr>
          <p:cNvPr id="5" name="Picture 7" descr="dcri_white"/>
          <p:cNvPicPr>
            <a:picLocks noChangeAspect="1" noChangeArrowheads="1"/>
          </p:cNvPicPr>
          <p:nvPr/>
        </p:nvPicPr>
        <p:blipFill>
          <a:blip r:embed="rId3"/>
          <a:srcRect/>
          <a:stretch>
            <a:fillRect/>
          </a:stretch>
        </p:blipFill>
        <p:spPr bwMode="auto">
          <a:xfrm>
            <a:off x="239713" y="6364288"/>
            <a:ext cx="3062287" cy="277812"/>
          </a:xfrm>
          <a:prstGeom prst="rect">
            <a:avLst/>
          </a:prstGeom>
          <a:noFill/>
          <a:ln w="9525">
            <a:noFill/>
            <a:miter lim="800000"/>
            <a:headEnd/>
            <a:tailEnd/>
          </a:ln>
        </p:spPr>
      </p:pic>
      <p:pic>
        <p:nvPicPr>
          <p:cNvPr id="6" name="Picture 9" descr="ucr_logo_white"/>
          <p:cNvPicPr>
            <a:picLocks noChangeAspect="1" noChangeArrowheads="1"/>
          </p:cNvPicPr>
          <p:nvPr/>
        </p:nvPicPr>
        <p:blipFill>
          <a:blip r:embed="rId4"/>
          <a:srcRect/>
          <a:stretch>
            <a:fillRect/>
          </a:stretch>
        </p:blipFill>
        <p:spPr bwMode="auto">
          <a:xfrm>
            <a:off x="8102600" y="6029325"/>
            <a:ext cx="815975" cy="620713"/>
          </a:xfrm>
          <a:prstGeom prst="rect">
            <a:avLst/>
          </a:prstGeom>
          <a:noFill/>
          <a:ln w="9525">
            <a:noFill/>
            <a:miter lim="800000"/>
            <a:headEnd/>
            <a:tailEnd/>
          </a:ln>
        </p:spPr>
      </p:pic>
      <p:sp>
        <p:nvSpPr>
          <p:cNvPr id="19458" name="Rectangle 2"/>
          <p:cNvSpPr>
            <a:spLocks noGrp="1" noChangeArrowheads="1"/>
          </p:cNvSpPr>
          <p:nvPr>
            <p:ph type="subTitle" idx="1"/>
          </p:nvPr>
        </p:nvSpPr>
        <p:spPr>
          <a:xfrm>
            <a:off x="1119188" y="3857148"/>
            <a:ext cx="6908800" cy="333852"/>
          </a:xfrm>
          <a:noFill/>
          <a:ln>
            <a:noFill/>
          </a:ln>
          <a:effectLst/>
          <a:extLst>
            <a:ext uri="{AF507438-7753-43E0-B8FC-AC1667EBCBE1}"/>
          </a:extLst>
        </p:spPr>
        <p:txBody>
          <a:bodyPr>
            <a:noAutofit/>
          </a:bodyPr>
          <a:lstStyle>
            <a:lvl1pPr>
              <a:lnSpc>
                <a:spcPts val="1700"/>
              </a:lnSpc>
              <a:defRPr lang="en-US" sz="1500" noProof="0" smtClean="0"/>
            </a:lvl1pPr>
          </a:lstStyle>
          <a:p>
            <a:pPr lvl="0"/>
            <a:r>
              <a:rPr lang="en-US" noProof="0" smtClean="0"/>
              <a:t>Click to edit Master subtitle style</a:t>
            </a:r>
          </a:p>
        </p:txBody>
      </p:sp>
      <p:sp>
        <p:nvSpPr>
          <p:cNvPr id="19459" name="Rectangle 3"/>
          <p:cNvSpPr>
            <a:spLocks noGrp="1" noChangeArrowheads="1"/>
          </p:cNvSpPr>
          <p:nvPr>
            <p:ph type="ctrTitle"/>
          </p:nvPr>
        </p:nvSpPr>
        <p:spPr>
          <a:xfrm>
            <a:off x="1120775" y="3165158"/>
            <a:ext cx="6913563" cy="492443"/>
          </a:xfrm>
        </p:spPr>
        <p:txBody>
          <a:bodyPr anchor="b"/>
          <a:lstStyle>
            <a:lvl1pPr>
              <a:defRPr sz="2600" b="0"/>
            </a:lvl1pPr>
          </a:lstStyle>
          <a:p>
            <a:pPr lvl="0"/>
            <a:r>
              <a:rPr lang="en-US" noProof="0" smtClean="0"/>
              <a:t>Click to edit Master title style</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DB086ED4-3F53-4FB1-A536-5CF1AED46EC1}" type="datetimeFigureOut">
              <a:rPr lang="es-AR"/>
              <a:pPr>
                <a:defRPr/>
              </a:pPr>
              <a:t>29/08/2012</a:t>
            </a:fld>
            <a:endParaRPr lang="es-AR"/>
          </a:p>
        </p:txBody>
      </p:sp>
      <p:sp>
        <p:nvSpPr>
          <p:cNvPr id="5" name="Rectangle 45"/>
          <p:cNvSpPr>
            <a:spLocks noGrp="1" noChangeArrowheads="1"/>
          </p:cNvSpPr>
          <p:nvPr>
            <p:ph type="ftr" sz="quarter" idx="11"/>
          </p:nvPr>
        </p:nvSpPr>
        <p:spPr>
          <a:ln/>
        </p:spPr>
        <p:txBody>
          <a:bodyPr/>
          <a:lstStyle>
            <a:lvl1pPr>
              <a:defRPr/>
            </a:lvl1pPr>
          </a:lstStyle>
          <a:p>
            <a:pPr>
              <a:defRPr/>
            </a:pPr>
            <a:endParaRPr lang="es-AR"/>
          </a:p>
        </p:txBody>
      </p:sp>
      <p:sp>
        <p:nvSpPr>
          <p:cNvPr id="6" name="Rectangle 46"/>
          <p:cNvSpPr>
            <a:spLocks noGrp="1" noChangeArrowheads="1"/>
          </p:cNvSpPr>
          <p:nvPr>
            <p:ph type="sldNum" sz="quarter" idx="12"/>
          </p:nvPr>
        </p:nvSpPr>
        <p:spPr>
          <a:ln/>
        </p:spPr>
        <p:txBody>
          <a:bodyPr/>
          <a:lstStyle>
            <a:lvl1pPr>
              <a:defRPr/>
            </a:lvl1pPr>
          </a:lstStyle>
          <a:p>
            <a:pPr>
              <a:defRPr/>
            </a:pPr>
            <a:fld id="{8214D4B0-9211-4643-86FA-BA60F1B8BB78}" type="slidenum">
              <a:rPr lang="es-AR"/>
              <a:pPr>
                <a:defRPr/>
              </a:pPr>
              <a:t>‹Nº›</a:t>
            </a:fld>
            <a:endParaRPr lang="es-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1519238"/>
            <a:ext cx="4181475"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519238"/>
            <a:ext cx="4183062"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Rectangle 44"/>
          <p:cNvSpPr>
            <a:spLocks noGrp="1" noChangeArrowheads="1"/>
          </p:cNvSpPr>
          <p:nvPr>
            <p:ph type="dt" sz="half" idx="10"/>
          </p:nvPr>
        </p:nvSpPr>
        <p:spPr>
          <a:ln/>
        </p:spPr>
        <p:txBody>
          <a:bodyPr/>
          <a:lstStyle>
            <a:lvl1pPr>
              <a:defRPr/>
            </a:lvl1pPr>
          </a:lstStyle>
          <a:p>
            <a:pPr>
              <a:defRPr/>
            </a:pPr>
            <a:fld id="{B3D2A312-C5D2-407C-AC93-70E1B413BCEB}" type="datetimeFigureOut">
              <a:rPr lang="es-AR"/>
              <a:pPr>
                <a:defRPr/>
              </a:pPr>
              <a:t>29/08/2012</a:t>
            </a:fld>
            <a:endParaRPr lang="es-AR"/>
          </a:p>
        </p:txBody>
      </p:sp>
      <p:sp>
        <p:nvSpPr>
          <p:cNvPr id="6" name="Rectangle 45"/>
          <p:cNvSpPr>
            <a:spLocks noGrp="1" noChangeArrowheads="1"/>
          </p:cNvSpPr>
          <p:nvPr>
            <p:ph type="ftr" sz="quarter" idx="11"/>
          </p:nvPr>
        </p:nvSpPr>
        <p:spPr>
          <a:ln/>
        </p:spPr>
        <p:txBody>
          <a:bodyPr/>
          <a:lstStyle>
            <a:lvl1pPr>
              <a:defRPr/>
            </a:lvl1pPr>
          </a:lstStyle>
          <a:p>
            <a:pPr>
              <a:defRPr/>
            </a:pPr>
            <a:endParaRPr lang="es-AR"/>
          </a:p>
        </p:txBody>
      </p:sp>
      <p:sp>
        <p:nvSpPr>
          <p:cNvPr id="7" name="Rectangle 46"/>
          <p:cNvSpPr>
            <a:spLocks noGrp="1" noChangeArrowheads="1"/>
          </p:cNvSpPr>
          <p:nvPr>
            <p:ph type="sldNum" sz="quarter" idx="12"/>
          </p:nvPr>
        </p:nvSpPr>
        <p:spPr>
          <a:ln/>
        </p:spPr>
        <p:txBody>
          <a:bodyPr/>
          <a:lstStyle>
            <a:lvl1pPr>
              <a:defRPr/>
            </a:lvl1pPr>
          </a:lstStyle>
          <a:p>
            <a:pPr>
              <a:defRPr/>
            </a:pPr>
            <a:fld id="{40A3DA83-DB30-495E-B441-2A8F222A2F23}" type="slidenum">
              <a:rPr lang="es-AR"/>
              <a:pPr>
                <a:defRPr/>
              </a:pPr>
              <a:t>‹Nº›</a:t>
            </a:fld>
            <a:endParaRPr lang="es-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5138" y="577850"/>
            <a:ext cx="2160587" cy="5478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577850"/>
            <a:ext cx="6330950"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Rectangle 44"/>
          <p:cNvSpPr>
            <a:spLocks noGrp="1" noChangeArrowheads="1"/>
          </p:cNvSpPr>
          <p:nvPr>
            <p:ph type="dt" sz="half" idx="10"/>
          </p:nvPr>
        </p:nvSpPr>
        <p:spPr>
          <a:ln/>
        </p:spPr>
        <p:txBody>
          <a:bodyPr/>
          <a:lstStyle>
            <a:lvl1pPr>
              <a:defRPr/>
            </a:lvl1pPr>
          </a:lstStyle>
          <a:p>
            <a:pPr>
              <a:defRPr/>
            </a:pPr>
            <a:fld id="{800578AC-6E64-4E45-976E-2F30711B8D3E}" type="datetimeFigureOut">
              <a:rPr lang="es-AR"/>
              <a:pPr>
                <a:defRPr/>
              </a:pPr>
              <a:t>29/08/2012</a:t>
            </a:fld>
            <a:endParaRPr lang="es-AR"/>
          </a:p>
        </p:txBody>
      </p:sp>
      <p:sp>
        <p:nvSpPr>
          <p:cNvPr id="8" name="Rectangle 45"/>
          <p:cNvSpPr>
            <a:spLocks noGrp="1" noChangeArrowheads="1"/>
          </p:cNvSpPr>
          <p:nvPr>
            <p:ph type="ftr" sz="quarter" idx="11"/>
          </p:nvPr>
        </p:nvSpPr>
        <p:spPr>
          <a:ln/>
        </p:spPr>
        <p:txBody>
          <a:bodyPr/>
          <a:lstStyle>
            <a:lvl1pPr>
              <a:defRPr/>
            </a:lvl1pPr>
          </a:lstStyle>
          <a:p>
            <a:pPr>
              <a:defRPr/>
            </a:pPr>
            <a:endParaRPr lang="es-AR"/>
          </a:p>
        </p:txBody>
      </p:sp>
      <p:sp>
        <p:nvSpPr>
          <p:cNvPr id="9" name="Rectangle 46"/>
          <p:cNvSpPr>
            <a:spLocks noGrp="1" noChangeArrowheads="1"/>
          </p:cNvSpPr>
          <p:nvPr>
            <p:ph type="sldNum" sz="quarter" idx="12"/>
          </p:nvPr>
        </p:nvSpPr>
        <p:spPr>
          <a:ln/>
        </p:spPr>
        <p:txBody>
          <a:bodyPr/>
          <a:lstStyle>
            <a:lvl1pPr>
              <a:defRPr/>
            </a:lvl1pPr>
          </a:lstStyle>
          <a:p>
            <a:pPr>
              <a:defRPr/>
            </a:pPr>
            <a:fld id="{60C5C63C-D0C7-43B7-ADF1-4D0C5E32D9FE}"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Rectangle 44"/>
          <p:cNvSpPr>
            <a:spLocks noGrp="1" noChangeArrowheads="1"/>
          </p:cNvSpPr>
          <p:nvPr>
            <p:ph type="dt" sz="half" idx="10"/>
          </p:nvPr>
        </p:nvSpPr>
        <p:spPr>
          <a:ln/>
        </p:spPr>
        <p:txBody>
          <a:bodyPr/>
          <a:lstStyle>
            <a:lvl1pPr>
              <a:defRPr/>
            </a:lvl1pPr>
          </a:lstStyle>
          <a:p>
            <a:pPr>
              <a:defRPr/>
            </a:pPr>
            <a:fld id="{DF2034CE-BDBD-4554-A12E-21B2F36CEBF7}" type="datetimeFigureOut">
              <a:rPr lang="es-AR"/>
              <a:pPr>
                <a:defRPr/>
              </a:pPr>
              <a:t>29/08/2012</a:t>
            </a:fld>
            <a:endParaRPr lang="es-AR"/>
          </a:p>
        </p:txBody>
      </p:sp>
      <p:sp>
        <p:nvSpPr>
          <p:cNvPr id="4" name="Rectangle 45"/>
          <p:cNvSpPr>
            <a:spLocks noGrp="1" noChangeArrowheads="1"/>
          </p:cNvSpPr>
          <p:nvPr>
            <p:ph type="ftr" sz="quarter" idx="11"/>
          </p:nvPr>
        </p:nvSpPr>
        <p:spPr>
          <a:ln/>
        </p:spPr>
        <p:txBody>
          <a:bodyPr/>
          <a:lstStyle>
            <a:lvl1pPr>
              <a:defRPr/>
            </a:lvl1pPr>
          </a:lstStyle>
          <a:p>
            <a:pPr>
              <a:defRPr/>
            </a:pPr>
            <a:endParaRPr lang="es-AR"/>
          </a:p>
        </p:txBody>
      </p:sp>
      <p:sp>
        <p:nvSpPr>
          <p:cNvPr id="5" name="Rectangle 46"/>
          <p:cNvSpPr>
            <a:spLocks noGrp="1" noChangeArrowheads="1"/>
          </p:cNvSpPr>
          <p:nvPr>
            <p:ph type="sldNum" sz="quarter" idx="12"/>
          </p:nvPr>
        </p:nvSpPr>
        <p:spPr>
          <a:ln/>
        </p:spPr>
        <p:txBody>
          <a:bodyPr/>
          <a:lstStyle>
            <a:lvl1pPr>
              <a:defRPr/>
            </a:lvl1pPr>
          </a:lstStyle>
          <a:p>
            <a:pPr>
              <a:defRPr/>
            </a:pPr>
            <a:fld id="{8518EAC9-2DB7-490B-BEF7-C46C3B0B0498}"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0106432F-7B95-4B7C-8DF3-9C8993CBEC8D}" type="datetimeFigureOut">
              <a:rPr lang="es-AR"/>
              <a:pPr>
                <a:defRPr/>
              </a:pPr>
              <a:t>29/08/2012</a:t>
            </a:fld>
            <a:endParaRPr lang="es-AR"/>
          </a:p>
        </p:txBody>
      </p:sp>
      <p:sp>
        <p:nvSpPr>
          <p:cNvPr id="3" name="Rectangle 45"/>
          <p:cNvSpPr>
            <a:spLocks noGrp="1" noChangeArrowheads="1"/>
          </p:cNvSpPr>
          <p:nvPr>
            <p:ph type="ftr" sz="quarter" idx="11"/>
          </p:nvPr>
        </p:nvSpPr>
        <p:spPr>
          <a:ln/>
        </p:spPr>
        <p:txBody>
          <a:bodyPr/>
          <a:lstStyle>
            <a:lvl1pPr>
              <a:defRPr/>
            </a:lvl1pPr>
          </a:lstStyle>
          <a:p>
            <a:pPr>
              <a:defRPr/>
            </a:pPr>
            <a:endParaRPr lang="es-AR"/>
          </a:p>
        </p:txBody>
      </p:sp>
      <p:sp>
        <p:nvSpPr>
          <p:cNvPr id="4" name="Rectangle 46"/>
          <p:cNvSpPr>
            <a:spLocks noGrp="1" noChangeArrowheads="1"/>
          </p:cNvSpPr>
          <p:nvPr>
            <p:ph type="sldNum" sz="quarter" idx="12"/>
          </p:nvPr>
        </p:nvSpPr>
        <p:spPr>
          <a:ln/>
        </p:spPr>
        <p:txBody>
          <a:bodyPr/>
          <a:lstStyle>
            <a:lvl1pPr>
              <a:defRPr/>
            </a:lvl1pPr>
          </a:lstStyle>
          <a:p>
            <a:pPr>
              <a:defRPr/>
            </a:pPr>
            <a:fld id="{B9E6C4E3-D2CD-44D5-9F28-F6E17C781097}"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7C583563-B080-453D-A013-52A2CC5ABF8D}" type="datetimeFigureOut">
              <a:rPr lang="es-AR"/>
              <a:pPr>
                <a:defRPr/>
              </a:pPr>
              <a:t>29/08/2012</a:t>
            </a:fld>
            <a:endParaRPr lang="es-AR"/>
          </a:p>
        </p:txBody>
      </p:sp>
      <p:sp>
        <p:nvSpPr>
          <p:cNvPr id="6" name="Rectangle 45"/>
          <p:cNvSpPr>
            <a:spLocks noGrp="1" noChangeArrowheads="1"/>
          </p:cNvSpPr>
          <p:nvPr>
            <p:ph type="ftr" sz="quarter" idx="11"/>
          </p:nvPr>
        </p:nvSpPr>
        <p:spPr>
          <a:ln/>
        </p:spPr>
        <p:txBody>
          <a:bodyPr/>
          <a:lstStyle>
            <a:lvl1pPr>
              <a:defRPr/>
            </a:lvl1pPr>
          </a:lstStyle>
          <a:p>
            <a:pPr>
              <a:defRPr/>
            </a:pPr>
            <a:endParaRPr lang="es-AR"/>
          </a:p>
        </p:txBody>
      </p:sp>
      <p:sp>
        <p:nvSpPr>
          <p:cNvPr id="7" name="Rectangle 46"/>
          <p:cNvSpPr>
            <a:spLocks noGrp="1" noChangeArrowheads="1"/>
          </p:cNvSpPr>
          <p:nvPr>
            <p:ph type="sldNum" sz="quarter" idx="12"/>
          </p:nvPr>
        </p:nvSpPr>
        <p:spPr>
          <a:ln/>
        </p:spPr>
        <p:txBody>
          <a:bodyPr/>
          <a:lstStyle>
            <a:lvl1pPr>
              <a:defRPr/>
            </a:lvl1pPr>
          </a:lstStyle>
          <a:p>
            <a:pPr>
              <a:defRPr/>
            </a:pPr>
            <a:fld id="{A0539367-B170-4862-BD9F-F66270677B71}"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F3790DC8-D39D-4291-B9CC-2E75AC97C2FA}" type="datetimeFigureOut">
              <a:rPr lang="es-AR"/>
              <a:pPr>
                <a:defRPr/>
              </a:pPr>
              <a:t>29/08/2012</a:t>
            </a:fld>
            <a:endParaRPr lang="es-AR"/>
          </a:p>
        </p:txBody>
      </p:sp>
      <p:sp>
        <p:nvSpPr>
          <p:cNvPr id="6" name="Rectangle 45"/>
          <p:cNvSpPr>
            <a:spLocks noGrp="1" noChangeArrowheads="1"/>
          </p:cNvSpPr>
          <p:nvPr>
            <p:ph type="ftr" sz="quarter" idx="11"/>
          </p:nvPr>
        </p:nvSpPr>
        <p:spPr>
          <a:ln/>
        </p:spPr>
        <p:txBody>
          <a:bodyPr/>
          <a:lstStyle>
            <a:lvl1pPr>
              <a:defRPr/>
            </a:lvl1pPr>
          </a:lstStyle>
          <a:p>
            <a:pPr>
              <a:defRPr/>
            </a:pPr>
            <a:endParaRPr lang="es-AR"/>
          </a:p>
        </p:txBody>
      </p:sp>
      <p:sp>
        <p:nvSpPr>
          <p:cNvPr id="7" name="Rectangle 46"/>
          <p:cNvSpPr>
            <a:spLocks noGrp="1" noChangeArrowheads="1"/>
          </p:cNvSpPr>
          <p:nvPr>
            <p:ph type="sldNum" sz="quarter" idx="12"/>
          </p:nvPr>
        </p:nvSpPr>
        <p:spPr>
          <a:ln/>
        </p:spPr>
        <p:txBody>
          <a:bodyPr/>
          <a:lstStyle>
            <a:lvl1pPr>
              <a:defRPr/>
            </a:lvl1pPr>
          </a:lstStyle>
          <a:p>
            <a:pPr>
              <a:defRPr/>
            </a:pPr>
            <a:fld id="{72BF3D78-788C-4A6D-B6D8-DE05F58E6524}"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s-AR">
                <a:latin typeface="+mn-lt"/>
                <a:cs typeface="+mn-cs"/>
              </a:endParaRPr>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s-AR">
                <a:latin typeface="+mn-lt"/>
                <a:cs typeface="+mn-cs"/>
              </a:endParaRPr>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s-AR">
                <a:latin typeface="+mn-lt"/>
                <a:cs typeface="+mn-cs"/>
              </a:endParaRPr>
            </a:p>
          </p:txBody>
        </p:sp>
        <p:grpSp>
          <p:nvGrpSpPr>
            <p:cNvPr id="1068"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auto">
                  <a:spcBef>
                    <a:spcPts val="0"/>
                  </a:spcBef>
                  <a:spcAft>
                    <a:spcPts val="0"/>
                  </a:spcAft>
                  <a:defRPr/>
                </a:pPr>
                <a:endParaRPr lang="es-AR">
                  <a:latin typeface="+mn-lt"/>
                  <a:cs typeface="+mn-cs"/>
                </a:endParaRPr>
              </a:p>
            </p:txBody>
          </p:sp>
        </p:grpSp>
      </p:grpSp>
      <p:sp>
        <p:nvSpPr>
          <p:cNvPr id="516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AR" smtClean="0"/>
              <a:t>Haga clic para cambiar el estilo de título	</a:t>
            </a:r>
          </a:p>
        </p:txBody>
      </p:sp>
      <p:sp>
        <p:nvSpPr>
          <p:cNvPr id="51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AR" smtClean="0"/>
              <a:t>Haga clic para modificar el estilo de texto del patrón</a:t>
            </a:r>
          </a:p>
          <a:p>
            <a:pPr lvl="1"/>
            <a:r>
              <a:rPr lang="es-AR" smtClean="0"/>
              <a:t>Segundo nivel</a:t>
            </a:r>
          </a:p>
          <a:p>
            <a:pPr lvl="2"/>
            <a:r>
              <a:rPr lang="es-AR" smtClean="0"/>
              <a:t>Tercer nivel</a:t>
            </a:r>
          </a:p>
          <a:p>
            <a:pPr lvl="3"/>
            <a:r>
              <a:rPr lang="es-AR" smtClean="0"/>
              <a:t>Cuarto nivel</a:t>
            </a:r>
          </a:p>
          <a:p>
            <a:pPr lvl="4"/>
            <a:r>
              <a:rPr lang="es-AR" smtClean="0"/>
              <a:t>Quinto nivel</a:t>
            </a:r>
          </a:p>
        </p:txBody>
      </p:sp>
      <p:sp>
        <p:nvSpPr>
          <p:cNvPr id="516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smtClean="0">
                <a:effectLst>
                  <a:outerShdw blurRad="38100" dist="38100" dir="2700000" algn="tl">
                    <a:srgbClr val="000000"/>
                  </a:outerShdw>
                </a:effectLst>
                <a:latin typeface="+mn-lt"/>
                <a:cs typeface="+mn-cs"/>
              </a:defRPr>
            </a:lvl1pPr>
          </a:lstStyle>
          <a:p>
            <a:pPr>
              <a:defRPr/>
            </a:pPr>
            <a:fld id="{B1097206-3920-49BF-8DA1-362C88880B97}" type="datetimeFigureOut">
              <a:rPr lang="es-AR"/>
              <a:pPr>
                <a:defRPr/>
              </a:pPr>
              <a:t>29/08/2012</a:t>
            </a:fld>
            <a:endParaRPr lang="es-AR"/>
          </a:p>
        </p:txBody>
      </p:sp>
      <p:sp>
        <p:nvSpPr>
          <p:cNvPr id="516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s-AR"/>
          </a:p>
        </p:txBody>
      </p:sp>
      <p:sp>
        <p:nvSpPr>
          <p:cNvPr id="516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smtClean="0">
                <a:effectLst>
                  <a:outerShdw blurRad="38100" dist="38100" dir="2700000" algn="tl">
                    <a:srgbClr val="000000"/>
                  </a:outerShdw>
                </a:effectLst>
                <a:latin typeface="+mn-lt"/>
                <a:cs typeface="+mn-cs"/>
              </a:defRPr>
            </a:lvl1pPr>
          </a:lstStyle>
          <a:p>
            <a:pPr>
              <a:defRPr/>
            </a:pPr>
            <a:fld id="{83B6F746-7681-4D67-AA4D-B7DAFED138C4}" type="slidenum">
              <a:rPr lang="es-AR"/>
              <a:pPr>
                <a:defRPr/>
              </a:pPr>
              <a:t>‹Nº›</a:t>
            </a:fld>
            <a:endParaRPr lang="es-AR"/>
          </a:p>
        </p:txBody>
      </p:sp>
    </p:spTree>
  </p:cSld>
  <p:clrMap bg1="dk1" tx1="lt1" bg2="dk2" tx2="lt2" accent1="accent1" accent2="accent2" accent3="accent3" accent4="accent4" accent5="accent5" accent6="accent6" hlink="hlink" folHlink="folHlink"/>
  <p:sldLayoutIdLst>
    <p:sldLayoutId id="2147483745"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AR"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E3DA20D-6914-4C69-BBB9-C37911788CB7}" type="datetimeFigureOut">
              <a:rPr lang="es-AR"/>
              <a:pPr>
                <a:defRPr/>
              </a:pPr>
              <a:t>29/08/2012</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BC4F7B1-BFE8-457F-8D0F-571AE4593539}"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723" r:id="rId1"/>
    <p:sldLayoutId id="2147483722" r:id="rId2"/>
    <p:sldLayoutId id="2147483721" r:id="rId3"/>
    <p:sldLayoutId id="2147483720" r:id="rId4"/>
    <p:sldLayoutId id="2147483719" r:id="rId5"/>
    <p:sldLayoutId id="2147483718" r:id="rId6"/>
    <p:sldLayoutId id="2147483717" r:id="rId7"/>
    <p:sldLayoutId id="2147483716" r:id="rId8"/>
    <p:sldLayoutId id="2147483715" r:id="rId9"/>
    <p:sldLayoutId id="2147483714" r:id="rId10"/>
    <p:sldLayoutId id="2147483713" r:id="rId11"/>
    <p:sldLayoutId id="2147483746" r:id="rId12"/>
    <p:sldLayoutId id="2147483747"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xfrm>
            <a:off x="485775" y="1066800"/>
            <a:ext cx="8058150" cy="4975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1" name="Rectangle 3"/>
          <p:cNvSpPr>
            <a:spLocks noGrp="1" noChangeArrowheads="1"/>
          </p:cNvSpPr>
          <p:nvPr>
            <p:ph type="title"/>
          </p:nvPr>
        </p:nvSpPr>
        <p:spPr bwMode="auto">
          <a:xfrm>
            <a:off x="304800" y="315913"/>
            <a:ext cx="7010400" cy="369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pic>
        <p:nvPicPr>
          <p:cNvPr id="27652" name="Picture 1" descr="Aristotle_logo-forslides.png"/>
          <p:cNvPicPr>
            <a:picLocks noChangeAspect="1"/>
          </p:cNvPicPr>
          <p:nvPr/>
        </p:nvPicPr>
        <p:blipFill>
          <a:blip r:embed="rId13"/>
          <a:srcRect/>
          <a:stretch>
            <a:fillRect/>
          </a:stretch>
        </p:blipFill>
        <p:spPr bwMode="auto">
          <a:xfrm>
            <a:off x="6858000" y="215900"/>
            <a:ext cx="2057400" cy="546100"/>
          </a:xfrm>
          <a:prstGeom prst="rect">
            <a:avLst/>
          </a:prstGeom>
          <a:noFill/>
          <a:ln w="9525">
            <a:noFill/>
            <a:miter lim="800000"/>
            <a:headEnd/>
            <a:tailEnd/>
          </a:ln>
        </p:spPr>
      </p:pic>
      <p:pic>
        <p:nvPicPr>
          <p:cNvPr id="27653" name="Picture 8" descr="dcri_white"/>
          <p:cNvPicPr>
            <a:picLocks noChangeAspect="1" noChangeArrowheads="1"/>
          </p:cNvPicPr>
          <p:nvPr/>
        </p:nvPicPr>
        <p:blipFill>
          <a:blip r:embed="rId14"/>
          <a:srcRect/>
          <a:stretch>
            <a:fillRect/>
          </a:stretch>
        </p:blipFill>
        <p:spPr bwMode="auto">
          <a:xfrm>
            <a:off x="239713" y="6364288"/>
            <a:ext cx="3062287" cy="277812"/>
          </a:xfrm>
          <a:prstGeom prst="rect">
            <a:avLst/>
          </a:prstGeom>
          <a:noFill/>
          <a:ln w="9525">
            <a:noFill/>
            <a:miter lim="800000"/>
            <a:headEnd/>
            <a:tailEnd/>
          </a:ln>
        </p:spPr>
      </p:pic>
      <p:pic>
        <p:nvPicPr>
          <p:cNvPr id="27654" name="Picture 9" descr="ucr_logo_white"/>
          <p:cNvPicPr>
            <a:picLocks noChangeAspect="1" noChangeArrowheads="1"/>
          </p:cNvPicPr>
          <p:nvPr/>
        </p:nvPicPr>
        <p:blipFill>
          <a:blip r:embed="rId15"/>
          <a:srcRect/>
          <a:stretch>
            <a:fillRect/>
          </a:stretch>
        </p:blipFill>
        <p:spPr bwMode="auto">
          <a:xfrm>
            <a:off x="8102600" y="6029325"/>
            <a:ext cx="815975" cy="620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ea typeface="ＭＳ Ｐゴシック" charset="0"/>
          <a:cs typeface="Arial" charset="0"/>
        </a:defRPr>
      </a:lvl2pPr>
      <a:lvl3pPr algn="l" rtl="0" eaLnBrk="0" fontAlgn="base" hangingPunct="0">
        <a:spcBef>
          <a:spcPct val="50000"/>
        </a:spcBef>
        <a:spcAft>
          <a:spcPct val="0"/>
        </a:spcAft>
        <a:defRPr sz="2400" b="1">
          <a:solidFill>
            <a:schemeClr val="bg1"/>
          </a:solidFill>
          <a:latin typeface="Arial" charset="0"/>
          <a:ea typeface="ＭＳ Ｐゴシック" charset="0"/>
          <a:cs typeface="Arial" charset="0"/>
        </a:defRPr>
      </a:lvl3pPr>
      <a:lvl4pPr algn="l" rtl="0" eaLnBrk="0" fontAlgn="base" hangingPunct="0">
        <a:spcBef>
          <a:spcPct val="50000"/>
        </a:spcBef>
        <a:spcAft>
          <a:spcPct val="0"/>
        </a:spcAft>
        <a:defRPr sz="2400" b="1">
          <a:solidFill>
            <a:schemeClr val="bg1"/>
          </a:solidFill>
          <a:latin typeface="Arial" charset="0"/>
          <a:ea typeface="ＭＳ Ｐゴシック" charset="0"/>
          <a:cs typeface="Arial" charset="0"/>
        </a:defRPr>
      </a:lvl4pPr>
      <a:lvl5pPr algn="l" rtl="0" eaLnBrk="0" fontAlgn="base" hangingPunct="0">
        <a:spcBef>
          <a:spcPct val="50000"/>
        </a:spcBef>
        <a:spcAft>
          <a:spcPct val="0"/>
        </a:spcAft>
        <a:defRPr sz="2400" b="1">
          <a:solidFill>
            <a:schemeClr val="bg1"/>
          </a:solidFill>
          <a:latin typeface="Arial" charset="0"/>
          <a:ea typeface="ＭＳ Ｐゴシック" charset="0"/>
          <a:cs typeface="Arial" charset="0"/>
        </a:defRPr>
      </a:lvl5pPr>
      <a:lvl6pPr marL="457200" algn="l" rtl="0" fontAlgn="base">
        <a:spcBef>
          <a:spcPct val="50000"/>
        </a:spcBef>
        <a:spcAft>
          <a:spcPct val="0"/>
        </a:spcAft>
        <a:defRPr sz="2400" b="1">
          <a:solidFill>
            <a:schemeClr val="bg1"/>
          </a:solidFill>
          <a:latin typeface="Arial" charset="0"/>
          <a:ea typeface="ＭＳ Ｐゴシック" charset="0"/>
          <a:cs typeface="Arial" charset="0"/>
        </a:defRPr>
      </a:lvl6pPr>
      <a:lvl7pPr marL="914400" algn="l" rtl="0" fontAlgn="base">
        <a:spcBef>
          <a:spcPct val="50000"/>
        </a:spcBef>
        <a:spcAft>
          <a:spcPct val="0"/>
        </a:spcAft>
        <a:defRPr sz="2400" b="1">
          <a:solidFill>
            <a:schemeClr val="bg1"/>
          </a:solidFill>
          <a:latin typeface="Arial" charset="0"/>
          <a:ea typeface="ＭＳ Ｐゴシック" charset="0"/>
          <a:cs typeface="Arial" charset="0"/>
        </a:defRPr>
      </a:lvl7pPr>
      <a:lvl8pPr marL="1371600" algn="l" rtl="0" fontAlgn="base">
        <a:spcBef>
          <a:spcPct val="50000"/>
        </a:spcBef>
        <a:spcAft>
          <a:spcPct val="0"/>
        </a:spcAft>
        <a:defRPr sz="2400" b="1">
          <a:solidFill>
            <a:schemeClr val="bg1"/>
          </a:solidFill>
          <a:latin typeface="Arial" charset="0"/>
          <a:ea typeface="ＭＳ Ｐゴシック" charset="0"/>
          <a:cs typeface="Arial" charset="0"/>
        </a:defRPr>
      </a:lvl8pPr>
      <a:lvl9pPr marL="1828800" algn="l" rtl="0" fontAlgn="base">
        <a:spcBef>
          <a:spcPct val="50000"/>
        </a:spcBef>
        <a:spcAft>
          <a:spcPct val="0"/>
        </a:spcAft>
        <a:defRPr sz="2400" b="1">
          <a:solidFill>
            <a:schemeClr val="bg1"/>
          </a:solidFill>
          <a:latin typeface="Arial" charset="0"/>
          <a:ea typeface="ＭＳ Ｐゴシック" charset="0"/>
          <a:cs typeface="Arial" charset="0"/>
        </a:defRPr>
      </a:lvl9pPr>
    </p:titleStyle>
    <p:bodyStyle>
      <a:lvl1pPr marL="228600" indent="-228600" algn="l" rtl="0" eaLnBrk="0" fontAlgn="base" hangingPunct="0">
        <a:lnSpc>
          <a:spcPts val="2625"/>
        </a:lnSpc>
        <a:spcBef>
          <a:spcPts val="600"/>
        </a:spcBef>
        <a:spcAft>
          <a:spcPct val="20000"/>
        </a:spcAft>
        <a:buClr>
          <a:schemeClr val="tx2"/>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ea typeface="Arial" charset="0"/>
          <a:cs typeface="+mn-cs"/>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ea typeface="Arial" charset="0"/>
          <a:cs typeface="+mn-cs"/>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ea typeface="Arial" charset="0"/>
          <a:cs typeface="+mn-cs"/>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ea typeface="Arial" charset="0"/>
          <a:cs typeface="+mn-cs"/>
        </a:defRPr>
      </a:lvl5pPr>
      <a:lvl6pPr marL="1809750" indent="-269875" algn="l" rtl="0"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6pPr>
      <a:lvl7pPr marL="2266950" indent="-269875" algn="l" rtl="0"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7pPr>
      <a:lvl8pPr marL="2724150" indent="-269875" algn="l" rtl="0"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8pPr>
      <a:lvl9pPr marL="3181350" indent="-269875" algn="l" rtl="0"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9938" name="Picture 3" descr="rocketslidetemplate.png"/>
          <p:cNvPicPr>
            <a:picLocks noChangeAspect="1"/>
          </p:cNvPicPr>
          <p:nvPr/>
        </p:nvPicPr>
        <p:blipFill>
          <a:blip r:embed="rId13"/>
          <a:srcRect/>
          <a:stretch>
            <a:fillRect/>
          </a:stretch>
        </p:blipFill>
        <p:spPr bwMode="auto">
          <a:xfrm>
            <a:off x="0" y="0"/>
            <a:ext cx="9144000" cy="6842125"/>
          </a:xfrm>
          <a:prstGeom prst="rect">
            <a:avLst/>
          </a:prstGeom>
          <a:noFill/>
          <a:ln w="9525">
            <a:noFill/>
            <a:miter lim="800000"/>
            <a:headEnd/>
            <a:tailEnd/>
          </a:ln>
        </p:spPr>
      </p:pic>
      <p:sp>
        <p:nvSpPr>
          <p:cNvPr id="39939" name="Rectangle 4"/>
          <p:cNvSpPr>
            <a:spLocks noGrp="1" noChangeArrowheads="1"/>
          </p:cNvSpPr>
          <p:nvPr>
            <p:ph type="title"/>
          </p:nvPr>
        </p:nvSpPr>
        <p:spPr bwMode="auto">
          <a:xfrm>
            <a:off x="1789113" y="577850"/>
            <a:ext cx="7186612" cy="4111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9940" name="Rectangle 5"/>
          <p:cNvSpPr>
            <a:spLocks noGrp="1" noChangeArrowheads="1"/>
          </p:cNvSpPr>
          <p:nvPr>
            <p:ph type="body" idx="1"/>
          </p:nvPr>
        </p:nvSpPr>
        <p:spPr bwMode="auto">
          <a:xfrm>
            <a:off x="331788" y="1519238"/>
            <a:ext cx="8516937"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9941" name="Picture 10" descr="rocketAF_logo.png"/>
          <p:cNvPicPr>
            <a:picLocks noChangeAspect="1"/>
          </p:cNvPicPr>
          <p:nvPr/>
        </p:nvPicPr>
        <p:blipFill>
          <a:blip r:embed="rId14"/>
          <a:srcRect/>
          <a:stretch>
            <a:fillRect/>
          </a:stretch>
        </p:blipFill>
        <p:spPr bwMode="auto">
          <a:xfrm>
            <a:off x="6718300" y="6418263"/>
            <a:ext cx="2125663" cy="2889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4" r:id="rId1"/>
    <p:sldLayoutId id="2147483743"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Lst>
  <p:txStyles>
    <p:titleStyle>
      <a:lvl1pPr algn="l" rtl="0" eaLnBrk="0" fontAlgn="base" hangingPunct="0">
        <a:lnSpc>
          <a:spcPct val="90000"/>
        </a:lnSpc>
        <a:spcBef>
          <a:spcPct val="0"/>
        </a:spcBef>
        <a:spcAft>
          <a:spcPct val="0"/>
        </a:spcAft>
        <a:defRPr sz="3000" b="1">
          <a:solidFill>
            <a:schemeClr val="tx1"/>
          </a:solidFill>
          <a:latin typeface="+mj-lt"/>
          <a:ea typeface="+mj-ea"/>
          <a:cs typeface="ＭＳ Ｐゴシック"/>
        </a:defRPr>
      </a:lvl1pPr>
      <a:lvl2pPr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cs typeface="ＭＳ Ｐゴシック"/>
        </a:defRPr>
      </a:lvl2pPr>
      <a:lvl3pPr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cs typeface="ＭＳ Ｐゴシック"/>
        </a:defRPr>
      </a:lvl3pPr>
      <a:lvl4pPr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cs typeface="ＭＳ Ｐゴシック"/>
        </a:defRPr>
      </a:lvl4pPr>
      <a:lvl5pPr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cs typeface="ＭＳ Ｐゴシック"/>
        </a:defRPr>
      </a:lvl5pPr>
      <a:lvl6pPr marL="457200"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6pPr>
      <a:lvl7pPr marL="914400"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7pPr>
      <a:lvl8pPr marL="1371600"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8pPr>
      <a:lvl9pPr marL="1828800" algn="l" rtl="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9pPr>
    </p:titleStyle>
    <p:bodyStyle>
      <a:lvl1pPr marL="377825" indent="-377825" algn="l" rtl="0" eaLnBrk="0" fontAlgn="base" hangingPunct="0">
        <a:spcBef>
          <a:spcPct val="50000"/>
        </a:spcBef>
        <a:spcAft>
          <a:spcPct val="0"/>
        </a:spcAft>
        <a:buClr>
          <a:srgbClr val="E00079"/>
        </a:buClr>
        <a:buFont typeface="Wingdings 3" pitchFamily="18" charset="2"/>
        <a:buChar char=""/>
        <a:defRPr sz="2400">
          <a:solidFill>
            <a:schemeClr val="tx1"/>
          </a:solidFill>
          <a:latin typeface="+mn-lt"/>
          <a:ea typeface="+mn-ea"/>
          <a:cs typeface="ＭＳ Ｐゴシック"/>
        </a:defRPr>
      </a:lvl1pPr>
      <a:lvl2pPr marL="860425" indent="-292100" algn="l" rtl="0" eaLnBrk="0" fontAlgn="base" hangingPunct="0">
        <a:spcBef>
          <a:spcPct val="30000"/>
        </a:spcBef>
        <a:spcAft>
          <a:spcPct val="0"/>
        </a:spcAft>
        <a:buClr>
          <a:srgbClr val="E00079"/>
        </a:buClr>
        <a:buFont typeface="Wingdings 2" pitchFamily="18" charset="2"/>
        <a:buChar char=""/>
        <a:defRPr sz="2000">
          <a:solidFill>
            <a:schemeClr val="tx1"/>
          </a:solidFill>
          <a:latin typeface="+mn-lt"/>
          <a:ea typeface="+mn-ea"/>
          <a:cs typeface="ＭＳ Ｐゴシック"/>
        </a:defRPr>
      </a:lvl2pPr>
      <a:lvl3pPr marL="1435100" indent="-287338" algn="l" rtl="0" eaLnBrk="0" fontAlgn="base" hangingPunct="0">
        <a:spcBef>
          <a:spcPct val="30000"/>
        </a:spcBef>
        <a:spcAft>
          <a:spcPct val="0"/>
        </a:spcAft>
        <a:buClr>
          <a:srgbClr val="E00079"/>
        </a:buClr>
        <a:buChar char="–"/>
        <a:defRPr sz="2400">
          <a:solidFill>
            <a:schemeClr val="tx1"/>
          </a:solidFill>
          <a:latin typeface="+mn-lt"/>
          <a:ea typeface="+mn-ea"/>
          <a:cs typeface="ＭＳ Ｐゴシック"/>
        </a:defRPr>
      </a:lvl3pPr>
      <a:lvl4pPr marL="2097088" indent="-376238" algn="l" rtl="0" eaLnBrk="0" fontAlgn="base" hangingPunct="0">
        <a:spcBef>
          <a:spcPct val="30000"/>
        </a:spcBef>
        <a:spcAft>
          <a:spcPct val="0"/>
        </a:spcAft>
        <a:buClr>
          <a:srgbClr val="E00079"/>
        </a:buClr>
        <a:buChar char="–"/>
        <a:defRPr sz="1600">
          <a:solidFill>
            <a:schemeClr val="tx1"/>
          </a:solidFill>
          <a:latin typeface="+mn-lt"/>
          <a:ea typeface="+mn-ea"/>
          <a:cs typeface="ＭＳ Ｐゴシック"/>
        </a:defRPr>
      </a:lvl4pPr>
      <a:lvl5pPr marL="2573338" indent="-285750" algn="l" rtl="0" eaLnBrk="0" fontAlgn="base" hangingPunct="0">
        <a:spcBef>
          <a:spcPct val="30000"/>
        </a:spcBef>
        <a:spcAft>
          <a:spcPct val="0"/>
        </a:spcAft>
        <a:buClr>
          <a:srgbClr val="E00079"/>
        </a:buClr>
        <a:buChar char="»"/>
        <a:defRPr sz="1400">
          <a:solidFill>
            <a:schemeClr val="tx1"/>
          </a:solidFill>
          <a:latin typeface="+mn-lt"/>
          <a:ea typeface="+mn-ea"/>
          <a:cs typeface="ＭＳ Ｐゴシック"/>
        </a:defRPr>
      </a:lvl5pPr>
      <a:lvl6pPr marL="3030538" indent="-285750" algn="l" rtl="0" eaLnBrk="0" fontAlgn="base" hangingPunct="0">
        <a:spcBef>
          <a:spcPct val="30000"/>
        </a:spcBef>
        <a:spcAft>
          <a:spcPct val="0"/>
        </a:spcAft>
        <a:buClr>
          <a:srgbClr val="E00079"/>
        </a:buClr>
        <a:buChar char="»"/>
        <a:defRPr sz="1400">
          <a:solidFill>
            <a:schemeClr val="tx1"/>
          </a:solidFill>
          <a:latin typeface="+mn-lt"/>
          <a:ea typeface="+mn-ea"/>
        </a:defRPr>
      </a:lvl6pPr>
      <a:lvl7pPr marL="3487738" indent="-285750" algn="l" rtl="0" eaLnBrk="0" fontAlgn="base" hangingPunct="0">
        <a:spcBef>
          <a:spcPct val="30000"/>
        </a:spcBef>
        <a:spcAft>
          <a:spcPct val="0"/>
        </a:spcAft>
        <a:buClr>
          <a:srgbClr val="E00079"/>
        </a:buClr>
        <a:buChar char="»"/>
        <a:defRPr sz="1400">
          <a:solidFill>
            <a:schemeClr val="tx1"/>
          </a:solidFill>
          <a:latin typeface="+mn-lt"/>
          <a:ea typeface="+mn-ea"/>
        </a:defRPr>
      </a:lvl7pPr>
      <a:lvl8pPr marL="3944938" indent="-285750" algn="l" rtl="0" eaLnBrk="0" fontAlgn="base" hangingPunct="0">
        <a:spcBef>
          <a:spcPct val="30000"/>
        </a:spcBef>
        <a:spcAft>
          <a:spcPct val="0"/>
        </a:spcAft>
        <a:buClr>
          <a:srgbClr val="E00079"/>
        </a:buClr>
        <a:buChar char="»"/>
        <a:defRPr sz="1400">
          <a:solidFill>
            <a:schemeClr val="tx1"/>
          </a:solidFill>
          <a:latin typeface="+mn-lt"/>
          <a:ea typeface="+mn-ea"/>
        </a:defRPr>
      </a:lvl8pPr>
      <a:lvl9pPr marL="4402138" indent="-285750" algn="l" rtl="0" eaLnBrk="0" fontAlgn="base" hangingPunct="0">
        <a:spcBef>
          <a:spcPct val="30000"/>
        </a:spcBef>
        <a:spcAft>
          <a:spcPct val="0"/>
        </a:spcAft>
        <a:buClr>
          <a:srgbClr val="E00079"/>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hemeOverride" Target="../theme/themeOverride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0.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0.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hemeOverride" Target="../theme/themeOverride1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subTitle" sz="quarter" idx="1"/>
          </p:nvPr>
        </p:nvSpPr>
        <p:spPr>
          <a:xfrm>
            <a:off x="1979613" y="3068638"/>
            <a:ext cx="4679950" cy="698500"/>
          </a:xfrm>
          <a:ln>
            <a:solidFill>
              <a:srgbClr val="FFFF00"/>
            </a:solidFill>
          </a:ln>
        </p:spPr>
        <p:txBody>
          <a:bodyPr>
            <a:noAutofit/>
          </a:bodyPr>
          <a:lstStyle/>
          <a:p>
            <a:pPr eaLnBrk="1" hangingPunct="1">
              <a:defRPr/>
            </a:pPr>
            <a:r>
              <a:rPr lang="es-AR" sz="2800" b="1" dirty="0" smtClean="0">
                <a:solidFill>
                  <a:srgbClr val="FFFF00"/>
                </a:solidFill>
              </a:rPr>
              <a:t>Nuevos Anticoagulantes</a:t>
            </a:r>
            <a:endParaRPr lang="en-GB" sz="2800" dirty="0" smtClean="0">
              <a:solidFill>
                <a:srgbClr val="FFFF00"/>
              </a:solidFill>
            </a:endParaRPr>
          </a:p>
        </p:txBody>
      </p:sp>
      <p:sp>
        <p:nvSpPr>
          <p:cNvPr id="53251" name="Text Box 5"/>
          <p:cNvSpPr txBox="1">
            <a:spLocks noChangeArrowheads="1"/>
          </p:cNvSpPr>
          <p:nvPr/>
        </p:nvSpPr>
        <p:spPr bwMode="auto">
          <a:xfrm>
            <a:off x="4427538" y="4437063"/>
            <a:ext cx="4125912" cy="830262"/>
          </a:xfrm>
          <a:prstGeom prst="rect">
            <a:avLst/>
          </a:prstGeom>
          <a:noFill/>
          <a:ln w="9525">
            <a:noFill/>
            <a:miter lim="800000"/>
            <a:headEnd/>
            <a:tailEnd/>
          </a:ln>
        </p:spPr>
        <p:txBody>
          <a:bodyPr>
            <a:spAutoFit/>
          </a:bodyPr>
          <a:lstStyle/>
          <a:p>
            <a:pPr algn="ctr"/>
            <a:r>
              <a:rPr lang="es-MX" sz="2400" b="1"/>
              <a:t>Dr. Federico Bottaro</a:t>
            </a:r>
          </a:p>
          <a:p>
            <a:pPr algn="ctr"/>
            <a:r>
              <a:rPr lang="es-MX" sz="2400" b="1"/>
              <a:t>Servicio de Clínica Médica</a:t>
            </a:r>
          </a:p>
        </p:txBody>
      </p:sp>
      <p:pic>
        <p:nvPicPr>
          <p:cNvPr id="53252" name="Picture 14" descr="LOGO Htal. Britanico.bmp"/>
          <p:cNvPicPr>
            <a:picLocks noChangeAspect="1"/>
          </p:cNvPicPr>
          <p:nvPr/>
        </p:nvPicPr>
        <p:blipFill>
          <a:blip r:embed="rId3"/>
          <a:srcRect/>
          <a:stretch>
            <a:fillRect/>
          </a:stretch>
        </p:blipFill>
        <p:spPr bwMode="auto">
          <a:xfrm>
            <a:off x="5651500" y="5373688"/>
            <a:ext cx="2405063" cy="836612"/>
          </a:xfrm>
          <a:prstGeom prst="rect">
            <a:avLst/>
          </a:prstGeom>
          <a:noFill/>
          <a:ln w="9525">
            <a:solidFill>
              <a:srgbClr val="FF0000"/>
            </a:solidFill>
            <a:miter lim="800000"/>
            <a:headEnd/>
            <a:tailEnd/>
          </a:ln>
        </p:spPr>
      </p:pic>
      <p:pic>
        <p:nvPicPr>
          <p:cNvPr id="53253" name="Picture 2" descr="Süßklee aus dem Internet"/>
          <p:cNvPicPr>
            <a:picLocks noChangeAspect="1" noChangeArrowheads="1"/>
          </p:cNvPicPr>
          <p:nvPr/>
        </p:nvPicPr>
        <p:blipFill>
          <a:blip r:embed="rId4"/>
          <a:srcRect/>
          <a:stretch>
            <a:fillRect/>
          </a:stretch>
        </p:blipFill>
        <p:spPr bwMode="auto">
          <a:xfrm>
            <a:off x="161925" y="4137025"/>
            <a:ext cx="3929063" cy="2447925"/>
          </a:xfrm>
          <a:prstGeom prst="rect">
            <a:avLst/>
          </a:prstGeom>
          <a:noFill/>
          <a:ln w="28575">
            <a:solidFill>
              <a:srgbClr val="FFFF00"/>
            </a:solidFill>
            <a:miter lim="800000"/>
            <a:headEnd/>
            <a:tailEnd/>
          </a:ln>
        </p:spPr>
      </p:pic>
      <p:sp>
        <p:nvSpPr>
          <p:cNvPr id="53254" name="TextBox 12"/>
          <p:cNvSpPr txBox="1">
            <a:spLocks noChangeArrowheads="1"/>
          </p:cNvSpPr>
          <p:nvPr/>
        </p:nvSpPr>
        <p:spPr bwMode="auto">
          <a:xfrm>
            <a:off x="3132138" y="4076700"/>
            <a:ext cx="1079500" cy="523875"/>
          </a:xfrm>
          <a:prstGeom prst="rect">
            <a:avLst/>
          </a:prstGeom>
          <a:noFill/>
          <a:ln w="9525">
            <a:noFill/>
            <a:miter lim="800000"/>
            <a:headEnd/>
            <a:tailEnd/>
          </a:ln>
        </p:spPr>
        <p:txBody>
          <a:bodyPr>
            <a:spAutoFit/>
          </a:bodyPr>
          <a:lstStyle/>
          <a:p>
            <a:r>
              <a:rPr lang="es-AR" sz="2800" b="1">
                <a:solidFill>
                  <a:srgbClr val="FFFF00"/>
                </a:solidFill>
              </a:rPr>
              <a:t>1920</a:t>
            </a:r>
          </a:p>
        </p:txBody>
      </p:sp>
      <p:sp>
        <p:nvSpPr>
          <p:cNvPr id="8" name="Rectangle 7"/>
          <p:cNvSpPr/>
          <p:nvPr/>
        </p:nvSpPr>
        <p:spPr>
          <a:xfrm>
            <a:off x="0" y="0"/>
            <a:ext cx="9144000" cy="27082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3600" b="1" dirty="0">
                <a:solidFill>
                  <a:schemeClr val="bg2"/>
                </a:solidFill>
              </a:rPr>
              <a:t>Curso Médico Especialista </a:t>
            </a:r>
          </a:p>
          <a:p>
            <a:pPr algn="ctr" fontAlgn="auto">
              <a:spcBef>
                <a:spcPts val="0"/>
              </a:spcBef>
              <a:spcAft>
                <a:spcPts val="0"/>
              </a:spcAft>
              <a:defRPr/>
            </a:pPr>
            <a:r>
              <a:rPr lang="es-AR" sz="3600" b="1" dirty="0">
                <a:solidFill>
                  <a:schemeClr val="bg2"/>
                </a:solidFill>
              </a:rPr>
              <a:t>en Medicina Interna - 2012</a:t>
            </a:r>
            <a:endParaRPr lang="es-AR" sz="3600" b="1" dirty="0">
              <a:solidFill>
                <a:schemeClr val="bg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subTitle" idx="4294967295"/>
          </p:nvPr>
        </p:nvSpPr>
        <p:spPr>
          <a:xfrm>
            <a:off x="0" y="2435225"/>
            <a:ext cx="7745413" cy="1430338"/>
          </a:xfrm>
        </p:spPr>
        <p:txBody>
          <a:bodyPr/>
          <a:lstStyle/>
          <a:p>
            <a:pPr marL="0" indent="0" eaLnBrk="1" hangingPunct="1">
              <a:buFont typeface="Wingdings" pitchFamily="2" charset="2"/>
              <a:buNone/>
              <a:defRPr/>
            </a:pPr>
            <a:r>
              <a:rPr lang="es-AR" i="1" dirty="0" smtClean="0">
                <a:latin typeface="Times New Roman" pitchFamily="18" charset="0"/>
              </a:rPr>
              <a:t>Dabigatrán comparado con </a:t>
            </a:r>
            <a:r>
              <a:rPr lang="es-AR" i="1" dirty="0" err="1" smtClean="0">
                <a:latin typeface="Times New Roman" pitchFamily="18" charset="0"/>
              </a:rPr>
              <a:t>Warfarina</a:t>
            </a:r>
            <a:r>
              <a:rPr lang="es-AR" i="1" dirty="0" smtClean="0">
                <a:latin typeface="Times New Roman" pitchFamily="18" charset="0"/>
              </a:rPr>
              <a:t> </a:t>
            </a:r>
          </a:p>
          <a:p>
            <a:pPr marL="0" indent="0" eaLnBrk="1" hangingPunct="1">
              <a:buFont typeface="Wingdings" pitchFamily="2" charset="2"/>
              <a:buNone/>
              <a:defRPr/>
            </a:pPr>
            <a:r>
              <a:rPr lang="es-AR" i="1" dirty="0" smtClean="0">
                <a:latin typeface="Times New Roman" pitchFamily="18" charset="0"/>
              </a:rPr>
              <a:t>en 18.113 pacientes con FA en riesgo de ACV</a:t>
            </a:r>
          </a:p>
        </p:txBody>
      </p:sp>
      <p:pic>
        <p:nvPicPr>
          <p:cNvPr id="66563" name="Picture 4" descr="a_RE LY"/>
          <p:cNvPicPr>
            <a:picLocks noChangeAspect="1" noChangeArrowheads="1"/>
          </p:cNvPicPr>
          <p:nvPr/>
        </p:nvPicPr>
        <p:blipFill>
          <a:blip r:embed="rId3"/>
          <a:srcRect/>
          <a:stretch>
            <a:fillRect/>
          </a:stretch>
        </p:blipFill>
        <p:spPr bwMode="auto">
          <a:xfrm>
            <a:off x="0" y="0"/>
            <a:ext cx="9144000" cy="2228850"/>
          </a:xfrm>
          <a:prstGeom prst="rect">
            <a:avLst/>
          </a:prstGeom>
          <a:noFill/>
          <a:ln w="9525">
            <a:noFill/>
            <a:miter lim="800000"/>
            <a:headEnd/>
            <a:tailEnd/>
          </a:ln>
        </p:spPr>
      </p:pic>
      <p:sp>
        <p:nvSpPr>
          <p:cNvPr id="66564" name="Text Box 5"/>
          <p:cNvSpPr txBox="1">
            <a:spLocks noChangeArrowheads="1"/>
          </p:cNvSpPr>
          <p:nvPr/>
        </p:nvSpPr>
        <p:spPr bwMode="auto">
          <a:xfrm>
            <a:off x="255588" y="6375400"/>
            <a:ext cx="184150" cy="366713"/>
          </a:xfrm>
          <a:prstGeom prst="rect">
            <a:avLst/>
          </a:prstGeom>
          <a:noFill/>
          <a:ln w="9525">
            <a:noFill/>
            <a:miter lim="800000"/>
            <a:headEnd/>
            <a:tailEnd/>
          </a:ln>
        </p:spPr>
        <p:txBody>
          <a:bodyPr wrap="none">
            <a:spAutoFit/>
          </a:bodyPr>
          <a:lstStyle/>
          <a:p>
            <a:pPr eaLnBrk="0" hangingPunct="0"/>
            <a:endParaRPr lang="en-GB" sz="2700" baseline="-25000">
              <a:ea typeface="ＭＳ Ｐゴシック"/>
              <a:cs typeface="ＭＳ Ｐゴシック"/>
            </a:endParaRPr>
          </a:p>
        </p:txBody>
      </p:sp>
      <p:sp>
        <p:nvSpPr>
          <p:cNvPr id="66565" name="Text Box 6"/>
          <p:cNvSpPr txBox="1">
            <a:spLocks noChangeArrowheads="1"/>
          </p:cNvSpPr>
          <p:nvPr/>
        </p:nvSpPr>
        <p:spPr bwMode="auto">
          <a:xfrm>
            <a:off x="3348038" y="6453188"/>
            <a:ext cx="5695950" cy="307975"/>
          </a:xfrm>
          <a:prstGeom prst="rect">
            <a:avLst/>
          </a:prstGeom>
          <a:noFill/>
          <a:ln w="9525">
            <a:noFill/>
            <a:miter lim="800000"/>
            <a:headEnd/>
            <a:tailEnd/>
          </a:ln>
        </p:spPr>
        <p:txBody>
          <a:bodyPr>
            <a:spAutoFit/>
          </a:bodyPr>
          <a:lstStyle/>
          <a:p>
            <a:pPr algn="r" eaLnBrk="0" hangingPunct="0"/>
            <a:r>
              <a:rPr lang="de-DE" sz="1400" b="1">
                <a:ea typeface="ＭＳ Ｐゴシック"/>
                <a:cs typeface="ＭＳ Ｐゴシック"/>
              </a:rPr>
              <a:t>Connolly SJ et al. </a:t>
            </a:r>
            <a:r>
              <a:rPr lang="de-DE" sz="1400" b="1" i="1">
                <a:ea typeface="ＭＳ Ｐゴシック"/>
                <a:cs typeface="ＭＳ Ｐゴシック"/>
              </a:rPr>
              <a:t>NEJM 2009; 361(12): 1139-1151 </a:t>
            </a:r>
            <a:endParaRPr lang="de-DE" sz="1400" b="1">
              <a:ea typeface="ＭＳ Ｐゴシック"/>
              <a:cs typeface="ＭＳ Ｐゴシック"/>
            </a:endParaRPr>
          </a:p>
        </p:txBody>
      </p:sp>
      <p:pic>
        <p:nvPicPr>
          <p:cNvPr id="66566" name="Content Placeholder 86" descr="mappa.png"/>
          <p:cNvPicPr>
            <a:picLocks noChangeAspect="1"/>
          </p:cNvPicPr>
          <p:nvPr/>
        </p:nvPicPr>
        <p:blipFill>
          <a:blip r:embed="rId4"/>
          <a:srcRect l="-9898" r="-9898"/>
          <a:stretch>
            <a:fillRect/>
          </a:stretch>
        </p:blipFill>
        <p:spPr bwMode="auto">
          <a:xfrm>
            <a:off x="179388" y="3860800"/>
            <a:ext cx="3771900" cy="2089150"/>
          </a:xfrm>
          <a:prstGeom prst="rect">
            <a:avLst/>
          </a:prstGeom>
          <a:noFill/>
          <a:ln w="9525">
            <a:noFill/>
            <a:miter lim="800000"/>
            <a:headEnd/>
            <a:tailEnd/>
          </a:ln>
        </p:spPr>
      </p:pic>
      <p:sp>
        <p:nvSpPr>
          <p:cNvPr id="66567" name="Rectangle 3"/>
          <p:cNvSpPr>
            <a:spLocks noChangeArrowheads="1"/>
          </p:cNvSpPr>
          <p:nvPr/>
        </p:nvSpPr>
        <p:spPr bwMode="auto">
          <a:xfrm>
            <a:off x="3851275" y="3860800"/>
            <a:ext cx="4957763" cy="2376488"/>
          </a:xfrm>
          <a:prstGeom prst="rect">
            <a:avLst/>
          </a:prstGeom>
          <a:noFill/>
          <a:ln w="9525">
            <a:noFill/>
            <a:miter lim="800000"/>
            <a:headEnd/>
            <a:tailEnd/>
          </a:ln>
        </p:spPr>
        <p:txBody>
          <a:bodyPr/>
          <a:lstStyle/>
          <a:p>
            <a:pPr marL="266700" indent="-266700">
              <a:lnSpc>
                <a:spcPct val="90000"/>
              </a:lnSpc>
              <a:spcBef>
                <a:spcPct val="20000"/>
              </a:spcBef>
              <a:buClr>
                <a:schemeClr val="accent2"/>
              </a:buClr>
              <a:buSzPct val="80000"/>
              <a:buFont typeface="Wingdings" pitchFamily="2" charset="2"/>
              <a:buChar char="l"/>
            </a:pPr>
            <a:r>
              <a:rPr lang="es-ES" sz="1600">
                <a:latin typeface="Arial Narrow" pitchFamily="34" charset="0"/>
              </a:rPr>
              <a:t>Uno de los mayores estudios en FA en la historia</a:t>
            </a:r>
          </a:p>
          <a:p>
            <a:pPr marL="266700" indent="-266700">
              <a:lnSpc>
                <a:spcPct val="90000"/>
              </a:lnSpc>
              <a:spcBef>
                <a:spcPct val="20000"/>
              </a:spcBef>
              <a:buClr>
                <a:schemeClr val="accent2"/>
              </a:buClr>
              <a:buSzPct val="80000"/>
              <a:buFont typeface="Wingdings" pitchFamily="2" charset="2"/>
              <a:buChar char="l"/>
            </a:pPr>
            <a:r>
              <a:rPr lang="es-ES" sz="1600">
                <a:latin typeface="Arial Narrow" pitchFamily="34" charset="0"/>
              </a:rPr>
              <a:t>Nuevo anticoagulante oral- dabigatrán- vs warfarina para prevención de ACV en pacientes con FA</a:t>
            </a:r>
          </a:p>
          <a:p>
            <a:pPr marL="266700" indent="-266700">
              <a:lnSpc>
                <a:spcPct val="90000"/>
              </a:lnSpc>
              <a:spcBef>
                <a:spcPct val="20000"/>
              </a:spcBef>
              <a:buClr>
                <a:schemeClr val="accent2"/>
              </a:buClr>
              <a:buSzPct val="80000"/>
              <a:buFont typeface="Wingdings" pitchFamily="2" charset="2"/>
              <a:buChar char="l"/>
            </a:pPr>
            <a:r>
              <a:rPr lang="es-AR" sz="1600" b="1">
                <a:solidFill>
                  <a:srgbClr val="FFFF00"/>
                </a:solidFill>
                <a:latin typeface="Arial Narrow" pitchFamily="34" charset="0"/>
              </a:rPr>
              <a:t>18.113</a:t>
            </a:r>
            <a:r>
              <a:rPr lang="es-AR" sz="1600">
                <a:latin typeface="Arial Narrow" pitchFamily="34" charset="0"/>
              </a:rPr>
              <a:t> pacientes aleatorizados durante 2 años</a:t>
            </a:r>
          </a:p>
          <a:p>
            <a:pPr marL="266700" indent="-266700">
              <a:lnSpc>
                <a:spcPct val="90000"/>
              </a:lnSpc>
              <a:spcBef>
                <a:spcPct val="20000"/>
              </a:spcBef>
              <a:buClr>
                <a:schemeClr val="accent2"/>
              </a:buClr>
              <a:buSzPct val="80000"/>
              <a:buFont typeface="Wingdings" pitchFamily="2" charset="2"/>
              <a:buChar char="l"/>
            </a:pPr>
            <a:r>
              <a:rPr lang="es-AR" sz="1600">
                <a:latin typeface="Arial Narrow" pitchFamily="34" charset="0"/>
              </a:rPr>
              <a:t>50% de los pacientes enrolados no habían recibido anticoagulantes orales previos</a:t>
            </a:r>
          </a:p>
          <a:p>
            <a:pPr marL="266700" indent="-266700">
              <a:lnSpc>
                <a:spcPct val="90000"/>
              </a:lnSpc>
              <a:spcBef>
                <a:spcPct val="20000"/>
              </a:spcBef>
              <a:buClr>
                <a:schemeClr val="accent2"/>
              </a:buClr>
              <a:buSzPct val="80000"/>
              <a:buFont typeface="Wingdings" pitchFamily="2" charset="2"/>
              <a:buChar char="l"/>
            </a:pPr>
            <a:r>
              <a:rPr lang="es-AR" sz="1600">
                <a:latin typeface="Arial Narrow" pitchFamily="34" charset="0"/>
              </a:rPr>
              <a:t>951 centros de 44 países</a:t>
            </a:r>
          </a:p>
          <a:p>
            <a:pPr marL="266700" indent="-266700">
              <a:lnSpc>
                <a:spcPct val="90000"/>
              </a:lnSpc>
              <a:spcBef>
                <a:spcPct val="20000"/>
              </a:spcBef>
              <a:buClr>
                <a:schemeClr val="accent2"/>
              </a:buClr>
              <a:buSzPct val="80000"/>
              <a:buFont typeface="Wingdings" pitchFamily="2" charset="2"/>
              <a:buChar char="l"/>
            </a:pPr>
            <a:r>
              <a:rPr lang="es-AR" sz="1600">
                <a:latin typeface="Arial Narrow" pitchFamily="34" charset="0"/>
              </a:rPr>
              <a:t>Dic 2005 a Marzo 2009</a:t>
            </a:r>
          </a:p>
        </p:txBody>
      </p:sp>
      <p:pic>
        <p:nvPicPr>
          <p:cNvPr id="66568" name="Picture 2"/>
          <p:cNvPicPr>
            <a:picLocks noChangeAspect="1" noChangeArrowheads="1"/>
          </p:cNvPicPr>
          <p:nvPr/>
        </p:nvPicPr>
        <p:blipFill>
          <a:blip r:embed="rId5"/>
          <a:srcRect/>
          <a:stretch>
            <a:fillRect/>
          </a:stretch>
        </p:blipFill>
        <p:spPr bwMode="auto">
          <a:xfrm>
            <a:off x="6732588" y="71438"/>
            <a:ext cx="2252662" cy="292576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046163" y="1069975"/>
            <a:ext cx="7135812" cy="923925"/>
          </a:xfrm>
          <a:prstGeom prst="rect">
            <a:avLst/>
          </a:prstGeom>
          <a:noFill/>
          <a:ln w="25400">
            <a:solidFill>
              <a:schemeClr val="tx1"/>
            </a:solidFill>
            <a:miter lim="800000"/>
            <a:headEnd/>
            <a:tailEnd/>
          </a:ln>
        </p:spPr>
        <p:txBody>
          <a:bodyPr wrap="none">
            <a:spAutoFit/>
          </a:bodyPr>
          <a:lstStyle/>
          <a:p>
            <a:pPr algn="ctr"/>
            <a:r>
              <a:rPr lang="es-ES" b="1"/>
              <a:t>Fibrilación auricular con al menos un factor de riesgo adicional</a:t>
            </a:r>
          </a:p>
          <a:p>
            <a:pPr algn="ctr"/>
            <a:r>
              <a:rPr lang="es-ES" b="1"/>
              <a:t>CHADS</a:t>
            </a:r>
            <a:r>
              <a:rPr lang="es-ES" b="1" baseline="-25000"/>
              <a:t>2 </a:t>
            </a:r>
            <a:r>
              <a:rPr lang="es-ES" b="1"/>
              <a:t>≥ 1</a:t>
            </a:r>
          </a:p>
          <a:p>
            <a:pPr algn="ctr"/>
            <a:r>
              <a:rPr lang="es-ES"/>
              <a:t> </a:t>
            </a:r>
            <a:r>
              <a:rPr lang="es-ES" b="1"/>
              <a:t>Ausencia de contraindicaciones</a:t>
            </a:r>
          </a:p>
        </p:txBody>
      </p:sp>
      <p:sp>
        <p:nvSpPr>
          <p:cNvPr id="68611" name="Line 4"/>
          <p:cNvSpPr>
            <a:spLocks noChangeShapeType="1"/>
          </p:cNvSpPr>
          <p:nvPr/>
        </p:nvSpPr>
        <p:spPr bwMode="auto">
          <a:xfrm>
            <a:off x="4572000" y="1989138"/>
            <a:ext cx="0" cy="215900"/>
          </a:xfrm>
          <a:prstGeom prst="line">
            <a:avLst/>
          </a:prstGeom>
          <a:noFill/>
          <a:ln w="25400">
            <a:solidFill>
              <a:schemeClr val="tx1"/>
            </a:solidFill>
            <a:round/>
            <a:headEnd/>
            <a:tailEnd type="triangle" w="med" len="med"/>
          </a:ln>
        </p:spPr>
        <p:txBody>
          <a:bodyPr/>
          <a:lstStyle/>
          <a:p>
            <a:endParaRPr lang="en-US"/>
          </a:p>
        </p:txBody>
      </p:sp>
      <p:sp>
        <p:nvSpPr>
          <p:cNvPr id="68612" name="Oval 6"/>
          <p:cNvSpPr>
            <a:spLocks noChangeArrowheads="1"/>
          </p:cNvSpPr>
          <p:nvPr/>
        </p:nvSpPr>
        <p:spPr bwMode="auto">
          <a:xfrm>
            <a:off x="4284663" y="2205038"/>
            <a:ext cx="574675" cy="576262"/>
          </a:xfrm>
          <a:prstGeom prst="ellipse">
            <a:avLst/>
          </a:prstGeom>
          <a:solidFill>
            <a:srgbClr val="FFC000"/>
          </a:solidFill>
          <a:ln w="25400">
            <a:solidFill>
              <a:srgbClr val="FF0000"/>
            </a:solidFill>
            <a:round/>
            <a:headEnd/>
            <a:tailEnd/>
          </a:ln>
        </p:spPr>
        <p:txBody>
          <a:bodyPr wrap="none" anchor="ctr"/>
          <a:lstStyle/>
          <a:p>
            <a:endParaRPr lang="es-ES" sz="2400">
              <a:solidFill>
                <a:schemeClr val="bg1"/>
              </a:solidFill>
            </a:endParaRPr>
          </a:p>
        </p:txBody>
      </p:sp>
      <p:sp>
        <p:nvSpPr>
          <p:cNvPr id="68613" name="Line 8"/>
          <p:cNvSpPr>
            <a:spLocks noChangeShapeType="1"/>
          </p:cNvSpPr>
          <p:nvPr/>
        </p:nvSpPr>
        <p:spPr bwMode="auto">
          <a:xfrm>
            <a:off x="4583113" y="2781300"/>
            <a:ext cx="0" cy="228600"/>
          </a:xfrm>
          <a:prstGeom prst="line">
            <a:avLst/>
          </a:prstGeom>
          <a:noFill/>
          <a:ln w="25400">
            <a:solidFill>
              <a:schemeClr val="tx1"/>
            </a:solidFill>
            <a:round/>
            <a:headEnd/>
            <a:tailEnd type="triangle" w="med" len="med"/>
          </a:ln>
        </p:spPr>
        <p:txBody>
          <a:bodyPr/>
          <a:lstStyle/>
          <a:p>
            <a:endParaRPr lang="en-US"/>
          </a:p>
        </p:txBody>
      </p:sp>
      <p:grpSp>
        <p:nvGrpSpPr>
          <p:cNvPr id="68614" name="Group 24"/>
          <p:cNvGrpSpPr>
            <a:grpSpLocks/>
          </p:cNvGrpSpPr>
          <p:nvPr/>
        </p:nvGrpSpPr>
        <p:grpSpPr bwMode="auto">
          <a:xfrm>
            <a:off x="2268538" y="3068638"/>
            <a:ext cx="4610100" cy="222250"/>
            <a:chOff x="1428" y="2151"/>
            <a:chExt cx="2904" cy="140"/>
          </a:xfrm>
        </p:grpSpPr>
        <p:sp>
          <p:nvSpPr>
            <p:cNvPr id="68630" name="Line 7"/>
            <p:cNvSpPr>
              <a:spLocks noChangeShapeType="1"/>
            </p:cNvSpPr>
            <p:nvPr/>
          </p:nvSpPr>
          <p:spPr bwMode="auto">
            <a:xfrm>
              <a:off x="1429" y="2154"/>
              <a:ext cx="2903" cy="2"/>
            </a:xfrm>
            <a:prstGeom prst="line">
              <a:avLst/>
            </a:prstGeom>
            <a:noFill/>
            <a:ln w="25400">
              <a:solidFill>
                <a:schemeClr val="tx1"/>
              </a:solidFill>
              <a:round/>
              <a:headEnd/>
              <a:tailEnd/>
            </a:ln>
          </p:spPr>
          <p:txBody>
            <a:bodyPr/>
            <a:lstStyle/>
            <a:p>
              <a:endParaRPr lang="en-US"/>
            </a:p>
          </p:txBody>
        </p:sp>
        <p:sp>
          <p:nvSpPr>
            <p:cNvPr id="68631" name="Line 9"/>
            <p:cNvSpPr>
              <a:spLocks noChangeShapeType="1"/>
            </p:cNvSpPr>
            <p:nvPr/>
          </p:nvSpPr>
          <p:spPr bwMode="auto">
            <a:xfrm>
              <a:off x="1428" y="2151"/>
              <a:ext cx="0" cy="132"/>
            </a:xfrm>
            <a:prstGeom prst="line">
              <a:avLst/>
            </a:prstGeom>
            <a:noFill/>
            <a:ln w="25400">
              <a:solidFill>
                <a:schemeClr val="tx1"/>
              </a:solidFill>
              <a:round/>
              <a:headEnd/>
              <a:tailEnd type="triangle" w="med" len="med"/>
            </a:ln>
          </p:spPr>
          <p:txBody>
            <a:bodyPr/>
            <a:lstStyle/>
            <a:p>
              <a:endParaRPr lang="en-US"/>
            </a:p>
          </p:txBody>
        </p:sp>
        <p:sp>
          <p:nvSpPr>
            <p:cNvPr id="68632" name="Line 10"/>
            <p:cNvSpPr>
              <a:spLocks noChangeShapeType="1"/>
            </p:cNvSpPr>
            <p:nvPr/>
          </p:nvSpPr>
          <p:spPr bwMode="auto">
            <a:xfrm>
              <a:off x="2882" y="2159"/>
              <a:ext cx="0" cy="132"/>
            </a:xfrm>
            <a:prstGeom prst="line">
              <a:avLst/>
            </a:prstGeom>
            <a:noFill/>
            <a:ln w="25400">
              <a:solidFill>
                <a:schemeClr val="tx1"/>
              </a:solidFill>
              <a:round/>
              <a:headEnd/>
              <a:tailEnd type="triangle" w="med" len="med"/>
            </a:ln>
          </p:spPr>
          <p:txBody>
            <a:bodyPr/>
            <a:lstStyle/>
            <a:p>
              <a:endParaRPr lang="en-US"/>
            </a:p>
          </p:txBody>
        </p:sp>
      </p:grpSp>
      <p:sp>
        <p:nvSpPr>
          <p:cNvPr id="68615" name="Line 11"/>
          <p:cNvSpPr>
            <a:spLocks noChangeShapeType="1"/>
          </p:cNvSpPr>
          <p:nvPr/>
        </p:nvSpPr>
        <p:spPr bwMode="auto">
          <a:xfrm>
            <a:off x="6877050" y="3068638"/>
            <a:ext cx="0" cy="209550"/>
          </a:xfrm>
          <a:prstGeom prst="line">
            <a:avLst/>
          </a:prstGeom>
          <a:noFill/>
          <a:ln w="25400">
            <a:solidFill>
              <a:schemeClr val="bg1"/>
            </a:solidFill>
            <a:round/>
            <a:headEnd/>
            <a:tailEnd type="triangle" w="med" len="med"/>
          </a:ln>
        </p:spPr>
        <p:txBody>
          <a:bodyPr/>
          <a:lstStyle/>
          <a:p>
            <a:endParaRPr lang="en-US"/>
          </a:p>
        </p:txBody>
      </p:sp>
      <p:sp>
        <p:nvSpPr>
          <p:cNvPr id="68616" name="Text Box 12"/>
          <p:cNvSpPr txBox="1">
            <a:spLocks noChangeArrowheads="1"/>
          </p:cNvSpPr>
          <p:nvPr/>
        </p:nvSpPr>
        <p:spPr bwMode="auto">
          <a:xfrm>
            <a:off x="1258888" y="3284538"/>
            <a:ext cx="2009775" cy="968375"/>
          </a:xfrm>
          <a:prstGeom prst="rect">
            <a:avLst/>
          </a:prstGeom>
          <a:noFill/>
          <a:ln w="25400">
            <a:solidFill>
              <a:schemeClr val="tx1"/>
            </a:solidFill>
            <a:miter lim="800000"/>
            <a:headEnd/>
            <a:tailEnd/>
          </a:ln>
        </p:spPr>
        <p:txBody>
          <a:bodyPr>
            <a:spAutoFit/>
          </a:bodyPr>
          <a:lstStyle/>
          <a:p>
            <a:pPr algn="ctr"/>
            <a:r>
              <a:rPr lang="es-ES" sz="1400" b="1"/>
              <a:t>Warfarina</a:t>
            </a:r>
          </a:p>
          <a:p>
            <a:pPr algn="ctr"/>
            <a:r>
              <a:rPr lang="es-ES" sz="1400" b="1"/>
              <a:t>1 mg, 3 mg, 5 mg</a:t>
            </a:r>
          </a:p>
          <a:p>
            <a:pPr algn="ctr"/>
            <a:r>
              <a:rPr lang="es-ES" sz="1400" b="1"/>
              <a:t> (RIN 2.0-3.0)</a:t>
            </a:r>
          </a:p>
          <a:p>
            <a:pPr algn="ctr"/>
            <a:r>
              <a:rPr lang="es-ES" sz="1400" b="1"/>
              <a:t>N=6000</a:t>
            </a:r>
          </a:p>
        </p:txBody>
      </p:sp>
      <p:sp>
        <p:nvSpPr>
          <p:cNvPr id="68617" name="Text Box 13"/>
          <p:cNvSpPr txBox="1">
            <a:spLocks noChangeArrowheads="1"/>
          </p:cNvSpPr>
          <p:nvPr/>
        </p:nvSpPr>
        <p:spPr bwMode="auto">
          <a:xfrm>
            <a:off x="3576638" y="3324225"/>
            <a:ext cx="2011362" cy="968375"/>
          </a:xfrm>
          <a:prstGeom prst="rect">
            <a:avLst/>
          </a:prstGeom>
          <a:noFill/>
          <a:ln w="25400">
            <a:solidFill>
              <a:schemeClr val="tx1"/>
            </a:solidFill>
            <a:miter lim="800000"/>
            <a:headEnd/>
            <a:tailEnd/>
          </a:ln>
        </p:spPr>
        <p:txBody>
          <a:bodyPr anchor="ctr" anchorCtr="1"/>
          <a:lstStyle/>
          <a:p>
            <a:pPr algn="ctr"/>
            <a:r>
              <a:rPr lang="es-ES" sz="1400" b="1"/>
              <a:t>Dabigatrán Etexilato </a:t>
            </a:r>
          </a:p>
          <a:p>
            <a:pPr algn="ctr"/>
            <a:r>
              <a:rPr lang="es-ES" sz="1400" b="1"/>
              <a:t>110 mg 2v/día</a:t>
            </a:r>
          </a:p>
          <a:p>
            <a:pPr algn="ctr"/>
            <a:r>
              <a:rPr lang="es-ES" sz="1400" b="1"/>
              <a:t>N=6000</a:t>
            </a:r>
          </a:p>
        </p:txBody>
      </p:sp>
      <p:sp>
        <p:nvSpPr>
          <p:cNvPr id="68618" name="Text Box 14"/>
          <p:cNvSpPr txBox="1">
            <a:spLocks noChangeArrowheads="1"/>
          </p:cNvSpPr>
          <p:nvPr/>
        </p:nvSpPr>
        <p:spPr bwMode="auto">
          <a:xfrm>
            <a:off x="5868988" y="3324225"/>
            <a:ext cx="2011362" cy="968375"/>
          </a:xfrm>
          <a:prstGeom prst="rect">
            <a:avLst/>
          </a:prstGeom>
          <a:noFill/>
          <a:ln w="25400">
            <a:solidFill>
              <a:schemeClr val="tx1"/>
            </a:solidFill>
            <a:miter lim="800000"/>
            <a:headEnd/>
            <a:tailEnd/>
          </a:ln>
        </p:spPr>
        <p:txBody>
          <a:bodyPr anchor="ctr" anchorCtr="1"/>
          <a:lstStyle/>
          <a:p>
            <a:pPr algn="ctr"/>
            <a:r>
              <a:rPr lang="es-ES" sz="1400" b="1"/>
              <a:t>Dabigatrán Etexilato </a:t>
            </a:r>
          </a:p>
          <a:p>
            <a:pPr algn="ctr"/>
            <a:r>
              <a:rPr lang="es-ES" sz="1400" b="1"/>
              <a:t>150 mg 2v/día</a:t>
            </a:r>
          </a:p>
          <a:p>
            <a:pPr algn="ctr"/>
            <a:r>
              <a:rPr lang="es-ES" sz="1400" b="1"/>
              <a:t>N=6000</a:t>
            </a:r>
          </a:p>
        </p:txBody>
      </p:sp>
      <p:sp>
        <p:nvSpPr>
          <p:cNvPr id="65540" name="Rectangle 16"/>
          <p:cNvSpPr>
            <a:spLocks noGrp="1" noChangeArrowheads="1"/>
          </p:cNvSpPr>
          <p:nvPr>
            <p:ph type="body" idx="4294967295"/>
          </p:nvPr>
        </p:nvSpPr>
        <p:spPr>
          <a:xfrm>
            <a:off x="900113" y="5876925"/>
            <a:ext cx="7488237" cy="647700"/>
          </a:xfrm>
          <a:solidFill>
            <a:srgbClr val="00B0F0"/>
          </a:solidFill>
          <a:ln>
            <a:solidFill>
              <a:schemeClr val="bg1"/>
            </a:solidFill>
          </a:ln>
        </p:spPr>
        <p:txBody>
          <a:bodyPr>
            <a:normAutofit/>
          </a:bodyPr>
          <a:lstStyle/>
          <a:p>
            <a:pPr algn="ctr" eaLnBrk="1" hangingPunct="1">
              <a:buFont typeface="Wingdings" pitchFamily="2" charset="2"/>
              <a:buNone/>
              <a:defRPr/>
            </a:pPr>
            <a:r>
              <a:rPr lang="es-ES" sz="1600" b="1" dirty="0" smtClean="0">
                <a:solidFill>
                  <a:srgbClr val="002060"/>
                </a:solidFill>
              </a:rPr>
              <a:t>Objetivo principal: </a:t>
            </a:r>
            <a:r>
              <a:rPr lang="es-ES" sz="1600" b="1" dirty="0" smtClean="0">
                <a:solidFill>
                  <a:srgbClr val="FFFF00"/>
                </a:solidFill>
                <a:effectLst>
                  <a:outerShdw blurRad="38100" dist="38100" dir="2700000" algn="tl">
                    <a:srgbClr val="000000">
                      <a:alpha val="43137"/>
                    </a:srgbClr>
                  </a:outerShdw>
                </a:effectLst>
              </a:rPr>
              <a:t>No inferioridad de </a:t>
            </a:r>
            <a:r>
              <a:rPr lang="es-ES" sz="1600" b="1" dirty="0" err="1" smtClean="0">
                <a:solidFill>
                  <a:srgbClr val="FFFF00"/>
                </a:solidFill>
                <a:effectLst>
                  <a:outerShdw blurRad="38100" dist="38100" dir="2700000" algn="tl">
                    <a:srgbClr val="000000">
                      <a:alpha val="43137"/>
                    </a:srgbClr>
                  </a:outerShdw>
                </a:effectLst>
              </a:rPr>
              <a:t>dabigratrán</a:t>
            </a:r>
            <a:r>
              <a:rPr lang="es-ES" sz="1600" b="1" dirty="0" smtClean="0">
                <a:solidFill>
                  <a:srgbClr val="FFFF00"/>
                </a:solidFill>
                <a:effectLst>
                  <a:outerShdw blurRad="38100" dist="38100" dir="2700000" algn="tl">
                    <a:srgbClr val="000000">
                      <a:alpha val="43137"/>
                    </a:srgbClr>
                  </a:outerShdw>
                </a:effectLst>
              </a:rPr>
              <a:t> con relación a </a:t>
            </a:r>
            <a:r>
              <a:rPr lang="es-ES" sz="1600" b="1" dirty="0" err="1" smtClean="0">
                <a:solidFill>
                  <a:srgbClr val="FFFF00"/>
                </a:solidFill>
                <a:effectLst>
                  <a:outerShdw blurRad="38100" dist="38100" dir="2700000" algn="tl">
                    <a:srgbClr val="000000">
                      <a:alpha val="43137"/>
                    </a:srgbClr>
                  </a:outerShdw>
                </a:effectLst>
              </a:rPr>
              <a:t>warfarina</a:t>
            </a:r>
            <a:r>
              <a:rPr lang="es-ES" sz="1600" b="1" dirty="0" smtClean="0">
                <a:solidFill>
                  <a:srgbClr val="FFFF00"/>
                </a:solidFill>
                <a:effectLst>
                  <a:outerShdw blurRad="38100" dist="38100" dir="2700000" algn="tl">
                    <a:srgbClr val="000000">
                      <a:alpha val="43137"/>
                    </a:srgbClr>
                  </a:outerShdw>
                </a:effectLst>
              </a:rPr>
              <a:t> </a:t>
            </a:r>
          </a:p>
          <a:p>
            <a:pPr algn="ctr" eaLnBrk="1" hangingPunct="1">
              <a:buFont typeface="Wingdings" pitchFamily="2" charset="2"/>
              <a:buNone/>
              <a:defRPr/>
            </a:pPr>
            <a:r>
              <a:rPr lang="es-ES" sz="1600" b="1" dirty="0" smtClean="0">
                <a:solidFill>
                  <a:srgbClr val="FFFF00"/>
                </a:solidFill>
                <a:effectLst>
                  <a:outerShdw blurRad="38100" dist="38100" dir="2700000" algn="tl">
                    <a:srgbClr val="000000">
                      <a:alpha val="43137"/>
                    </a:srgbClr>
                  </a:outerShdw>
                </a:effectLst>
              </a:rPr>
              <a:t>Seguimiento mínimo de 1 año; máximo de 3 años, con una media de 2 años </a:t>
            </a:r>
          </a:p>
        </p:txBody>
      </p:sp>
      <p:sp>
        <p:nvSpPr>
          <p:cNvPr id="68620" name="Text Box 6"/>
          <p:cNvSpPr txBox="1">
            <a:spLocks noChangeArrowheads="1"/>
          </p:cNvSpPr>
          <p:nvPr/>
        </p:nvSpPr>
        <p:spPr bwMode="auto">
          <a:xfrm>
            <a:off x="250825" y="6551613"/>
            <a:ext cx="8893175" cy="261937"/>
          </a:xfrm>
          <a:prstGeom prst="rect">
            <a:avLst/>
          </a:prstGeom>
          <a:noFill/>
          <a:ln w="9525">
            <a:noFill/>
            <a:miter lim="800000"/>
            <a:headEnd/>
            <a:tailEnd/>
          </a:ln>
        </p:spPr>
        <p:txBody>
          <a:bodyPr>
            <a:spAutoFit/>
          </a:bodyPr>
          <a:lstStyle/>
          <a:p>
            <a:pPr algn="r" eaLnBrk="0" hangingPunct="0"/>
            <a:r>
              <a:rPr lang="de-DE" sz="1100">
                <a:ea typeface="ＭＳ Ｐゴシック"/>
                <a:cs typeface="ＭＳ Ｐゴシック"/>
              </a:rPr>
              <a:t>1. Connolly SJ et al. </a:t>
            </a:r>
            <a:r>
              <a:rPr lang="de-DE" sz="1100" i="1">
                <a:ea typeface="ＭＳ Ｐゴシック"/>
                <a:cs typeface="ＭＳ Ｐゴシック"/>
              </a:rPr>
              <a:t>NEJM 2009; 361(12): 1139-1151.  2. </a:t>
            </a:r>
            <a:r>
              <a:rPr lang="de-DE" sz="1100"/>
              <a:t>Ezekowitz MD et al. </a:t>
            </a:r>
            <a:r>
              <a:rPr lang="de-DE" sz="1100" i="1"/>
              <a:t>Am Heart J</a:t>
            </a:r>
            <a:r>
              <a:rPr lang="de-DE" sz="1100"/>
              <a:t> 2009;157:805-10.</a:t>
            </a:r>
            <a:r>
              <a:rPr lang="de-DE" sz="1100" i="1">
                <a:ea typeface="ＭＳ Ｐゴシック"/>
                <a:cs typeface="ＭＳ Ｐゴシック"/>
              </a:rPr>
              <a:t> </a:t>
            </a:r>
            <a:endParaRPr lang="de-DE" sz="1100">
              <a:ea typeface="ＭＳ Ｐゴシック"/>
              <a:cs typeface="ＭＳ Ｐゴシック"/>
            </a:endParaRPr>
          </a:p>
        </p:txBody>
      </p:sp>
      <p:sp>
        <p:nvSpPr>
          <p:cNvPr id="21" name="Rectangle 20"/>
          <p:cNvSpPr/>
          <p:nvPr/>
        </p:nvSpPr>
        <p:spPr>
          <a:xfrm>
            <a:off x="0" y="0"/>
            <a:ext cx="9144000" cy="9080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3" name="Rectangle 2"/>
          <p:cNvSpPr>
            <a:spLocks noGrp="1" noChangeArrowheads="1"/>
          </p:cNvSpPr>
          <p:nvPr>
            <p:ph type="title"/>
          </p:nvPr>
        </p:nvSpPr>
        <p:spPr>
          <a:xfrm>
            <a:off x="457200" y="274638"/>
            <a:ext cx="8229600" cy="346075"/>
          </a:xfrm>
        </p:spPr>
        <p:txBody>
          <a:bodyPr>
            <a:normAutofit fontScale="90000"/>
          </a:bodyPr>
          <a:lstStyle/>
          <a:p>
            <a:pPr eaLnBrk="1" hangingPunct="1">
              <a:defRPr/>
            </a:pPr>
            <a:r>
              <a:rPr lang="es-ES" dirty="0" smtClean="0">
                <a:solidFill>
                  <a:srgbClr val="FF0000"/>
                </a:solidFill>
              </a:rPr>
              <a:t>RE-LY</a:t>
            </a:r>
            <a:r>
              <a:rPr lang="es-ES" baseline="30000" dirty="0" smtClean="0">
                <a:solidFill>
                  <a:srgbClr val="FF0000"/>
                </a:solidFill>
              </a:rPr>
              <a:t>®</a:t>
            </a:r>
            <a:r>
              <a:rPr lang="es-ES" dirty="0" smtClean="0">
                <a:solidFill>
                  <a:srgbClr val="FF0000"/>
                </a:solidFill>
              </a:rPr>
              <a:t> – diseño del estudio</a:t>
            </a:r>
          </a:p>
        </p:txBody>
      </p:sp>
      <p:sp>
        <p:nvSpPr>
          <p:cNvPr id="22" name="Right Brace 21"/>
          <p:cNvSpPr/>
          <p:nvPr/>
        </p:nvSpPr>
        <p:spPr>
          <a:xfrm rot="5400000">
            <a:off x="5580857" y="2348706"/>
            <a:ext cx="287338" cy="4321175"/>
          </a:xfrm>
          <a:prstGeom prst="rightBrace">
            <a:avLst>
              <a:gd name="adj1" fmla="val 110847"/>
              <a:gd name="adj2" fmla="val 5022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sp>
        <p:nvSpPr>
          <p:cNvPr id="68624" name="Text Box 5"/>
          <p:cNvSpPr txBox="1">
            <a:spLocks noChangeArrowheads="1"/>
          </p:cNvSpPr>
          <p:nvPr/>
        </p:nvSpPr>
        <p:spPr bwMode="auto">
          <a:xfrm>
            <a:off x="4356100" y="2205038"/>
            <a:ext cx="477838" cy="579437"/>
          </a:xfrm>
          <a:prstGeom prst="rect">
            <a:avLst/>
          </a:prstGeom>
          <a:noFill/>
          <a:ln w="9525">
            <a:noFill/>
            <a:miter lim="800000"/>
            <a:headEnd/>
            <a:tailEnd/>
          </a:ln>
        </p:spPr>
        <p:txBody>
          <a:bodyPr wrap="none">
            <a:spAutoFit/>
          </a:bodyPr>
          <a:lstStyle/>
          <a:p>
            <a:r>
              <a:rPr lang="es-ES" sz="3200" b="1">
                <a:solidFill>
                  <a:srgbClr val="FF0000"/>
                </a:solidFill>
              </a:rPr>
              <a:t>R</a:t>
            </a:r>
          </a:p>
        </p:txBody>
      </p:sp>
      <p:sp>
        <p:nvSpPr>
          <p:cNvPr id="25" name="Rectangle 16"/>
          <p:cNvSpPr txBox="1">
            <a:spLocks noChangeArrowheads="1"/>
          </p:cNvSpPr>
          <p:nvPr/>
        </p:nvSpPr>
        <p:spPr>
          <a:xfrm>
            <a:off x="3924300" y="4724400"/>
            <a:ext cx="3671888" cy="360363"/>
          </a:xfrm>
          <a:prstGeom prst="rect">
            <a:avLst/>
          </a:prstGeom>
          <a:noFill/>
          <a:ln>
            <a:noFill/>
          </a:ln>
        </p:spPr>
        <p:txBody>
          <a:bodyPr>
            <a:normAutofit/>
          </a:bodyPr>
          <a:lstStyle/>
          <a:p>
            <a:pPr marL="342900" indent="-342900" algn="ctr" fontAlgn="auto">
              <a:spcBef>
                <a:spcPct val="20000"/>
              </a:spcBef>
              <a:spcAft>
                <a:spcPts val="0"/>
              </a:spcAft>
              <a:buFont typeface="Arial" pitchFamily="34" charset="0"/>
              <a:buNone/>
              <a:defRPr/>
            </a:pPr>
            <a:r>
              <a:rPr lang="es-ES" sz="1600" b="1" dirty="0">
                <a:effectLst>
                  <a:outerShdw blurRad="38100" dist="38100" dir="2700000" algn="tl">
                    <a:srgbClr val="000000">
                      <a:alpha val="43137"/>
                    </a:srgbClr>
                  </a:outerShdw>
                </a:effectLst>
                <a:latin typeface="Arial" pitchFamily="34" charset="0"/>
                <a:cs typeface="Arial" pitchFamily="34" charset="0"/>
              </a:rPr>
              <a:t>Ramas </a:t>
            </a:r>
            <a:r>
              <a:rPr lang="es-ES" sz="1600" b="1" dirty="0" err="1">
                <a:effectLst>
                  <a:outerShdw blurRad="38100" dist="38100" dir="2700000" algn="tl">
                    <a:srgbClr val="000000">
                      <a:alpha val="43137"/>
                    </a:srgbClr>
                  </a:outerShdw>
                </a:effectLst>
                <a:latin typeface="Arial" pitchFamily="34" charset="0"/>
                <a:cs typeface="Arial" pitchFamily="34" charset="0"/>
              </a:rPr>
              <a:t>dabigatran</a:t>
            </a:r>
            <a:r>
              <a:rPr lang="es-ES" sz="1600" b="1" dirty="0">
                <a:effectLst>
                  <a:outerShdw blurRad="38100" dist="38100" dir="2700000" algn="tl">
                    <a:srgbClr val="000000">
                      <a:alpha val="43137"/>
                    </a:srgbClr>
                  </a:outerShdw>
                </a:effectLst>
                <a:latin typeface="Arial" pitchFamily="34" charset="0"/>
                <a:cs typeface="Arial" pitchFamily="34" charset="0"/>
              </a:rPr>
              <a:t> fueron CIEGAS</a:t>
            </a:r>
          </a:p>
        </p:txBody>
      </p:sp>
      <p:sp>
        <p:nvSpPr>
          <p:cNvPr id="26" name="Right Brace 25"/>
          <p:cNvSpPr/>
          <p:nvPr/>
        </p:nvSpPr>
        <p:spPr>
          <a:xfrm rot="5400000">
            <a:off x="2124075" y="3500438"/>
            <a:ext cx="287338" cy="2017712"/>
          </a:xfrm>
          <a:prstGeom prst="rightBrace">
            <a:avLst>
              <a:gd name="adj1" fmla="val 110847"/>
              <a:gd name="adj2" fmla="val 5022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sp>
        <p:nvSpPr>
          <p:cNvPr id="27" name="Rectangle 16"/>
          <p:cNvSpPr txBox="1">
            <a:spLocks noChangeArrowheads="1"/>
          </p:cNvSpPr>
          <p:nvPr/>
        </p:nvSpPr>
        <p:spPr>
          <a:xfrm>
            <a:off x="1417638" y="4724400"/>
            <a:ext cx="1714500" cy="360363"/>
          </a:xfrm>
          <a:prstGeom prst="rect">
            <a:avLst/>
          </a:prstGeom>
          <a:noFill/>
          <a:ln>
            <a:noFill/>
          </a:ln>
        </p:spPr>
        <p:txBody>
          <a:bodyPr>
            <a:normAutofit/>
          </a:bodyPr>
          <a:lstStyle/>
          <a:p>
            <a:pPr marL="342900" indent="-342900" algn="ctr" fontAlgn="auto">
              <a:spcBef>
                <a:spcPct val="20000"/>
              </a:spcBef>
              <a:spcAft>
                <a:spcPts val="0"/>
              </a:spcAft>
              <a:buFont typeface="Arial" pitchFamily="34" charset="0"/>
              <a:buNone/>
              <a:defRPr/>
            </a:pPr>
            <a:r>
              <a:rPr lang="es-ES" sz="1600" b="1" dirty="0">
                <a:effectLst>
                  <a:outerShdw blurRad="38100" dist="38100" dir="2700000" algn="tl">
                    <a:srgbClr val="000000">
                      <a:alpha val="43137"/>
                    </a:srgbClr>
                  </a:outerShdw>
                </a:effectLst>
                <a:latin typeface="Arial" pitchFamily="34" charset="0"/>
                <a:cs typeface="Arial" pitchFamily="34" charset="0"/>
              </a:rPr>
              <a:t>ABIERTO</a:t>
            </a:r>
          </a:p>
        </p:txBody>
      </p:sp>
      <p:sp>
        <p:nvSpPr>
          <p:cNvPr id="28" name="Right Brace 27"/>
          <p:cNvSpPr/>
          <p:nvPr/>
        </p:nvSpPr>
        <p:spPr>
          <a:xfrm rot="5400000">
            <a:off x="4392613" y="1736725"/>
            <a:ext cx="287337" cy="6697663"/>
          </a:xfrm>
          <a:prstGeom prst="rightBrace">
            <a:avLst>
              <a:gd name="adj1" fmla="val 110847"/>
              <a:gd name="adj2" fmla="val 5022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sp>
        <p:nvSpPr>
          <p:cNvPr id="29" name="Rectangle 16"/>
          <p:cNvSpPr txBox="1">
            <a:spLocks noChangeArrowheads="1"/>
          </p:cNvSpPr>
          <p:nvPr/>
        </p:nvSpPr>
        <p:spPr>
          <a:xfrm>
            <a:off x="323850" y="5300663"/>
            <a:ext cx="8496300" cy="360362"/>
          </a:xfrm>
          <a:prstGeom prst="rect">
            <a:avLst/>
          </a:prstGeom>
          <a:noFill/>
          <a:ln>
            <a:noFill/>
          </a:ln>
        </p:spPr>
        <p:txBody>
          <a:bodyPr>
            <a:normAutofit/>
          </a:bodyPr>
          <a:lstStyle/>
          <a:p>
            <a:pPr marL="342900" indent="-342900" algn="ctr" fontAlgn="auto">
              <a:spcBef>
                <a:spcPct val="20000"/>
              </a:spcBef>
              <a:spcAft>
                <a:spcPts val="0"/>
              </a:spcAft>
              <a:buFont typeface="Arial" pitchFamily="34" charset="0"/>
              <a:buNone/>
              <a:defRPr/>
            </a:pPr>
            <a:r>
              <a:rPr lang="es-ES" sz="1600" b="1" dirty="0">
                <a:effectLst>
                  <a:outerShdw blurRad="38100" dist="38100" dir="2700000" algn="tl">
                    <a:srgbClr val="000000">
                      <a:alpha val="43137"/>
                    </a:srgbClr>
                  </a:outerShdw>
                </a:effectLst>
                <a:latin typeface="Arial" pitchFamily="34" charset="0"/>
                <a:cs typeface="Arial" pitchFamily="34" charset="0"/>
              </a:rPr>
              <a:t>Comité Independiente de adjudicación de </a:t>
            </a:r>
            <a:r>
              <a:rPr lang="es-ES" sz="1600" b="1">
                <a:effectLst>
                  <a:outerShdw blurRad="38100" dist="38100" dir="2700000" algn="tl">
                    <a:srgbClr val="000000">
                      <a:alpha val="43137"/>
                    </a:srgbClr>
                  </a:outerShdw>
                </a:effectLst>
                <a:latin typeface="Arial" pitchFamily="34" charset="0"/>
                <a:cs typeface="Arial" pitchFamily="34" charset="0"/>
              </a:rPr>
              <a:t>eventos CIEGO </a:t>
            </a:r>
            <a:r>
              <a:rPr lang="es-ES" sz="1600" b="1" dirty="0">
                <a:effectLst>
                  <a:outerShdw blurRad="38100" dist="38100" dir="2700000" algn="tl">
                    <a:srgbClr val="000000">
                      <a:alpha val="43137"/>
                    </a:srgbClr>
                  </a:outerShdw>
                </a:effectLst>
                <a:latin typeface="Arial" pitchFamily="34" charset="0"/>
                <a:cs typeface="Arial" pitchFamily="34" charset="0"/>
              </a:rPr>
              <a:t>a la </a:t>
            </a:r>
            <a:r>
              <a:rPr lang="es-ES" sz="1600" b="1" dirty="0" err="1">
                <a:effectLst>
                  <a:outerShdw blurRad="38100" dist="38100" dir="2700000" algn="tl">
                    <a:srgbClr val="000000">
                      <a:alpha val="43137"/>
                    </a:srgbClr>
                  </a:outerShdw>
                </a:effectLst>
                <a:latin typeface="Arial" pitchFamily="34" charset="0"/>
                <a:cs typeface="Arial" pitchFamily="34" charset="0"/>
              </a:rPr>
              <a:t>randomización</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41026" name="Rectangle 70"/>
          <p:cNvSpPr>
            <a:spLocks noGrp="1" noChangeArrowheads="1"/>
          </p:cNvSpPr>
          <p:nvPr>
            <p:ph type="title" idx="4294967295"/>
          </p:nvPr>
        </p:nvSpPr>
        <p:spPr>
          <a:xfrm>
            <a:off x="1042988" y="692150"/>
            <a:ext cx="7258050" cy="536575"/>
          </a:xfrm>
          <a:solidFill>
            <a:schemeClr val="tx1"/>
          </a:solidFill>
          <a:ln>
            <a:solidFill>
              <a:schemeClr val="bg1"/>
            </a:solidFill>
          </a:ln>
        </p:spPr>
        <p:txBody>
          <a:bodyPr rtlCol="0" anchor="b">
            <a:normAutofit fontScale="90000"/>
          </a:bodyPr>
          <a:lstStyle/>
          <a:p>
            <a:pPr fontAlgn="auto">
              <a:spcAft>
                <a:spcPts val="0"/>
              </a:spcAft>
              <a:defRPr/>
            </a:pPr>
            <a:r>
              <a:rPr lang="es-AR" sz="3200" smtClean="0">
                <a:solidFill>
                  <a:srgbClr val="FFFF00"/>
                </a:solidFill>
                <a:latin typeface="Arial" pitchFamily="34" charset="0"/>
                <a:cs typeface="Arial" pitchFamily="34" charset="0"/>
              </a:rPr>
              <a:t>ACV o embolia sistémica: RESULTADOS </a:t>
            </a:r>
          </a:p>
        </p:txBody>
      </p:sp>
      <p:sp>
        <p:nvSpPr>
          <p:cNvPr id="70659" name="Rectangle 4"/>
          <p:cNvSpPr>
            <a:spLocks noChangeArrowheads="1"/>
          </p:cNvSpPr>
          <p:nvPr/>
        </p:nvSpPr>
        <p:spPr bwMode="auto">
          <a:xfrm>
            <a:off x="-1724025" y="455613"/>
            <a:ext cx="185737" cy="585787"/>
          </a:xfrm>
          <a:prstGeom prst="rect">
            <a:avLst/>
          </a:prstGeom>
          <a:noFill/>
          <a:ln w="9525">
            <a:noFill/>
            <a:miter lim="800000"/>
            <a:headEnd/>
            <a:tailEnd/>
          </a:ln>
        </p:spPr>
        <p:txBody>
          <a:bodyPr wrap="none" anchor="ctr">
            <a:spAutoFit/>
          </a:bodyPr>
          <a:lstStyle/>
          <a:p>
            <a:pPr algn="ctr" eaLnBrk="0" hangingPunct="0"/>
            <a:endParaRPr lang="sv-SE" sz="3200">
              <a:ea typeface="ＭＳ Ｐゴシック"/>
              <a:cs typeface="ＭＳ Ｐゴシック"/>
            </a:endParaRPr>
          </a:p>
        </p:txBody>
      </p:sp>
      <p:sp>
        <p:nvSpPr>
          <p:cNvPr id="70660" name="AutoShape 6"/>
          <p:cNvSpPr>
            <a:spLocks noChangeAspect="1" noChangeArrowheads="1" noTextEdit="1"/>
          </p:cNvSpPr>
          <p:nvPr/>
        </p:nvSpPr>
        <p:spPr bwMode="auto">
          <a:xfrm>
            <a:off x="-1220788" y="1274763"/>
            <a:ext cx="8207376" cy="5356225"/>
          </a:xfrm>
          <a:prstGeom prst="rect">
            <a:avLst/>
          </a:prstGeom>
          <a:noFill/>
          <a:ln w="9525">
            <a:noFill/>
            <a:miter lim="800000"/>
            <a:headEnd/>
            <a:tailEnd/>
          </a:ln>
        </p:spPr>
        <p:txBody>
          <a:bodyPr/>
          <a:lstStyle/>
          <a:p>
            <a:endParaRPr lang="en-US"/>
          </a:p>
        </p:txBody>
      </p:sp>
      <p:sp>
        <p:nvSpPr>
          <p:cNvPr id="70661" name="Rectangle 8"/>
          <p:cNvSpPr>
            <a:spLocks noChangeArrowheads="1"/>
          </p:cNvSpPr>
          <p:nvPr/>
        </p:nvSpPr>
        <p:spPr bwMode="auto">
          <a:xfrm>
            <a:off x="2992438" y="2571750"/>
            <a:ext cx="260350" cy="252413"/>
          </a:xfrm>
          <a:prstGeom prst="rect">
            <a:avLst/>
          </a:prstGeom>
          <a:solidFill>
            <a:srgbClr val="FFFF99"/>
          </a:solidFill>
          <a:ln w="0">
            <a:solidFill>
              <a:srgbClr val="FFFF99"/>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662" name="Rectangle 9"/>
          <p:cNvSpPr>
            <a:spLocks noChangeArrowheads="1"/>
          </p:cNvSpPr>
          <p:nvPr/>
        </p:nvSpPr>
        <p:spPr bwMode="auto">
          <a:xfrm>
            <a:off x="2235200" y="4075113"/>
            <a:ext cx="258763" cy="252412"/>
          </a:xfrm>
          <a:prstGeom prst="rect">
            <a:avLst/>
          </a:prstGeom>
          <a:solidFill>
            <a:srgbClr val="00FFFF"/>
          </a:solidFill>
          <a:ln w="0">
            <a:solidFill>
              <a:srgbClr val="00FFFF"/>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663" name="Line 10"/>
          <p:cNvSpPr>
            <a:spLocks noChangeShapeType="1"/>
          </p:cNvSpPr>
          <p:nvPr/>
        </p:nvSpPr>
        <p:spPr bwMode="auto">
          <a:xfrm flipH="1" flipV="1">
            <a:off x="3419475" y="1484313"/>
            <a:ext cx="9525" cy="3865562"/>
          </a:xfrm>
          <a:prstGeom prst="line">
            <a:avLst/>
          </a:prstGeom>
          <a:noFill/>
          <a:ln w="11">
            <a:solidFill>
              <a:schemeClr val="bg1"/>
            </a:solidFill>
            <a:round/>
            <a:headEnd/>
            <a:tailEnd/>
          </a:ln>
        </p:spPr>
        <p:txBody>
          <a:bodyPr/>
          <a:lstStyle/>
          <a:p>
            <a:endParaRPr lang="en-US"/>
          </a:p>
        </p:txBody>
      </p:sp>
      <p:grpSp>
        <p:nvGrpSpPr>
          <p:cNvPr id="70664" name="Group 71"/>
          <p:cNvGrpSpPr>
            <a:grpSpLocks/>
          </p:cNvGrpSpPr>
          <p:nvPr/>
        </p:nvGrpSpPr>
        <p:grpSpPr bwMode="auto">
          <a:xfrm flipH="1">
            <a:off x="4779963" y="1506538"/>
            <a:ext cx="38100" cy="3810000"/>
            <a:chOff x="3979" y="616"/>
            <a:chExt cx="15" cy="2983"/>
          </a:xfrm>
        </p:grpSpPr>
        <p:sp>
          <p:nvSpPr>
            <p:cNvPr id="70698" name="Rectangle 11"/>
            <p:cNvSpPr>
              <a:spLocks noChangeArrowheads="1"/>
            </p:cNvSpPr>
            <p:nvPr/>
          </p:nvSpPr>
          <p:spPr bwMode="auto">
            <a:xfrm>
              <a:off x="3979" y="3513"/>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699" name="Rectangle 12"/>
            <p:cNvSpPr>
              <a:spLocks noChangeArrowheads="1"/>
            </p:cNvSpPr>
            <p:nvPr/>
          </p:nvSpPr>
          <p:spPr bwMode="auto">
            <a:xfrm>
              <a:off x="3979" y="3406"/>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0" name="Rectangle 13"/>
            <p:cNvSpPr>
              <a:spLocks noChangeArrowheads="1"/>
            </p:cNvSpPr>
            <p:nvPr/>
          </p:nvSpPr>
          <p:spPr bwMode="auto">
            <a:xfrm>
              <a:off x="3979" y="3298"/>
              <a:ext cx="15" cy="87"/>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1" name="Rectangle 14"/>
            <p:cNvSpPr>
              <a:spLocks noChangeArrowheads="1"/>
            </p:cNvSpPr>
            <p:nvPr/>
          </p:nvSpPr>
          <p:spPr bwMode="auto">
            <a:xfrm>
              <a:off x="3979" y="3192"/>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2" name="Rectangle 15"/>
            <p:cNvSpPr>
              <a:spLocks noChangeArrowheads="1"/>
            </p:cNvSpPr>
            <p:nvPr/>
          </p:nvSpPr>
          <p:spPr bwMode="auto">
            <a:xfrm>
              <a:off x="3979" y="3084"/>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3" name="Rectangle 16"/>
            <p:cNvSpPr>
              <a:spLocks noChangeArrowheads="1"/>
            </p:cNvSpPr>
            <p:nvPr/>
          </p:nvSpPr>
          <p:spPr bwMode="auto">
            <a:xfrm>
              <a:off x="3979" y="2976"/>
              <a:ext cx="15" cy="87"/>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4" name="Rectangle 17"/>
            <p:cNvSpPr>
              <a:spLocks noChangeArrowheads="1"/>
            </p:cNvSpPr>
            <p:nvPr/>
          </p:nvSpPr>
          <p:spPr bwMode="auto">
            <a:xfrm>
              <a:off x="3979" y="2870"/>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5" name="Rectangle 18"/>
            <p:cNvSpPr>
              <a:spLocks noChangeArrowheads="1"/>
            </p:cNvSpPr>
            <p:nvPr/>
          </p:nvSpPr>
          <p:spPr bwMode="auto">
            <a:xfrm>
              <a:off x="3979" y="2762"/>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6" name="Rectangle 19"/>
            <p:cNvSpPr>
              <a:spLocks noChangeArrowheads="1"/>
            </p:cNvSpPr>
            <p:nvPr/>
          </p:nvSpPr>
          <p:spPr bwMode="auto">
            <a:xfrm>
              <a:off x="3979" y="2655"/>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7" name="Rectangle 20"/>
            <p:cNvSpPr>
              <a:spLocks noChangeArrowheads="1"/>
            </p:cNvSpPr>
            <p:nvPr/>
          </p:nvSpPr>
          <p:spPr bwMode="auto">
            <a:xfrm>
              <a:off x="3979" y="2548"/>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8" name="Rectangle 21"/>
            <p:cNvSpPr>
              <a:spLocks noChangeArrowheads="1"/>
            </p:cNvSpPr>
            <p:nvPr/>
          </p:nvSpPr>
          <p:spPr bwMode="auto">
            <a:xfrm>
              <a:off x="3979" y="2440"/>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09" name="Rectangle 22"/>
            <p:cNvSpPr>
              <a:spLocks noChangeArrowheads="1"/>
            </p:cNvSpPr>
            <p:nvPr/>
          </p:nvSpPr>
          <p:spPr bwMode="auto">
            <a:xfrm>
              <a:off x="3979" y="2333"/>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0" name="Rectangle 23"/>
            <p:cNvSpPr>
              <a:spLocks noChangeArrowheads="1"/>
            </p:cNvSpPr>
            <p:nvPr/>
          </p:nvSpPr>
          <p:spPr bwMode="auto">
            <a:xfrm>
              <a:off x="3979" y="2226"/>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1" name="Rectangle 24"/>
            <p:cNvSpPr>
              <a:spLocks noChangeArrowheads="1"/>
            </p:cNvSpPr>
            <p:nvPr/>
          </p:nvSpPr>
          <p:spPr bwMode="auto">
            <a:xfrm>
              <a:off x="3979" y="2119"/>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2" name="Rectangle 25"/>
            <p:cNvSpPr>
              <a:spLocks noChangeArrowheads="1"/>
            </p:cNvSpPr>
            <p:nvPr/>
          </p:nvSpPr>
          <p:spPr bwMode="auto">
            <a:xfrm>
              <a:off x="3979" y="2011"/>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3" name="Rectangle 26"/>
            <p:cNvSpPr>
              <a:spLocks noChangeArrowheads="1"/>
            </p:cNvSpPr>
            <p:nvPr/>
          </p:nvSpPr>
          <p:spPr bwMode="auto">
            <a:xfrm>
              <a:off x="3979" y="1904"/>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4" name="Rectangle 27"/>
            <p:cNvSpPr>
              <a:spLocks noChangeArrowheads="1"/>
            </p:cNvSpPr>
            <p:nvPr/>
          </p:nvSpPr>
          <p:spPr bwMode="auto">
            <a:xfrm>
              <a:off x="3979" y="1797"/>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5" name="Rectangle 28"/>
            <p:cNvSpPr>
              <a:spLocks noChangeArrowheads="1"/>
            </p:cNvSpPr>
            <p:nvPr/>
          </p:nvSpPr>
          <p:spPr bwMode="auto">
            <a:xfrm>
              <a:off x="3979" y="1689"/>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6" name="Rectangle 29"/>
            <p:cNvSpPr>
              <a:spLocks noChangeArrowheads="1"/>
            </p:cNvSpPr>
            <p:nvPr/>
          </p:nvSpPr>
          <p:spPr bwMode="auto">
            <a:xfrm>
              <a:off x="3979" y="1582"/>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7" name="Rectangle 30"/>
            <p:cNvSpPr>
              <a:spLocks noChangeArrowheads="1"/>
            </p:cNvSpPr>
            <p:nvPr/>
          </p:nvSpPr>
          <p:spPr bwMode="auto">
            <a:xfrm>
              <a:off x="3979" y="1475"/>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8" name="Rectangle 31"/>
            <p:cNvSpPr>
              <a:spLocks noChangeArrowheads="1"/>
            </p:cNvSpPr>
            <p:nvPr/>
          </p:nvSpPr>
          <p:spPr bwMode="auto">
            <a:xfrm>
              <a:off x="3979" y="1367"/>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19" name="Rectangle 32"/>
            <p:cNvSpPr>
              <a:spLocks noChangeArrowheads="1"/>
            </p:cNvSpPr>
            <p:nvPr/>
          </p:nvSpPr>
          <p:spPr bwMode="auto">
            <a:xfrm>
              <a:off x="3979" y="1261"/>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20" name="Rectangle 33"/>
            <p:cNvSpPr>
              <a:spLocks noChangeArrowheads="1"/>
            </p:cNvSpPr>
            <p:nvPr/>
          </p:nvSpPr>
          <p:spPr bwMode="auto">
            <a:xfrm>
              <a:off x="3979" y="1153"/>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21" name="Rectangle 34"/>
            <p:cNvSpPr>
              <a:spLocks noChangeArrowheads="1"/>
            </p:cNvSpPr>
            <p:nvPr/>
          </p:nvSpPr>
          <p:spPr bwMode="auto">
            <a:xfrm>
              <a:off x="3979" y="1045"/>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22" name="Rectangle 35"/>
            <p:cNvSpPr>
              <a:spLocks noChangeArrowheads="1"/>
            </p:cNvSpPr>
            <p:nvPr/>
          </p:nvSpPr>
          <p:spPr bwMode="auto">
            <a:xfrm>
              <a:off x="3979" y="939"/>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23" name="Rectangle 36"/>
            <p:cNvSpPr>
              <a:spLocks noChangeArrowheads="1"/>
            </p:cNvSpPr>
            <p:nvPr/>
          </p:nvSpPr>
          <p:spPr bwMode="auto">
            <a:xfrm>
              <a:off x="3979" y="831"/>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24" name="Rectangle 37"/>
            <p:cNvSpPr>
              <a:spLocks noChangeArrowheads="1"/>
            </p:cNvSpPr>
            <p:nvPr/>
          </p:nvSpPr>
          <p:spPr bwMode="auto">
            <a:xfrm>
              <a:off x="3979" y="724"/>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sp>
          <p:nvSpPr>
            <p:cNvPr id="70725" name="Rectangle 38"/>
            <p:cNvSpPr>
              <a:spLocks noChangeArrowheads="1"/>
            </p:cNvSpPr>
            <p:nvPr/>
          </p:nvSpPr>
          <p:spPr bwMode="auto">
            <a:xfrm>
              <a:off x="3979" y="616"/>
              <a:ext cx="15" cy="87"/>
            </a:xfrm>
            <a:prstGeom prst="rect">
              <a:avLst/>
            </a:prstGeom>
            <a:solidFill>
              <a:srgbClr val="FFFF00"/>
            </a:solidFill>
            <a:ln w="9525">
              <a:solidFill>
                <a:srgbClr val="FFFF00"/>
              </a:solidFill>
              <a:miter lim="800000"/>
              <a:headEnd/>
              <a:tailEnd/>
            </a:ln>
          </p:spPr>
          <p:txBody>
            <a:bodyPr/>
            <a:lstStyle/>
            <a:p>
              <a:pPr algn="ctr" eaLnBrk="0" hangingPunct="0"/>
              <a:endParaRPr lang="sv-SE" sz="3200" b="1">
                <a:solidFill>
                  <a:schemeClr val="bg1"/>
                </a:solidFill>
                <a:ea typeface="ＭＳ Ｐゴシック"/>
                <a:cs typeface="ＭＳ Ｐゴシック"/>
              </a:endParaRPr>
            </a:p>
          </p:txBody>
        </p:sp>
      </p:grpSp>
      <p:sp>
        <p:nvSpPr>
          <p:cNvPr id="70665" name="Line 39"/>
          <p:cNvSpPr>
            <a:spLocks noChangeShapeType="1"/>
          </p:cNvSpPr>
          <p:nvPr/>
        </p:nvSpPr>
        <p:spPr bwMode="auto">
          <a:xfrm>
            <a:off x="1868488" y="5349875"/>
            <a:ext cx="1587" cy="95250"/>
          </a:xfrm>
          <a:prstGeom prst="line">
            <a:avLst/>
          </a:prstGeom>
          <a:noFill/>
          <a:ln w="6">
            <a:solidFill>
              <a:schemeClr val="bg1"/>
            </a:solidFill>
            <a:round/>
            <a:headEnd/>
            <a:tailEnd/>
          </a:ln>
        </p:spPr>
        <p:txBody>
          <a:bodyPr/>
          <a:lstStyle/>
          <a:p>
            <a:endParaRPr lang="en-US"/>
          </a:p>
        </p:txBody>
      </p:sp>
      <p:sp>
        <p:nvSpPr>
          <p:cNvPr id="70666" name="Line 40"/>
          <p:cNvSpPr>
            <a:spLocks noChangeShapeType="1"/>
          </p:cNvSpPr>
          <p:nvPr/>
        </p:nvSpPr>
        <p:spPr bwMode="auto">
          <a:xfrm>
            <a:off x="2647950" y="5349875"/>
            <a:ext cx="1588" cy="95250"/>
          </a:xfrm>
          <a:prstGeom prst="line">
            <a:avLst/>
          </a:prstGeom>
          <a:noFill/>
          <a:ln w="6">
            <a:solidFill>
              <a:schemeClr val="bg1"/>
            </a:solidFill>
            <a:round/>
            <a:headEnd/>
            <a:tailEnd/>
          </a:ln>
        </p:spPr>
        <p:txBody>
          <a:bodyPr/>
          <a:lstStyle/>
          <a:p>
            <a:endParaRPr lang="en-US"/>
          </a:p>
        </p:txBody>
      </p:sp>
      <p:sp>
        <p:nvSpPr>
          <p:cNvPr id="70667" name="Line 41"/>
          <p:cNvSpPr>
            <a:spLocks noChangeShapeType="1"/>
          </p:cNvSpPr>
          <p:nvPr/>
        </p:nvSpPr>
        <p:spPr bwMode="auto">
          <a:xfrm>
            <a:off x="3429000" y="5349875"/>
            <a:ext cx="1588" cy="95250"/>
          </a:xfrm>
          <a:prstGeom prst="line">
            <a:avLst/>
          </a:prstGeom>
          <a:noFill/>
          <a:ln w="6">
            <a:solidFill>
              <a:schemeClr val="bg1"/>
            </a:solidFill>
            <a:round/>
            <a:headEnd/>
            <a:tailEnd/>
          </a:ln>
        </p:spPr>
        <p:txBody>
          <a:bodyPr/>
          <a:lstStyle/>
          <a:p>
            <a:endParaRPr lang="en-US"/>
          </a:p>
        </p:txBody>
      </p:sp>
      <p:sp>
        <p:nvSpPr>
          <p:cNvPr id="70668" name="Line 42"/>
          <p:cNvSpPr>
            <a:spLocks noChangeShapeType="1"/>
          </p:cNvSpPr>
          <p:nvPr/>
        </p:nvSpPr>
        <p:spPr bwMode="auto">
          <a:xfrm>
            <a:off x="4206875" y="5349875"/>
            <a:ext cx="0" cy="95250"/>
          </a:xfrm>
          <a:prstGeom prst="line">
            <a:avLst/>
          </a:prstGeom>
          <a:noFill/>
          <a:ln w="6">
            <a:solidFill>
              <a:schemeClr val="bg1"/>
            </a:solidFill>
            <a:round/>
            <a:headEnd/>
            <a:tailEnd/>
          </a:ln>
        </p:spPr>
        <p:txBody>
          <a:bodyPr/>
          <a:lstStyle/>
          <a:p>
            <a:endParaRPr lang="en-US"/>
          </a:p>
        </p:txBody>
      </p:sp>
      <p:sp>
        <p:nvSpPr>
          <p:cNvPr id="70669" name="Line 43"/>
          <p:cNvSpPr>
            <a:spLocks noChangeShapeType="1"/>
          </p:cNvSpPr>
          <p:nvPr/>
        </p:nvSpPr>
        <p:spPr bwMode="auto">
          <a:xfrm>
            <a:off x="4984750" y="5349875"/>
            <a:ext cx="1588" cy="95250"/>
          </a:xfrm>
          <a:prstGeom prst="line">
            <a:avLst/>
          </a:prstGeom>
          <a:noFill/>
          <a:ln w="6">
            <a:solidFill>
              <a:schemeClr val="bg1"/>
            </a:solidFill>
            <a:round/>
            <a:headEnd/>
            <a:tailEnd/>
          </a:ln>
        </p:spPr>
        <p:txBody>
          <a:bodyPr/>
          <a:lstStyle/>
          <a:p>
            <a:endParaRPr lang="en-US"/>
          </a:p>
        </p:txBody>
      </p:sp>
      <p:sp>
        <p:nvSpPr>
          <p:cNvPr id="70670" name="Line 44"/>
          <p:cNvSpPr>
            <a:spLocks noChangeShapeType="1"/>
          </p:cNvSpPr>
          <p:nvPr/>
        </p:nvSpPr>
        <p:spPr bwMode="auto">
          <a:xfrm>
            <a:off x="1868488" y="5349875"/>
            <a:ext cx="3116262" cy="1588"/>
          </a:xfrm>
          <a:prstGeom prst="line">
            <a:avLst/>
          </a:prstGeom>
          <a:noFill/>
          <a:ln w="6">
            <a:solidFill>
              <a:schemeClr val="bg1"/>
            </a:solidFill>
            <a:round/>
            <a:headEnd/>
            <a:tailEnd/>
          </a:ln>
        </p:spPr>
        <p:txBody>
          <a:bodyPr/>
          <a:lstStyle/>
          <a:p>
            <a:endParaRPr lang="en-US"/>
          </a:p>
        </p:txBody>
      </p:sp>
      <p:sp>
        <p:nvSpPr>
          <p:cNvPr id="70671" name="Rectangle 45"/>
          <p:cNvSpPr>
            <a:spLocks noChangeArrowheads="1"/>
          </p:cNvSpPr>
          <p:nvPr/>
        </p:nvSpPr>
        <p:spPr bwMode="auto">
          <a:xfrm>
            <a:off x="1698625" y="5538788"/>
            <a:ext cx="400050" cy="246062"/>
          </a:xfrm>
          <a:prstGeom prst="rect">
            <a:avLst/>
          </a:prstGeom>
          <a:noFill/>
          <a:ln w="9525">
            <a:noFill/>
            <a:miter lim="800000"/>
            <a:headEnd/>
            <a:tailEnd/>
          </a:ln>
        </p:spPr>
        <p:txBody>
          <a:bodyPr wrap="none" lIns="0" tIns="0" rIns="0" bIns="0">
            <a:spAutoFit/>
          </a:bodyPr>
          <a:lstStyle/>
          <a:p>
            <a:pPr algn="ctr" eaLnBrk="0" hangingPunct="0"/>
            <a:r>
              <a:rPr lang="en-US" sz="1600" b="1">
                <a:solidFill>
                  <a:schemeClr val="bg1"/>
                </a:solidFill>
                <a:ea typeface="ＭＳ Ｐゴシック"/>
                <a:cs typeface="ＭＳ Ｐゴシック"/>
              </a:rPr>
              <a:t>0,50</a:t>
            </a:r>
            <a:endParaRPr lang="en-US" sz="3600" b="1">
              <a:solidFill>
                <a:schemeClr val="bg1"/>
              </a:solidFill>
              <a:ea typeface="ＭＳ Ｐゴシック"/>
              <a:cs typeface="ＭＳ Ｐゴシック"/>
            </a:endParaRPr>
          </a:p>
        </p:txBody>
      </p:sp>
      <p:sp>
        <p:nvSpPr>
          <p:cNvPr id="70672" name="Rectangle 46"/>
          <p:cNvSpPr>
            <a:spLocks noChangeArrowheads="1"/>
          </p:cNvSpPr>
          <p:nvPr/>
        </p:nvSpPr>
        <p:spPr bwMode="auto">
          <a:xfrm>
            <a:off x="2479675" y="5538788"/>
            <a:ext cx="398463" cy="246062"/>
          </a:xfrm>
          <a:prstGeom prst="rect">
            <a:avLst/>
          </a:prstGeom>
          <a:noFill/>
          <a:ln w="9525">
            <a:noFill/>
            <a:miter lim="800000"/>
            <a:headEnd/>
            <a:tailEnd/>
          </a:ln>
        </p:spPr>
        <p:txBody>
          <a:bodyPr wrap="none" lIns="0" tIns="0" rIns="0" bIns="0">
            <a:spAutoFit/>
          </a:bodyPr>
          <a:lstStyle/>
          <a:p>
            <a:pPr algn="ctr" eaLnBrk="0" hangingPunct="0"/>
            <a:r>
              <a:rPr lang="en-US" sz="1600" b="1">
                <a:solidFill>
                  <a:schemeClr val="bg1"/>
                </a:solidFill>
                <a:ea typeface="ＭＳ Ｐゴシック"/>
                <a:cs typeface="ＭＳ Ｐゴシック"/>
              </a:rPr>
              <a:t>0,75</a:t>
            </a:r>
            <a:endParaRPr lang="en-US" sz="3600" b="1">
              <a:solidFill>
                <a:schemeClr val="bg1"/>
              </a:solidFill>
              <a:ea typeface="ＭＳ Ｐゴシック"/>
              <a:cs typeface="ＭＳ Ｐゴシック"/>
            </a:endParaRPr>
          </a:p>
        </p:txBody>
      </p:sp>
      <p:sp>
        <p:nvSpPr>
          <p:cNvPr id="70673" name="Rectangle 47"/>
          <p:cNvSpPr>
            <a:spLocks noChangeArrowheads="1"/>
          </p:cNvSpPr>
          <p:nvPr/>
        </p:nvSpPr>
        <p:spPr bwMode="auto">
          <a:xfrm>
            <a:off x="3255963" y="5538788"/>
            <a:ext cx="400050" cy="246062"/>
          </a:xfrm>
          <a:prstGeom prst="rect">
            <a:avLst/>
          </a:prstGeom>
          <a:noFill/>
          <a:ln w="9525">
            <a:noFill/>
            <a:miter lim="800000"/>
            <a:headEnd/>
            <a:tailEnd/>
          </a:ln>
        </p:spPr>
        <p:txBody>
          <a:bodyPr wrap="none" lIns="0" tIns="0" rIns="0" bIns="0">
            <a:spAutoFit/>
          </a:bodyPr>
          <a:lstStyle/>
          <a:p>
            <a:pPr algn="ctr" eaLnBrk="0" hangingPunct="0"/>
            <a:r>
              <a:rPr lang="en-US" sz="1600" b="1">
                <a:solidFill>
                  <a:schemeClr val="bg1"/>
                </a:solidFill>
                <a:ea typeface="ＭＳ Ｐゴシック"/>
                <a:cs typeface="ＭＳ Ｐゴシック"/>
              </a:rPr>
              <a:t>1,00</a:t>
            </a:r>
            <a:endParaRPr lang="en-US" sz="3600" b="1">
              <a:solidFill>
                <a:schemeClr val="bg1"/>
              </a:solidFill>
              <a:ea typeface="ＭＳ Ｐゴシック"/>
              <a:cs typeface="ＭＳ Ｐゴシック"/>
            </a:endParaRPr>
          </a:p>
        </p:txBody>
      </p:sp>
      <p:sp>
        <p:nvSpPr>
          <p:cNvPr id="70674" name="Rectangle 48"/>
          <p:cNvSpPr>
            <a:spLocks noChangeArrowheads="1"/>
          </p:cNvSpPr>
          <p:nvPr/>
        </p:nvSpPr>
        <p:spPr bwMode="auto">
          <a:xfrm>
            <a:off x="4038600" y="5538788"/>
            <a:ext cx="398463" cy="246062"/>
          </a:xfrm>
          <a:prstGeom prst="rect">
            <a:avLst/>
          </a:prstGeom>
          <a:noFill/>
          <a:ln w="9525">
            <a:noFill/>
            <a:miter lim="800000"/>
            <a:headEnd/>
            <a:tailEnd/>
          </a:ln>
        </p:spPr>
        <p:txBody>
          <a:bodyPr wrap="none" lIns="0" tIns="0" rIns="0" bIns="0">
            <a:spAutoFit/>
          </a:bodyPr>
          <a:lstStyle/>
          <a:p>
            <a:pPr algn="ctr" eaLnBrk="0" hangingPunct="0"/>
            <a:r>
              <a:rPr lang="en-US" sz="1600" b="1">
                <a:solidFill>
                  <a:schemeClr val="bg1"/>
                </a:solidFill>
                <a:ea typeface="ＭＳ Ｐゴシック"/>
                <a:cs typeface="ＭＳ Ｐゴシック"/>
              </a:rPr>
              <a:t>1,25</a:t>
            </a:r>
            <a:endParaRPr lang="en-US" sz="3600" b="1">
              <a:solidFill>
                <a:schemeClr val="bg1"/>
              </a:solidFill>
              <a:ea typeface="ＭＳ Ｐゴシック"/>
              <a:cs typeface="ＭＳ Ｐゴシック"/>
            </a:endParaRPr>
          </a:p>
        </p:txBody>
      </p:sp>
      <p:sp>
        <p:nvSpPr>
          <p:cNvPr id="70675" name="Rectangle 49"/>
          <p:cNvSpPr>
            <a:spLocks noChangeArrowheads="1"/>
          </p:cNvSpPr>
          <p:nvPr/>
        </p:nvSpPr>
        <p:spPr bwMode="auto">
          <a:xfrm>
            <a:off x="4816475" y="5538788"/>
            <a:ext cx="398463" cy="246062"/>
          </a:xfrm>
          <a:prstGeom prst="rect">
            <a:avLst/>
          </a:prstGeom>
          <a:noFill/>
          <a:ln w="9525">
            <a:noFill/>
            <a:miter lim="800000"/>
            <a:headEnd/>
            <a:tailEnd/>
          </a:ln>
        </p:spPr>
        <p:txBody>
          <a:bodyPr wrap="none" lIns="0" tIns="0" rIns="0" bIns="0">
            <a:spAutoFit/>
          </a:bodyPr>
          <a:lstStyle/>
          <a:p>
            <a:pPr algn="ctr" eaLnBrk="0" hangingPunct="0"/>
            <a:r>
              <a:rPr lang="en-US" sz="1600" b="1">
                <a:solidFill>
                  <a:schemeClr val="bg1"/>
                </a:solidFill>
                <a:ea typeface="ＭＳ Ｐゴシック"/>
                <a:cs typeface="ＭＳ Ｐゴシック"/>
              </a:rPr>
              <a:t>1,50</a:t>
            </a:r>
            <a:endParaRPr lang="en-US" sz="3600" b="1">
              <a:solidFill>
                <a:schemeClr val="bg1"/>
              </a:solidFill>
              <a:ea typeface="ＭＳ Ｐゴシック"/>
              <a:cs typeface="ＭＳ Ｐゴシック"/>
            </a:endParaRPr>
          </a:p>
        </p:txBody>
      </p:sp>
      <p:sp>
        <p:nvSpPr>
          <p:cNvPr id="70676" name="Line 50"/>
          <p:cNvSpPr>
            <a:spLocks noChangeShapeType="1"/>
          </p:cNvSpPr>
          <p:nvPr/>
        </p:nvSpPr>
        <p:spPr bwMode="auto">
          <a:xfrm>
            <a:off x="2617788" y="2711450"/>
            <a:ext cx="1150937" cy="1588"/>
          </a:xfrm>
          <a:prstGeom prst="line">
            <a:avLst/>
          </a:prstGeom>
          <a:noFill/>
          <a:ln w="28575">
            <a:solidFill>
              <a:srgbClr val="FFFF99"/>
            </a:solidFill>
            <a:round/>
            <a:headEnd/>
            <a:tailEnd/>
          </a:ln>
        </p:spPr>
        <p:txBody>
          <a:bodyPr/>
          <a:lstStyle/>
          <a:p>
            <a:endParaRPr lang="en-US"/>
          </a:p>
        </p:txBody>
      </p:sp>
      <p:sp>
        <p:nvSpPr>
          <p:cNvPr id="70677" name="Line 51"/>
          <p:cNvSpPr>
            <a:spLocks noChangeShapeType="1"/>
          </p:cNvSpPr>
          <p:nvPr/>
        </p:nvSpPr>
        <p:spPr bwMode="auto">
          <a:xfrm flipV="1">
            <a:off x="2617788" y="2633663"/>
            <a:ext cx="1587" cy="180975"/>
          </a:xfrm>
          <a:prstGeom prst="line">
            <a:avLst/>
          </a:prstGeom>
          <a:noFill/>
          <a:ln w="28575">
            <a:solidFill>
              <a:srgbClr val="FFFF99"/>
            </a:solidFill>
            <a:round/>
            <a:headEnd/>
            <a:tailEnd/>
          </a:ln>
        </p:spPr>
        <p:txBody>
          <a:bodyPr/>
          <a:lstStyle/>
          <a:p>
            <a:endParaRPr lang="en-US"/>
          </a:p>
        </p:txBody>
      </p:sp>
      <p:sp>
        <p:nvSpPr>
          <p:cNvPr id="70678" name="Line 52"/>
          <p:cNvSpPr>
            <a:spLocks noChangeShapeType="1"/>
          </p:cNvSpPr>
          <p:nvPr/>
        </p:nvSpPr>
        <p:spPr bwMode="auto">
          <a:xfrm flipV="1">
            <a:off x="3768725" y="2622550"/>
            <a:ext cx="3175" cy="180975"/>
          </a:xfrm>
          <a:prstGeom prst="line">
            <a:avLst/>
          </a:prstGeom>
          <a:noFill/>
          <a:ln w="28575">
            <a:solidFill>
              <a:srgbClr val="FFFF99"/>
            </a:solidFill>
            <a:round/>
            <a:headEnd/>
            <a:tailEnd/>
          </a:ln>
        </p:spPr>
        <p:txBody>
          <a:bodyPr/>
          <a:lstStyle/>
          <a:p>
            <a:endParaRPr lang="en-US"/>
          </a:p>
        </p:txBody>
      </p:sp>
      <p:sp>
        <p:nvSpPr>
          <p:cNvPr id="70679" name="Line 53"/>
          <p:cNvSpPr>
            <a:spLocks noChangeShapeType="1"/>
          </p:cNvSpPr>
          <p:nvPr/>
        </p:nvSpPr>
        <p:spPr bwMode="auto">
          <a:xfrm>
            <a:off x="1920875" y="4217988"/>
            <a:ext cx="904875" cy="1587"/>
          </a:xfrm>
          <a:prstGeom prst="line">
            <a:avLst/>
          </a:prstGeom>
          <a:noFill/>
          <a:ln w="28575">
            <a:solidFill>
              <a:srgbClr val="00FFFF"/>
            </a:solidFill>
            <a:round/>
            <a:headEnd/>
            <a:tailEnd/>
          </a:ln>
        </p:spPr>
        <p:txBody>
          <a:bodyPr/>
          <a:lstStyle/>
          <a:p>
            <a:endParaRPr lang="en-US"/>
          </a:p>
        </p:txBody>
      </p:sp>
      <p:sp>
        <p:nvSpPr>
          <p:cNvPr id="70680" name="Line 54"/>
          <p:cNvSpPr>
            <a:spLocks noChangeShapeType="1"/>
          </p:cNvSpPr>
          <p:nvPr/>
        </p:nvSpPr>
        <p:spPr bwMode="auto">
          <a:xfrm flipV="1">
            <a:off x="1901825" y="4105275"/>
            <a:ext cx="0" cy="180975"/>
          </a:xfrm>
          <a:prstGeom prst="line">
            <a:avLst/>
          </a:prstGeom>
          <a:noFill/>
          <a:ln w="28575">
            <a:solidFill>
              <a:srgbClr val="00FFFF"/>
            </a:solidFill>
            <a:round/>
            <a:headEnd/>
            <a:tailEnd/>
          </a:ln>
        </p:spPr>
        <p:txBody>
          <a:bodyPr/>
          <a:lstStyle/>
          <a:p>
            <a:endParaRPr lang="en-US"/>
          </a:p>
        </p:txBody>
      </p:sp>
      <p:sp>
        <p:nvSpPr>
          <p:cNvPr id="70681" name="Rectangle 56"/>
          <p:cNvSpPr>
            <a:spLocks noChangeArrowheads="1"/>
          </p:cNvSpPr>
          <p:nvPr/>
        </p:nvSpPr>
        <p:spPr bwMode="auto">
          <a:xfrm>
            <a:off x="107950" y="2420938"/>
            <a:ext cx="1738313" cy="554037"/>
          </a:xfrm>
          <a:prstGeom prst="rect">
            <a:avLst/>
          </a:prstGeom>
          <a:noFill/>
          <a:ln w="9525">
            <a:noFill/>
            <a:miter lim="800000"/>
            <a:headEnd/>
            <a:tailEnd/>
          </a:ln>
        </p:spPr>
        <p:txBody>
          <a:bodyPr wrap="none" lIns="0" tIns="0" rIns="0" bIns="0">
            <a:spAutoFit/>
          </a:bodyPr>
          <a:lstStyle/>
          <a:p>
            <a:pPr eaLnBrk="0" hangingPunct="0"/>
            <a:r>
              <a:rPr lang="en-US" b="1">
                <a:solidFill>
                  <a:srgbClr val="FFFF00"/>
                </a:solidFill>
                <a:latin typeface="Arial Narrow" pitchFamily="34" charset="0"/>
                <a:ea typeface="ＭＳ Ｐゴシック"/>
                <a:cs typeface="ＭＳ Ｐゴシック"/>
              </a:rPr>
              <a:t>Dabigatrán 110 mg </a:t>
            </a:r>
          </a:p>
          <a:p>
            <a:pPr eaLnBrk="0" hangingPunct="0"/>
            <a:r>
              <a:rPr lang="en-US" b="1">
                <a:solidFill>
                  <a:srgbClr val="FFFF00"/>
                </a:solidFill>
                <a:latin typeface="Arial Narrow" pitchFamily="34" charset="0"/>
                <a:ea typeface="ＭＳ Ｐゴシック"/>
                <a:cs typeface="ＭＳ Ｐゴシック"/>
              </a:rPr>
              <a:t>vs. warfarina</a:t>
            </a:r>
          </a:p>
        </p:txBody>
      </p:sp>
      <p:sp>
        <p:nvSpPr>
          <p:cNvPr id="70682" name="Rectangle 57"/>
          <p:cNvSpPr>
            <a:spLocks noChangeArrowheads="1"/>
          </p:cNvSpPr>
          <p:nvPr/>
        </p:nvSpPr>
        <p:spPr bwMode="auto">
          <a:xfrm>
            <a:off x="107950" y="3860800"/>
            <a:ext cx="1747838" cy="554038"/>
          </a:xfrm>
          <a:prstGeom prst="rect">
            <a:avLst/>
          </a:prstGeom>
          <a:noFill/>
          <a:ln w="9525">
            <a:noFill/>
            <a:miter lim="800000"/>
            <a:headEnd/>
            <a:tailEnd/>
          </a:ln>
        </p:spPr>
        <p:txBody>
          <a:bodyPr wrap="none" lIns="0" tIns="0" rIns="0" bIns="0">
            <a:spAutoFit/>
          </a:bodyPr>
          <a:lstStyle/>
          <a:p>
            <a:pPr eaLnBrk="0" hangingPunct="0"/>
            <a:r>
              <a:rPr lang="en-US" b="1">
                <a:solidFill>
                  <a:srgbClr val="FFFF00"/>
                </a:solidFill>
                <a:latin typeface="Arial Narrow" pitchFamily="34" charset="0"/>
                <a:ea typeface="ＭＳ Ｐゴシック"/>
                <a:cs typeface="ＭＳ Ｐゴシック"/>
              </a:rPr>
              <a:t>Dabigatrán 150 mg </a:t>
            </a:r>
          </a:p>
          <a:p>
            <a:pPr eaLnBrk="0" hangingPunct="0"/>
            <a:r>
              <a:rPr lang="en-US" b="1">
                <a:solidFill>
                  <a:srgbClr val="FFFF00"/>
                </a:solidFill>
                <a:latin typeface="Arial Narrow" pitchFamily="34" charset="0"/>
                <a:ea typeface="ＭＳ Ｐゴシック"/>
                <a:cs typeface="ＭＳ Ｐゴシック"/>
              </a:rPr>
              <a:t>vs. warfarina</a:t>
            </a:r>
          </a:p>
        </p:txBody>
      </p:sp>
      <p:sp>
        <p:nvSpPr>
          <p:cNvPr id="70683" name="Rectangle 58"/>
          <p:cNvSpPr>
            <a:spLocks noChangeArrowheads="1"/>
          </p:cNvSpPr>
          <p:nvPr/>
        </p:nvSpPr>
        <p:spPr bwMode="auto">
          <a:xfrm>
            <a:off x="4995863" y="1781175"/>
            <a:ext cx="1471612" cy="246063"/>
          </a:xfrm>
          <a:prstGeom prst="rect">
            <a:avLst/>
          </a:prstGeom>
          <a:noFill/>
          <a:ln w="9525">
            <a:noFill/>
            <a:miter lim="800000"/>
            <a:headEnd/>
            <a:tailEnd/>
          </a:ln>
        </p:spPr>
        <p:txBody>
          <a:bodyPr wrap="none" lIns="0" tIns="0" rIns="0" bIns="0">
            <a:spAutoFit/>
          </a:bodyPr>
          <a:lstStyle/>
          <a:p>
            <a:pPr algn="ctr" eaLnBrk="0" hangingPunct="0"/>
            <a:r>
              <a:rPr lang="es-AR" sz="1600" b="1">
                <a:solidFill>
                  <a:srgbClr val="FF0000"/>
                </a:solidFill>
                <a:ea typeface="ＭＳ Ｐゴシック"/>
                <a:cs typeface="ＭＳ Ｐゴシック"/>
              </a:rPr>
              <a:t>No-inferioridad</a:t>
            </a:r>
            <a:endParaRPr lang="es-AR" sz="3600" b="1">
              <a:solidFill>
                <a:srgbClr val="FF0000"/>
              </a:solidFill>
              <a:ea typeface="ＭＳ Ｐゴシック"/>
              <a:cs typeface="ＭＳ Ｐゴシック"/>
            </a:endParaRPr>
          </a:p>
        </p:txBody>
      </p:sp>
      <p:sp>
        <p:nvSpPr>
          <p:cNvPr id="70684" name="Rectangle 60"/>
          <p:cNvSpPr>
            <a:spLocks noChangeArrowheads="1"/>
          </p:cNvSpPr>
          <p:nvPr/>
        </p:nvSpPr>
        <p:spPr bwMode="auto">
          <a:xfrm>
            <a:off x="5373688" y="2578100"/>
            <a:ext cx="854075" cy="277813"/>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ea typeface="ＭＳ Ｐゴシック"/>
                <a:cs typeface="ＭＳ Ｐゴシック"/>
              </a:rPr>
              <a:t>p&lt;0,001</a:t>
            </a:r>
            <a:endParaRPr lang="en-US" sz="4000" b="1">
              <a:solidFill>
                <a:schemeClr val="bg1"/>
              </a:solidFill>
              <a:ea typeface="ＭＳ Ｐゴシック"/>
              <a:cs typeface="ＭＳ Ｐゴシック"/>
            </a:endParaRPr>
          </a:p>
        </p:txBody>
      </p:sp>
      <p:sp>
        <p:nvSpPr>
          <p:cNvPr id="70685" name="Rectangle 61"/>
          <p:cNvSpPr>
            <a:spLocks noChangeArrowheads="1"/>
          </p:cNvSpPr>
          <p:nvPr/>
        </p:nvSpPr>
        <p:spPr bwMode="auto">
          <a:xfrm>
            <a:off x="5473700" y="4049713"/>
            <a:ext cx="852488" cy="277812"/>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ea typeface="ＭＳ Ｐゴシック"/>
                <a:cs typeface="ＭＳ Ｐゴシック"/>
              </a:rPr>
              <a:t>p&lt;0,001</a:t>
            </a:r>
            <a:endParaRPr lang="en-US" sz="4000" b="1">
              <a:solidFill>
                <a:schemeClr val="bg1"/>
              </a:solidFill>
              <a:ea typeface="ＭＳ Ｐゴシック"/>
              <a:cs typeface="ＭＳ Ｐゴシック"/>
            </a:endParaRPr>
          </a:p>
        </p:txBody>
      </p:sp>
      <p:sp>
        <p:nvSpPr>
          <p:cNvPr id="70686" name="Rectangle 62"/>
          <p:cNvSpPr>
            <a:spLocks noChangeArrowheads="1"/>
          </p:cNvSpPr>
          <p:nvPr/>
        </p:nvSpPr>
        <p:spPr bwMode="auto">
          <a:xfrm>
            <a:off x="6765925" y="1773238"/>
            <a:ext cx="1265238" cy="246062"/>
          </a:xfrm>
          <a:prstGeom prst="rect">
            <a:avLst/>
          </a:prstGeom>
          <a:noFill/>
          <a:ln w="9525">
            <a:noFill/>
            <a:miter lim="800000"/>
            <a:headEnd/>
            <a:tailEnd/>
          </a:ln>
        </p:spPr>
        <p:txBody>
          <a:bodyPr wrap="none" lIns="0" tIns="0" rIns="0" bIns="0">
            <a:spAutoFit/>
          </a:bodyPr>
          <a:lstStyle/>
          <a:p>
            <a:pPr algn="ctr" eaLnBrk="0" hangingPunct="0"/>
            <a:r>
              <a:rPr lang="es-AR" sz="1600" b="1">
                <a:solidFill>
                  <a:srgbClr val="FF0000"/>
                </a:solidFill>
                <a:ea typeface="ＭＳ Ｐゴシック"/>
                <a:cs typeface="ＭＳ Ｐゴシック"/>
              </a:rPr>
              <a:t>Superioridad</a:t>
            </a:r>
            <a:endParaRPr lang="es-AR" sz="3600" b="1">
              <a:solidFill>
                <a:srgbClr val="FF0000"/>
              </a:solidFill>
              <a:ea typeface="ＭＳ Ｐゴシック"/>
              <a:cs typeface="ＭＳ Ｐゴシック"/>
            </a:endParaRPr>
          </a:p>
        </p:txBody>
      </p:sp>
      <p:sp>
        <p:nvSpPr>
          <p:cNvPr id="70687" name="Rectangle 64"/>
          <p:cNvSpPr>
            <a:spLocks noChangeArrowheads="1"/>
          </p:cNvSpPr>
          <p:nvPr/>
        </p:nvSpPr>
        <p:spPr bwMode="auto">
          <a:xfrm>
            <a:off x="7029450" y="2589213"/>
            <a:ext cx="576263" cy="277812"/>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ea typeface="ＭＳ Ｐゴシック"/>
                <a:cs typeface="ＭＳ Ｐゴシック"/>
              </a:rPr>
              <a:t>  0,34</a:t>
            </a:r>
            <a:endParaRPr lang="en-US" sz="4000" b="1">
              <a:solidFill>
                <a:schemeClr val="bg1"/>
              </a:solidFill>
              <a:ea typeface="ＭＳ Ｐゴシック"/>
              <a:cs typeface="ＭＳ Ｐゴシック"/>
            </a:endParaRPr>
          </a:p>
        </p:txBody>
      </p:sp>
      <p:sp>
        <p:nvSpPr>
          <p:cNvPr id="70688" name="Rectangle 65"/>
          <p:cNvSpPr>
            <a:spLocks noChangeArrowheads="1"/>
          </p:cNvSpPr>
          <p:nvPr/>
        </p:nvSpPr>
        <p:spPr bwMode="auto">
          <a:xfrm>
            <a:off x="6935788" y="4027488"/>
            <a:ext cx="852487" cy="277812"/>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ea typeface="ＭＳ Ｐゴシック"/>
                <a:cs typeface="ＭＳ Ｐゴシック"/>
              </a:rPr>
              <a:t>p&lt;0,001</a:t>
            </a:r>
            <a:endParaRPr lang="en-US" sz="4000" b="1">
              <a:solidFill>
                <a:schemeClr val="bg1"/>
              </a:solidFill>
              <a:ea typeface="ＭＳ Ｐゴシック"/>
              <a:cs typeface="ＭＳ Ｐゴシック"/>
            </a:endParaRPr>
          </a:p>
        </p:txBody>
      </p:sp>
      <p:sp>
        <p:nvSpPr>
          <p:cNvPr id="70689" name="Rectangle 66"/>
          <p:cNvSpPr>
            <a:spLocks noChangeArrowheads="1"/>
          </p:cNvSpPr>
          <p:nvPr/>
        </p:nvSpPr>
        <p:spPr bwMode="auto">
          <a:xfrm>
            <a:off x="4951413" y="4665663"/>
            <a:ext cx="1700212" cy="307975"/>
          </a:xfrm>
          <a:prstGeom prst="rect">
            <a:avLst/>
          </a:prstGeom>
          <a:noFill/>
          <a:ln w="9525">
            <a:noFill/>
            <a:miter lim="800000"/>
            <a:headEnd/>
            <a:tailEnd/>
          </a:ln>
        </p:spPr>
        <p:txBody>
          <a:bodyPr wrap="none" lIns="0" tIns="0" rIns="0" bIns="0">
            <a:spAutoFit/>
          </a:bodyPr>
          <a:lstStyle/>
          <a:p>
            <a:pPr algn="ctr" eaLnBrk="0" hangingPunct="0"/>
            <a:r>
              <a:rPr lang="es-AR" sz="2000" b="1">
                <a:solidFill>
                  <a:schemeClr val="bg1"/>
                </a:solidFill>
                <a:ea typeface="ＭＳ Ｐゴシック"/>
                <a:cs typeface="ＭＳ Ｐゴシック"/>
              </a:rPr>
              <a:t>Margen = 1,46</a:t>
            </a:r>
            <a:endParaRPr lang="es-AR" sz="4000" b="1">
              <a:solidFill>
                <a:schemeClr val="bg1"/>
              </a:solidFill>
              <a:ea typeface="ＭＳ Ｐゴシック"/>
              <a:cs typeface="ＭＳ Ｐゴシック"/>
            </a:endParaRPr>
          </a:p>
        </p:txBody>
      </p:sp>
      <p:sp>
        <p:nvSpPr>
          <p:cNvPr id="70690" name="Rectangle 67"/>
          <p:cNvSpPr>
            <a:spLocks noChangeArrowheads="1"/>
          </p:cNvSpPr>
          <p:nvPr/>
        </p:nvSpPr>
        <p:spPr bwMode="auto">
          <a:xfrm>
            <a:off x="5299075" y="5457825"/>
            <a:ext cx="1296988" cy="261938"/>
          </a:xfrm>
          <a:prstGeom prst="rect">
            <a:avLst/>
          </a:prstGeom>
          <a:noFill/>
          <a:ln w="9525">
            <a:noFill/>
            <a:miter lim="800000"/>
            <a:headEnd/>
            <a:tailEnd/>
          </a:ln>
        </p:spPr>
        <p:txBody>
          <a:bodyPr wrap="none" lIns="0" tIns="0" rIns="0" bIns="0">
            <a:spAutoFit/>
          </a:bodyPr>
          <a:lstStyle/>
          <a:p>
            <a:pPr algn="ctr" eaLnBrk="0" hangingPunct="0"/>
            <a:r>
              <a:rPr lang="en-US" sz="1700" b="1">
                <a:solidFill>
                  <a:schemeClr val="bg1"/>
                </a:solidFill>
                <a:ea typeface="ＭＳ Ｐゴシック"/>
                <a:cs typeface="ＭＳ Ｐゴシック"/>
              </a:rPr>
              <a:t>HR   (IC95%)</a:t>
            </a:r>
            <a:endParaRPr lang="en-US" sz="3200" b="1">
              <a:solidFill>
                <a:schemeClr val="bg1"/>
              </a:solidFill>
              <a:ea typeface="ＭＳ Ｐゴシック"/>
              <a:cs typeface="ＭＳ Ｐゴシック"/>
            </a:endParaRPr>
          </a:p>
        </p:txBody>
      </p:sp>
      <p:sp>
        <p:nvSpPr>
          <p:cNvPr id="70691" name="Text Box 8"/>
          <p:cNvSpPr txBox="1">
            <a:spLocks noChangeArrowheads="1"/>
          </p:cNvSpPr>
          <p:nvPr/>
        </p:nvSpPr>
        <p:spPr bwMode="auto">
          <a:xfrm>
            <a:off x="2913063" y="7070725"/>
            <a:ext cx="4357687" cy="244475"/>
          </a:xfrm>
          <a:prstGeom prst="rect">
            <a:avLst/>
          </a:prstGeom>
          <a:noFill/>
          <a:ln w="9525">
            <a:noFill/>
            <a:miter lim="800000"/>
            <a:headEnd/>
            <a:tailEnd/>
          </a:ln>
        </p:spPr>
        <p:txBody>
          <a:bodyPr>
            <a:spAutoFit/>
          </a:bodyPr>
          <a:lstStyle/>
          <a:p>
            <a:pPr eaLnBrk="0" hangingPunct="0"/>
            <a:r>
              <a:rPr lang="de-DE" sz="1000">
                <a:ea typeface="ＭＳ Ｐゴシック"/>
                <a:cs typeface="ＭＳ Ｐゴシック"/>
              </a:rPr>
              <a:t>Connolly SJ., et al. </a:t>
            </a:r>
            <a:r>
              <a:rPr lang="de-DE" sz="1000" i="1">
                <a:ea typeface="ＭＳ Ｐゴシック"/>
                <a:cs typeface="ＭＳ Ｐゴシック"/>
              </a:rPr>
              <a:t>NEJM </a:t>
            </a:r>
            <a:r>
              <a:rPr lang="de-DE" sz="1000">
                <a:ea typeface="ＭＳ Ｐゴシック"/>
                <a:cs typeface="ＭＳ Ｐゴシック"/>
              </a:rPr>
              <a:t>publicado online el 30 de Agosto de 2009</a:t>
            </a:r>
          </a:p>
        </p:txBody>
      </p:sp>
      <p:sp>
        <p:nvSpPr>
          <p:cNvPr id="67" name="Rectangle 66"/>
          <p:cNvSpPr/>
          <p:nvPr/>
        </p:nvSpPr>
        <p:spPr>
          <a:xfrm>
            <a:off x="0" y="-26988"/>
            <a:ext cx="9144000" cy="531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68" name="Rectangle 2"/>
          <p:cNvSpPr txBox="1">
            <a:spLocks noChangeArrowheads="1"/>
          </p:cNvSpPr>
          <p:nvPr/>
        </p:nvSpPr>
        <p:spPr>
          <a:xfrm>
            <a:off x="468313" y="71438"/>
            <a:ext cx="8229600" cy="395287"/>
          </a:xfrm>
          <a:prstGeom prst="rect">
            <a:avLst/>
          </a:prstGeom>
        </p:spPr>
        <p:txBody>
          <a:bodyPr>
            <a:normAutofit fontScale="55000" lnSpcReduction="20000"/>
          </a:bodyPr>
          <a:lstStyle/>
          <a:p>
            <a:pPr algn="ctr" fontAlgn="auto">
              <a:spcAft>
                <a:spcPts val="0"/>
              </a:spcAft>
              <a:defRPr/>
            </a:pPr>
            <a:r>
              <a:rPr lang="es-ES" sz="4400" dirty="0">
                <a:solidFill>
                  <a:srgbClr val="FF0000"/>
                </a:solidFill>
                <a:latin typeface="Arial" pitchFamily="34" charset="0"/>
                <a:ea typeface="+mj-ea"/>
                <a:cs typeface="Arial" pitchFamily="34" charset="0"/>
              </a:rPr>
              <a:t>RE-LY</a:t>
            </a:r>
            <a:r>
              <a:rPr lang="es-ES" sz="4400" baseline="30000" dirty="0">
                <a:solidFill>
                  <a:srgbClr val="FF0000"/>
                </a:solidFill>
                <a:latin typeface="Arial" pitchFamily="34" charset="0"/>
                <a:ea typeface="+mj-ea"/>
                <a:cs typeface="Arial" pitchFamily="34" charset="0"/>
              </a:rPr>
              <a:t>®</a:t>
            </a:r>
            <a:r>
              <a:rPr lang="es-ES" sz="4400" dirty="0">
                <a:solidFill>
                  <a:srgbClr val="FF0000"/>
                </a:solidFill>
                <a:latin typeface="Arial" pitchFamily="34" charset="0"/>
                <a:ea typeface="+mj-ea"/>
                <a:cs typeface="Arial" pitchFamily="34" charset="0"/>
              </a:rPr>
              <a:t> - </a:t>
            </a:r>
            <a:r>
              <a:rPr lang="es-ES" sz="4400" dirty="0" err="1">
                <a:solidFill>
                  <a:srgbClr val="FF0000"/>
                </a:solidFill>
                <a:latin typeface="Arial" pitchFamily="34" charset="0"/>
                <a:ea typeface="+mj-ea"/>
                <a:cs typeface="Arial" pitchFamily="34" charset="0"/>
              </a:rPr>
              <a:t>Dabigatran</a:t>
            </a:r>
            <a:r>
              <a:rPr lang="es-ES" sz="4400" dirty="0">
                <a:solidFill>
                  <a:srgbClr val="FF0000"/>
                </a:solidFill>
                <a:latin typeface="Arial" pitchFamily="34" charset="0"/>
                <a:ea typeface="+mj-ea"/>
                <a:cs typeface="Arial" pitchFamily="34" charset="0"/>
              </a:rPr>
              <a:t> en fibrilación auricular</a:t>
            </a:r>
          </a:p>
        </p:txBody>
      </p:sp>
      <p:sp>
        <p:nvSpPr>
          <p:cNvPr id="70694" name="Line 54"/>
          <p:cNvSpPr>
            <a:spLocks noChangeShapeType="1"/>
          </p:cNvSpPr>
          <p:nvPr/>
        </p:nvSpPr>
        <p:spPr bwMode="auto">
          <a:xfrm flipV="1">
            <a:off x="2843213" y="4111625"/>
            <a:ext cx="0" cy="180975"/>
          </a:xfrm>
          <a:prstGeom prst="line">
            <a:avLst/>
          </a:prstGeom>
          <a:noFill/>
          <a:ln w="28575">
            <a:solidFill>
              <a:srgbClr val="00FFFF"/>
            </a:solidFill>
            <a:round/>
            <a:headEnd/>
            <a:tailEnd/>
          </a:ln>
        </p:spPr>
        <p:txBody>
          <a:bodyPr/>
          <a:lstStyle/>
          <a:p>
            <a:endParaRPr lang="en-US"/>
          </a:p>
        </p:txBody>
      </p:sp>
      <p:sp>
        <p:nvSpPr>
          <p:cNvPr id="70695" name="Text Box 6"/>
          <p:cNvSpPr txBox="1">
            <a:spLocks noChangeArrowheads="1"/>
          </p:cNvSpPr>
          <p:nvPr/>
        </p:nvSpPr>
        <p:spPr bwMode="auto">
          <a:xfrm>
            <a:off x="3448050" y="6505575"/>
            <a:ext cx="5695950" cy="307975"/>
          </a:xfrm>
          <a:prstGeom prst="rect">
            <a:avLst/>
          </a:prstGeom>
          <a:noFill/>
          <a:ln w="9525">
            <a:noFill/>
            <a:miter lim="800000"/>
            <a:headEnd/>
            <a:tailEnd/>
          </a:ln>
        </p:spPr>
        <p:txBody>
          <a:bodyPr>
            <a:spAutoFit/>
          </a:bodyPr>
          <a:lstStyle/>
          <a:p>
            <a:pPr algn="r" eaLnBrk="0" hangingPunct="0"/>
            <a:r>
              <a:rPr lang="de-DE" sz="1400">
                <a:solidFill>
                  <a:schemeClr val="bg1"/>
                </a:solidFill>
                <a:ea typeface="ＭＳ Ｐゴシック"/>
                <a:cs typeface="ＭＳ Ｐゴシック"/>
              </a:rPr>
              <a:t>Connolly SJ et al. </a:t>
            </a:r>
            <a:r>
              <a:rPr lang="de-DE" sz="1400" i="1">
                <a:solidFill>
                  <a:schemeClr val="bg1"/>
                </a:solidFill>
                <a:ea typeface="ＭＳ Ｐゴシック"/>
                <a:cs typeface="ＭＳ Ｐゴシック"/>
              </a:rPr>
              <a:t>NEJM 2009; 361(12): 1139-1151 </a:t>
            </a:r>
            <a:endParaRPr lang="de-DE" sz="1400">
              <a:solidFill>
                <a:schemeClr val="bg1"/>
              </a:solidFill>
              <a:ea typeface="ＭＳ Ｐゴシック"/>
              <a:cs typeface="ＭＳ Ｐゴシック"/>
            </a:endParaRPr>
          </a:p>
        </p:txBody>
      </p:sp>
      <p:sp>
        <p:nvSpPr>
          <p:cNvPr id="73" name="Oval 72"/>
          <p:cNvSpPr/>
          <p:nvPr/>
        </p:nvSpPr>
        <p:spPr>
          <a:xfrm>
            <a:off x="6372225" y="4724400"/>
            <a:ext cx="2663825" cy="19446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74" name="Rectangle 20"/>
          <p:cNvSpPr>
            <a:spLocks noChangeArrowheads="1"/>
          </p:cNvSpPr>
          <p:nvPr/>
        </p:nvSpPr>
        <p:spPr bwMode="auto">
          <a:xfrm>
            <a:off x="6516688" y="5157788"/>
            <a:ext cx="2516187" cy="1076325"/>
          </a:xfrm>
          <a:prstGeom prst="rect">
            <a:avLst/>
          </a:prstGeom>
          <a:noFill/>
          <a:ln w="9525">
            <a:noFill/>
            <a:miter lim="800000"/>
            <a:headEnd/>
            <a:tailEnd/>
          </a:ln>
        </p:spPr>
        <p:txBody>
          <a:bodyPr>
            <a:spAutoFit/>
          </a:bodyPr>
          <a:lstStyle/>
          <a:p>
            <a:pPr algn="ctr" eaLnBrk="0" hangingPunct="0"/>
            <a:r>
              <a:rPr lang="en-GB" sz="1600" b="1">
                <a:solidFill>
                  <a:srgbClr val="FFFF00"/>
                </a:solidFill>
                <a:ea typeface="ＭＳ Ｐゴシック"/>
                <a:cs typeface="ＭＳ Ｐゴシック"/>
              </a:rPr>
              <a:t>RRR</a:t>
            </a:r>
          </a:p>
          <a:p>
            <a:pPr algn="ctr" eaLnBrk="0" hangingPunct="0"/>
            <a:r>
              <a:rPr lang="en-GB" sz="1600" b="1">
                <a:solidFill>
                  <a:srgbClr val="FFFF00"/>
                </a:solidFill>
                <a:ea typeface="ＭＳ Ｐゴシック"/>
                <a:cs typeface="ＭＳ Ｐゴシック"/>
              </a:rPr>
              <a:t>34% sobre la RRR de 63% que ya tenía la warfarina</a:t>
            </a:r>
            <a:endParaRPr lang="en-US" sz="1600" b="1">
              <a:solidFill>
                <a:srgbClr val="FFFF00"/>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4"/>
          <p:cNvGrpSpPr>
            <a:grpSpLocks/>
          </p:cNvGrpSpPr>
          <p:nvPr/>
        </p:nvGrpSpPr>
        <p:grpSpPr bwMode="auto">
          <a:xfrm>
            <a:off x="5795963" y="1412875"/>
            <a:ext cx="2998787" cy="1871663"/>
            <a:chOff x="146" y="2594"/>
            <a:chExt cx="1889" cy="1169"/>
          </a:xfrm>
        </p:grpSpPr>
        <p:pic>
          <p:nvPicPr>
            <p:cNvPr id="72814" name="Picture 5" descr="HEMORRAGIA 2"/>
            <p:cNvPicPr>
              <a:picLocks noChangeAspect="1" noChangeArrowheads="1"/>
            </p:cNvPicPr>
            <p:nvPr/>
          </p:nvPicPr>
          <p:blipFill>
            <a:blip r:embed="rId2">
              <a:lum bright="12000" contrast="36000"/>
              <a:grayscl/>
            </a:blip>
            <a:srcRect/>
            <a:stretch>
              <a:fillRect/>
            </a:stretch>
          </p:blipFill>
          <p:spPr bwMode="auto">
            <a:xfrm>
              <a:off x="146" y="2594"/>
              <a:ext cx="1889" cy="1034"/>
            </a:xfrm>
            <a:prstGeom prst="rect">
              <a:avLst/>
            </a:prstGeom>
            <a:noFill/>
            <a:ln w="9525">
              <a:noFill/>
              <a:miter lim="800000"/>
              <a:headEnd/>
              <a:tailEnd/>
            </a:ln>
          </p:spPr>
        </p:pic>
        <p:sp>
          <p:nvSpPr>
            <p:cNvPr id="72815" name="Rectangle 6"/>
            <p:cNvSpPr>
              <a:spLocks noChangeArrowheads="1"/>
            </p:cNvSpPr>
            <p:nvPr/>
          </p:nvSpPr>
          <p:spPr bwMode="auto">
            <a:xfrm>
              <a:off x="1142" y="3644"/>
              <a:ext cx="799" cy="119"/>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s-MX" sz="1400" b="1">
                  <a:solidFill>
                    <a:schemeClr val="bg2"/>
                  </a:solidFill>
                  <a:latin typeface="Times New Roman" pitchFamily="18" charset="0"/>
                </a:rPr>
                <a:t>A LAS 3 HORAS</a:t>
              </a:r>
              <a:endParaRPr lang="es-ES" sz="1400" b="1">
                <a:solidFill>
                  <a:schemeClr val="bg2"/>
                </a:solidFill>
                <a:latin typeface="Times New Roman" pitchFamily="18" charset="0"/>
              </a:endParaRPr>
            </a:p>
          </p:txBody>
        </p:sp>
        <p:sp>
          <p:nvSpPr>
            <p:cNvPr id="72816" name="Rectangle 7"/>
            <p:cNvSpPr>
              <a:spLocks noChangeArrowheads="1"/>
            </p:cNvSpPr>
            <p:nvPr/>
          </p:nvSpPr>
          <p:spPr bwMode="auto">
            <a:xfrm>
              <a:off x="345" y="3644"/>
              <a:ext cx="671" cy="119"/>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s-MX" sz="1600">
                  <a:solidFill>
                    <a:schemeClr val="bg2"/>
                  </a:solidFill>
                  <a:latin typeface="Times New Roman" pitchFamily="18" charset="0"/>
                </a:rPr>
                <a:t>INGRESO</a:t>
              </a:r>
              <a:endParaRPr lang="es-ES" sz="1600">
                <a:solidFill>
                  <a:schemeClr val="bg2"/>
                </a:solidFill>
                <a:latin typeface="Times New Roman" pitchFamily="18" charset="0"/>
              </a:endParaRPr>
            </a:p>
          </p:txBody>
        </p:sp>
      </p:grpSp>
      <p:pic>
        <p:nvPicPr>
          <p:cNvPr id="72706" name="Picture 3"/>
          <p:cNvPicPr>
            <a:picLocks noChangeArrowheads="1"/>
          </p:cNvPicPr>
          <p:nvPr/>
        </p:nvPicPr>
        <p:blipFill>
          <a:blip r:embed="rId3"/>
          <a:srcRect/>
          <a:stretch>
            <a:fillRect/>
          </a:stretch>
        </p:blipFill>
        <p:spPr bwMode="auto">
          <a:xfrm>
            <a:off x="611188" y="1268413"/>
            <a:ext cx="2341562" cy="1841500"/>
          </a:xfrm>
          <a:prstGeom prst="rect">
            <a:avLst/>
          </a:prstGeom>
          <a:noFill/>
          <a:ln w="25400">
            <a:noFill/>
            <a:miter lim="800000"/>
            <a:headEnd/>
            <a:tailEnd/>
          </a:ln>
        </p:spPr>
      </p:pic>
      <p:sp>
        <p:nvSpPr>
          <p:cNvPr id="72707" name="Oval 63"/>
          <p:cNvSpPr>
            <a:spLocks noChangeArrowheads="1"/>
          </p:cNvSpPr>
          <p:nvPr/>
        </p:nvSpPr>
        <p:spPr bwMode="auto">
          <a:xfrm>
            <a:off x="3322638" y="0"/>
            <a:ext cx="2328862" cy="3697288"/>
          </a:xfrm>
          <a:prstGeom prst="ellipse">
            <a:avLst/>
          </a:prstGeom>
          <a:solidFill>
            <a:srgbClr val="0070C0"/>
          </a:solidFill>
          <a:ln w="9525">
            <a:solidFill>
              <a:schemeClr val="tx1"/>
            </a:solidFill>
            <a:miter lim="800000"/>
            <a:headEnd/>
            <a:tailEnd/>
          </a:ln>
        </p:spPr>
        <p:txBody>
          <a:bodyPr wrap="none" anchor="ctr"/>
          <a:lstStyle/>
          <a:p>
            <a:pPr algn="ctr"/>
            <a:r>
              <a:rPr lang="en-US">
                <a:solidFill>
                  <a:schemeClr val="bg1"/>
                </a:solidFill>
                <a:latin typeface="Calibri" pitchFamily="34" charset="0"/>
              </a:rPr>
              <a:t>DABIGATRAN</a:t>
            </a:r>
          </a:p>
          <a:p>
            <a:pPr algn="ctr"/>
            <a:r>
              <a:rPr lang="en-US">
                <a:solidFill>
                  <a:schemeClr val="bg1"/>
                </a:solidFill>
                <a:latin typeface="Calibri" pitchFamily="34" charset="0"/>
              </a:rPr>
              <a:t>PRIMERA DROGA </a:t>
            </a:r>
          </a:p>
          <a:p>
            <a:pPr algn="ctr"/>
            <a:r>
              <a:rPr lang="en-US">
                <a:solidFill>
                  <a:schemeClr val="bg1"/>
                </a:solidFill>
                <a:latin typeface="Calibri" pitchFamily="34" charset="0"/>
              </a:rPr>
              <a:t>MAS EFECTIVA</a:t>
            </a:r>
          </a:p>
          <a:p>
            <a:pPr algn="ctr"/>
            <a:r>
              <a:rPr lang="en-US">
                <a:solidFill>
                  <a:schemeClr val="bg1"/>
                </a:solidFill>
                <a:latin typeface="Calibri" pitchFamily="34" charset="0"/>
              </a:rPr>
              <a:t>QUE </a:t>
            </a:r>
          </a:p>
          <a:p>
            <a:pPr algn="ctr"/>
            <a:r>
              <a:rPr lang="en-US">
                <a:solidFill>
                  <a:schemeClr val="bg1"/>
                </a:solidFill>
                <a:latin typeface="Calibri" pitchFamily="34" charset="0"/>
              </a:rPr>
              <a:t>WARFARINA </a:t>
            </a:r>
          </a:p>
          <a:p>
            <a:pPr algn="ctr"/>
            <a:endParaRPr lang="en-US">
              <a:solidFill>
                <a:schemeClr val="bg1"/>
              </a:solidFill>
              <a:latin typeface="Calibri" pitchFamily="34" charset="0"/>
            </a:endParaRPr>
          </a:p>
          <a:p>
            <a:pPr algn="ctr"/>
            <a:r>
              <a:rPr lang="en-US">
                <a:solidFill>
                  <a:schemeClr val="bg1"/>
                </a:solidFill>
                <a:latin typeface="Calibri" pitchFamily="34" charset="0"/>
              </a:rPr>
              <a:t>y además: </a:t>
            </a:r>
          </a:p>
          <a:p>
            <a:pPr algn="ctr"/>
            <a:r>
              <a:rPr lang="en-US">
                <a:solidFill>
                  <a:schemeClr val="bg1"/>
                </a:solidFill>
                <a:latin typeface="Calibri" pitchFamily="34" charset="0"/>
              </a:rPr>
              <a:t>REDUCE el</a:t>
            </a:r>
          </a:p>
          <a:p>
            <a:pPr algn="ctr"/>
            <a:r>
              <a:rPr lang="en-US">
                <a:solidFill>
                  <a:schemeClr val="bg1"/>
                </a:solidFill>
                <a:latin typeface="Calibri" pitchFamily="34" charset="0"/>
              </a:rPr>
              <a:t>SANGRADO </a:t>
            </a:r>
          </a:p>
          <a:p>
            <a:pPr algn="ctr"/>
            <a:r>
              <a:rPr lang="en-US">
                <a:solidFill>
                  <a:schemeClr val="bg1"/>
                </a:solidFill>
                <a:latin typeface="Calibri" pitchFamily="34" charset="0"/>
              </a:rPr>
              <a:t>CEREBRAL !</a:t>
            </a:r>
          </a:p>
        </p:txBody>
      </p:sp>
      <p:sp>
        <p:nvSpPr>
          <p:cNvPr id="72708" name="108 CuadroTexto"/>
          <p:cNvSpPr txBox="1">
            <a:spLocks noChangeArrowheads="1"/>
          </p:cNvSpPr>
          <p:nvPr/>
        </p:nvSpPr>
        <p:spPr bwMode="auto">
          <a:xfrm>
            <a:off x="217488" y="355600"/>
            <a:ext cx="3238500" cy="854075"/>
          </a:xfrm>
          <a:prstGeom prst="rect">
            <a:avLst/>
          </a:prstGeom>
          <a:solidFill>
            <a:srgbClr val="FF0000"/>
          </a:solidFill>
          <a:ln w="9525">
            <a:noFill/>
            <a:miter lim="800000"/>
            <a:headEnd/>
            <a:tailEnd/>
          </a:ln>
        </p:spPr>
        <p:txBody>
          <a:bodyPr>
            <a:spAutoFit/>
          </a:bodyPr>
          <a:lstStyle/>
          <a:p>
            <a:pPr algn="ctr"/>
            <a:endParaRPr lang="es-ES" sz="1000">
              <a:latin typeface="Calibri" pitchFamily="34" charset="0"/>
            </a:endParaRPr>
          </a:p>
          <a:p>
            <a:pPr algn="ctr"/>
            <a:r>
              <a:rPr lang="es-ES" sz="2400" b="1">
                <a:solidFill>
                  <a:srgbClr val="FFFF00"/>
                </a:solidFill>
                <a:latin typeface="Calibri" pitchFamily="34" charset="0"/>
              </a:rPr>
              <a:t>EVITA EL ACV</a:t>
            </a:r>
          </a:p>
          <a:p>
            <a:pPr algn="ctr"/>
            <a:endParaRPr lang="es-ES" sz="1600">
              <a:latin typeface="Calibri" pitchFamily="34" charset="0"/>
            </a:endParaRPr>
          </a:p>
        </p:txBody>
      </p:sp>
      <p:sp>
        <p:nvSpPr>
          <p:cNvPr id="72709" name="109 CuadroTexto"/>
          <p:cNvSpPr txBox="1">
            <a:spLocks noChangeArrowheads="1"/>
          </p:cNvSpPr>
          <p:nvPr/>
        </p:nvSpPr>
        <p:spPr bwMode="auto">
          <a:xfrm>
            <a:off x="5819775" y="344488"/>
            <a:ext cx="2887663" cy="831850"/>
          </a:xfrm>
          <a:prstGeom prst="rect">
            <a:avLst/>
          </a:prstGeom>
          <a:solidFill>
            <a:srgbClr val="FF0000"/>
          </a:solidFill>
          <a:ln w="9525">
            <a:noFill/>
            <a:miter lim="800000"/>
            <a:headEnd/>
            <a:tailEnd/>
          </a:ln>
        </p:spPr>
        <p:txBody>
          <a:bodyPr wrap="none">
            <a:spAutoFit/>
          </a:bodyPr>
          <a:lstStyle/>
          <a:p>
            <a:pPr algn="ctr"/>
            <a:r>
              <a:rPr lang="es-ES" sz="2400" b="1">
                <a:solidFill>
                  <a:srgbClr val="FFFF00"/>
                </a:solidFill>
                <a:latin typeface="Calibri" pitchFamily="34" charset="0"/>
              </a:rPr>
              <a:t>EVITA EL SANGRADO </a:t>
            </a:r>
          </a:p>
          <a:p>
            <a:pPr algn="ctr"/>
            <a:r>
              <a:rPr lang="es-ES" sz="2400" b="1">
                <a:solidFill>
                  <a:srgbClr val="FFFF00"/>
                </a:solidFill>
                <a:latin typeface="Calibri" pitchFamily="34" charset="0"/>
              </a:rPr>
              <a:t>CEREBRAL</a:t>
            </a:r>
          </a:p>
        </p:txBody>
      </p:sp>
      <p:grpSp>
        <p:nvGrpSpPr>
          <p:cNvPr id="72710" name="Group 33"/>
          <p:cNvGrpSpPr>
            <a:grpSpLocks/>
          </p:cNvGrpSpPr>
          <p:nvPr/>
        </p:nvGrpSpPr>
        <p:grpSpPr bwMode="auto">
          <a:xfrm>
            <a:off x="34925" y="4005263"/>
            <a:ext cx="4754563" cy="2540000"/>
            <a:chOff x="232412" y="980728"/>
            <a:chExt cx="8781413" cy="5142050"/>
          </a:xfrm>
        </p:grpSpPr>
        <p:sp>
          <p:nvSpPr>
            <p:cNvPr id="72760" name="Text Box 3"/>
            <p:cNvSpPr txBox="1">
              <a:spLocks noChangeArrowheads="1"/>
            </p:cNvSpPr>
            <p:nvPr/>
          </p:nvSpPr>
          <p:spPr bwMode="auto">
            <a:xfrm>
              <a:off x="828382" y="4214814"/>
              <a:ext cx="347956" cy="311415"/>
            </a:xfrm>
            <a:prstGeom prst="rect">
              <a:avLst/>
            </a:prstGeom>
            <a:noFill/>
            <a:ln w="9525">
              <a:noFill/>
              <a:miter lim="800000"/>
              <a:headEnd/>
              <a:tailEnd/>
            </a:ln>
          </p:spPr>
          <p:txBody>
            <a:bodyPr wrap="none" lIns="0" tIns="0" rIns="0" bIns="0">
              <a:spAutoFit/>
            </a:bodyPr>
            <a:lstStyle/>
            <a:p>
              <a:pPr algn="r"/>
              <a:r>
                <a:rPr lang="en-GB" sz="1000" b="1">
                  <a:solidFill>
                    <a:schemeClr val="bg1"/>
                  </a:solidFill>
                  <a:latin typeface="Arial Narrow" pitchFamily="34" charset="0"/>
                </a:rPr>
                <a:t>0.01</a:t>
              </a:r>
            </a:p>
          </p:txBody>
        </p:sp>
        <p:sp>
          <p:nvSpPr>
            <p:cNvPr id="72761" name="Text Box 4"/>
            <p:cNvSpPr txBox="1">
              <a:spLocks noChangeArrowheads="1"/>
            </p:cNvSpPr>
            <p:nvPr/>
          </p:nvSpPr>
          <p:spPr bwMode="auto">
            <a:xfrm>
              <a:off x="844257" y="3465514"/>
              <a:ext cx="347956" cy="311415"/>
            </a:xfrm>
            <a:prstGeom prst="rect">
              <a:avLst/>
            </a:prstGeom>
            <a:noFill/>
            <a:ln w="9525">
              <a:noFill/>
              <a:miter lim="800000"/>
              <a:headEnd/>
              <a:tailEnd/>
            </a:ln>
          </p:spPr>
          <p:txBody>
            <a:bodyPr wrap="none" lIns="0" tIns="0" rIns="0" bIns="0">
              <a:spAutoFit/>
            </a:bodyPr>
            <a:lstStyle/>
            <a:p>
              <a:pPr algn="r"/>
              <a:r>
                <a:rPr lang="en-GB" sz="1000" b="1">
                  <a:solidFill>
                    <a:schemeClr val="bg1"/>
                  </a:solidFill>
                  <a:latin typeface="Arial Narrow" pitchFamily="34" charset="0"/>
                </a:rPr>
                <a:t>0.02</a:t>
              </a:r>
            </a:p>
          </p:txBody>
        </p:sp>
        <p:sp>
          <p:nvSpPr>
            <p:cNvPr id="72762" name="Text Box 5"/>
            <p:cNvSpPr txBox="1">
              <a:spLocks noChangeArrowheads="1"/>
            </p:cNvSpPr>
            <p:nvPr/>
          </p:nvSpPr>
          <p:spPr bwMode="auto">
            <a:xfrm>
              <a:off x="829969" y="2716214"/>
              <a:ext cx="347956" cy="311415"/>
            </a:xfrm>
            <a:prstGeom prst="rect">
              <a:avLst/>
            </a:prstGeom>
            <a:noFill/>
            <a:ln w="9525">
              <a:noFill/>
              <a:miter lim="800000"/>
              <a:headEnd/>
              <a:tailEnd/>
            </a:ln>
          </p:spPr>
          <p:txBody>
            <a:bodyPr wrap="none" lIns="0" tIns="0" rIns="0" bIns="0">
              <a:spAutoFit/>
            </a:bodyPr>
            <a:lstStyle/>
            <a:p>
              <a:pPr algn="r"/>
              <a:r>
                <a:rPr lang="en-GB" sz="1000" b="1">
                  <a:solidFill>
                    <a:schemeClr val="bg1"/>
                  </a:solidFill>
                  <a:latin typeface="Arial Narrow" pitchFamily="34" charset="0"/>
                </a:rPr>
                <a:t>0.03</a:t>
              </a:r>
            </a:p>
          </p:txBody>
        </p:sp>
        <p:sp>
          <p:nvSpPr>
            <p:cNvPr id="72763" name="Line 6"/>
            <p:cNvSpPr>
              <a:spLocks noChangeShapeType="1"/>
            </p:cNvSpPr>
            <p:nvPr/>
          </p:nvSpPr>
          <p:spPr bwMode="auto">
            <a:xfrm rot="5400000">
              <a:off x="1035050" y="2143125"/>
              <a:ext cx="0" cy="0"/>
            </a:xfrm>
            <a:prstGeom prst="line">
              <a:avLst/>
            </a:prstGeom>
            <a:noFill/>
            <a:ln w="9525">
              <a:solidFill>
                <a:schemeClr val="tx1"/>
              </a:solidFill>
              <a:round/>
              <a:headEnd/>
              <a:tailEnd/>
            </a:ln>
          </p:spPr>
          <p:txBody>
            <a:bodyPr wrap="none" lIns="0" tIns="0" rIns="0" bIns="0">
              <a:spAutoFit/>
            </a:bodyPr>
            <a:lstStyle/>
            <a:p>
              <a:endParaRPr lang="en-US"/>
            </a:p>
          </p:txBody>
        </p:sp>
        <p:sp>
          <p:nvSpPr>
            <p:cNvPr id="72764" name="Line 7"/>
            <p:cNvSpPr>
              <a:spLocks noChangeShapeType="1"/>
            </p:cNvSpPr>
            <p:nvPr/>
          </p:nvSpPr>
          <p:spPr bwMode="auto">
            <a:xfrm rot="5400000">
              <a:off x="1035050" y="1406525"/>
              <a:ext cx="0" cy="0"/>
            </a:xfrm>
            <a:prstGeom prst="line">
              <a:avLst/>
            </a:prstGeom>
            <a:noFill/>
            <a:ln w="9525">
              <a:solidFill>
                <a:schemeClr val="tx1"/>
              </a:solidFill>
              <a:round/>
              <a:headEnd/>
              <a:tailEnd/>
            </a:ln>
          </p:spPr>
          <p:txBody>
            <a:bodyPr wrap="none" lIns="0" tIns="0" rIns="0" bIns="0">
              <a:spAutoFit/>
            </a:bodyPr>
            <a:lstStyle/>
            <a:p>
              <a:endParaRPr lang="en-US"/>
            </a:p>
          </p:txBody>
        </p:sp>
        <p:sp>
          <p:nvSpPr>
            <p:cNvPr id="72765" name="Text Box 8"/>
            <p:cNvSpPr txBox="1">
              <a:spLocks noChangeArrowheads="1"/>
            </p:cNvSpPr>
            <p:nvPr/>
          </p:nvSpPr>
          <p:spPr bwMode="auto">
            <a:xfrm>
              <a:off x="829969" y="1266825"/>
              <a:ext cx="347956" cy="311415"/>
            </a:xfrm>
            <a:prstGeom prst="rect">
              <a:avLst/>
            </a:prstGeom>
            <a:noFill/>
            <a:ln w="9525">
              <a:noFill/>
              <a:miter lim="800000"/>
              <a:headEnd/>
              <a:tailEnd/>
            </a:ln>
          </p:spPr>
          <p:txBody>
            <a:bodyPr wrap="none" lIns="0" tIns="0" rIns="0" bIns="0">
              <a:spAutoFit/>
            </a:bodyPr>
            <a:lstStyle/>
            <a:p>
              <a:pPr algn="r"/>
              <a:r>
                <a:rPr lang="en-GB" sz="1000" b="1">
                  <a:solidFill>
                    <a:schemeClr val="bg1"/>
                  </a:solidFill>
                  <a:latin typeface="Arial Narrow" pitchFamily="34" charset="0"/>
                </a:rPr>
                <a:t>0.05</a:t>
              </a:r>
            </a:p>
          </p:txBody>
        </p:sp>
        <p:sp>
          <p:nvSpPr>
            <p:cNvPr id="72766" name="Text Box 9"/>
            <p:cNvSpPr txBox="1">
              <a:spLocks noChangeArrowheads="1"/>
            </p:cNvSpPr>
            <p:nvPr/>
          </p:nvSpPr>
          <p:spPr bwMode="auto">
            <a:xfrm>
              <a:off x="829969" y="1952625"/>
              <a:ext cx="347956" cy="311415"/>
            </a:xfrm>
            <a:prstGeom prst="rect">
              <a:avLst/>
            </a:prstGeom>
            <a:noFill/>
            <a:ln w="9525">
              <a:noFill/>
              <a:miter lim="800000"/>
              <a:headEnd/>
              <a:tailEnd/>
            </a:ln>
          </p:spPr>
          <p:txBody>
            <a:bodyPr wrap="none" lIns="0" tIns="0" rIns="0" bIns="0">
              <a:spAutoFit/>
            </a:bodyPr>
            <a:lstStyle/>
            <a:p>
              <a:pPr algn="r"/>
              <a:r>
                <a:rPr lang="en-GB" sz="1000" b="1">
                  <a:solidFill>
                    <a:schemeClr val="bg1"/>
                  </a:solidFill>
                  <a:latin typeface="Arial Narrow" pitchFamily="34" charset="0"/>
                </a:rPr>
                <a:t>0.04</a:t>
              </a:r>
            </a:p>
          </p:txBody>
        </p:sp>
        <p:sp>
          <p:nvSpPr>
            <p:cNvPr id="72767" name="Text Box 10"/>
            <p:cNvSpPr txBox="1">
              <a:spLocks noChangeArrowheads="1"/>
            </p:cNvSpPr>
            <p:nvPr/>
          </p:nvSpPr>
          <p:spPr bwMode="auto">
            <a:xfrm rot="-5400000">
              <a:off x="-1179403" y="2997841"/>
              <a:ext cx="3247806" cy="424175"/>
            </a:xfrm>
            <a:prstGeom prst="rect">
              <a:avLst/>
            </a:prstGeom>
            <a:noFill/>
            <a:ln w="9525">
              <a:noFill/>
              <a:miter lim="800000"/>
              <a:headEnd/>
              <a:tailEnd/>
            </a:ln>
          </p:spPr>
          <p:txBody>
            <a:bodyPr wrap="none">
              <a:spAutoFit/>
            </a:bodyPr>
            <a:lstStyle/>
            <a:p>
              <a:pPr algn="ctr"/>
              <a:r>
                <a:rPr lang="es-AR" sz="1000" b="1">
                  <a:solidFill>
                    <a:schemeClr val="bg1"/>
                  </a:solidFill>
                  <a:latin typeface="Arial Narrow" pitchFamily="34" charset="0"/>
                </a:rPr>
                <a:t>Tasas acumuladas de riesgo</a:t>
              </a:r>
            </a:p>
          </p:txBody>
        </p:sp>
        <p:sp>
          <p:nvSpPr>
            <p:cNvPr id="72768" name="Text Box 11"/>
            <p:cNvSpPr txBox="1">
              <a:spLocks noChangeArrowheads="1"/>
            </p:cNvSpPr>
            <p:nvPr/>
          </p:nvSpPr>
          <p:spPr bwMode="auto">
            <a:xfrm>
              <a:off x="5415125" y="980728"/>
              <a:ext cx="1872889" cy="1432512"/>
            </a:xfrm>
            <a:prstGeom prst="rect">
              <a:avLst/>
            </a:prstGeom>
            <a:noFill/>
            <a:ln w="9525">
              <a:noFill/>
              <a:miter lim="800000"/>
              <a:headEnd/>
              <a:tailEnd/>
            </a:ln>
          </p:spPr>
          <p:txBody>
            <a:bodyPr wrap="none">
              <a:spAutoFit/>
            </a:bodyPr>
            <a:lstStyle/>
            <a:p>
              <a:pPr algn="ctr"/>
              <a:r>
                <a:rPr lang="en-GB" sz="1000" b="1">
                  <a:solidFill>
                    <a:srgbClr val="FFFF00"/>
                  </a:solidFill>
                  <a:latin typeface="Arial Narrow" pitchFamily="34" charset="0"/>
                </a:rPr>
                <a:t>RR 0.90</a:t>
              </a:r>
            </a:p>
            <a:p>
              <a:pPr algn="ctr"/>
              <a:r>
                <a:rPr lang="en-GB" sz="1000">
                  <a:solidFill>
                    <a:srgbClr val="FFFF00"/>
                  </a:solidFill>
                  <a:latin typeface="Arial Narrow" pitchFamily="34" charset="0"/>
                </a:rPr>
                <a:t>(IC95%: 0.74–1.10)</a:t>
              </a:r>
            </a:p>
            <a:p>
              <a:pPr algn="ctr"/>
              <a:r>
                <a:rPr lang="en-GB" sz="1000" b="1">
                  <a:solidFill>
                    <a:srgbClr val="FFFF00"/>
                  </a:solidFill>
                  <a:latin typeface="Arial Narrow" pitchFamily="34" charset="0"/>
                </a:rPr>
                <a:t>p&lt;0.001 (NI)</a:t>
              </a:r>
            </a:p>
            <a:p>
              <a:pPr algn="ctr"/>
              <a:r>
                <a:rPr lang="en-GB" sz="1000">
                  <a:solidFill>
                    <a:srgbClr val="FFFF00"/>
                  </a:solidFill>
                  <a:latin typeface="Arial Narrow" pitchFamily="34" charset="0"/>
                </a:rPr>
                <a:t>p=0.34 (Sup</a:t>
              </a:r>
              <a:r>
                <a:rPr lang="en-GB" sz="1000">
                  <a:solidFill>
                    <a:srgbClr val="FFFF99"/>
                  </a:solidFill>
                  <a:latin typeface="Arial Narrow" pitchFamily="34" charset="0"/>
                </a:rPr>
                <a:t>)</a:t>
              </a:r>
            </a:p>
          </p:txBody>
        </p:sp>
        <p:sp>
          <p:nvSpPr>
            <p:cNvPr id="72769" name="Text Box 12"/>
            <p:cNvSpPr txBox="1">
              <a:spLocks noChangeArrowheads="1"/>
            </p:cNvSpPr>
            <p:nvPr/>
          </p:nvSpPr>
          <p:spPr bwMode="auto">
            <a:xfrm>
              <a:off x="6350816" y="3628343"/>
              <a:ext cx="2016124" cy="1432512"/>
            </a:xfrm>
            <a:prstGeom prst="rect">
              <a:avLst/>
            </a:prstGeom>
            <a:noFill/>
            <a:ln w="9525">
              <a:noFill/>
              <a:miter lim="800000"/>
              <a:headEnd/>
              <a:tailEnd/>
            </a:ln>
          </p:spPr>
          <p:txBody>
            <a:bodyPr>
              <a:spAutoFit/>
            </a:bodyPr>
            <a:lstStyle/>
            <a:p>
              <a:pPr algn="ctr"/>
              <a:r>
                <a:rPr lang="en-GB" sz="1000" b="1">
                  <a:solidFill>
                    <a:srgbClr val="14FC30"/>
                  </a:solidFill>
                  <a:latin typeface="Arial Narrow" pitchFamily="34" charset="0"/>
                </a:rPr>
                <a:t>RR 0.65</a:t>
              </a:r>
            </a:p>
            <a:p>
              <a:pPr algn="ctr"/>
              <a:r>
                <a:rPr lang="en-GB" sz="1000" b="1">
                  <a:solidFill>
                    <a:srgbClr val="14FC30"/>
                  </a:solidFill>
                  <a:latin typeface="Arial Narrow" pitchFamily="34" charset="0"/>
                </a:rPr>
                <a:t>(IC95%: 0.52–0.81)</a:t>
              </a:r>
            </a:p>
            <a:p>
              <a:r>
                <a:rPr lang="en-GB" sz="1000" b="1">
                  <a:solidFill>
                    <a:srgbClr val="14FC30"/>
                  </a:solidFill>
                  <a:latin typeface="Arial Narrow" pitchFamily="34" charset="0"/>
                </a:rPr>
                <a:t>p&lt;0.001 (NI)</a:t>
              </a:r>
            </a:p>
            <a:p>
              <a:r>
                <a:rPr lang="en-GB" sz="1000" b="1">
                  <a:solidFill>
                    <a:srgbClr val="14FC30"/>
                  </a:solidFill>
                  <a:latin typeface="Arial Narrow" pitchFamily="34" charset="0"/>
                </a:rPr>
                <a:t>p&lt;0.001 (Sup)</a:t>
              </a:r>
            </a:p>
          </p:txBody>
        </p:sp>
        <p:sp>
          <p:nvSpPr>
            <p:cNvPr id="72770" name="Text Box 13"/>
            <p:cNvSpPr txBox="1">
              <a:spLocks noChangeArrowheads="1"/>
            </p:cNvSpPr>
            <p:nvPr/>
          </p:nvSpPr>
          <p:spPr bwMode="auto">
            <a:xfrm>
              <a:off x="4249738" y="5624513"/>
              <a:ext cx="768266" cy="498265"/>
            </a:xfrm>
            <a:prstGeom prst="rect">
              <a:avLst/>
            </a:prstGeom>
            <a:noFill/>
            <a:ln w="9525">
              <a:noFill/>
              <a:miter lim="800000"/>
              <a:headEnd/>
              <a:tailEnd/>
            </a:ln>
          </p:spPr>
          <p:txBody>
            <a:bodyPr wrap="none">
              <a:spAutoFit/>
            </a:bodyPr>
            <a:lstStyle/>
            <a:p>
              <a:r>
                <a:rPr lang="es-AR" sz="1000" b="1">
                  <a:solidFill>
                    <a:schemeClr val="bg1"/>
                  </a:solidFill>
                  <a:latin typeface="Arial Narrow" pitchFamily="34" charset="0"/>
                </a:rPr>
                <a:t>Años</a:t>
              </a:r>
            </a:p>
          </p:txBody>
        </p:sp>
        <p:sp>
          <p:nvSpPr>
            <p:cNvPr id="72771" name="Text Box 14"/>
            <p:cNvSpPr txBox="1">
              <a:spLocks noChangeArrowheads="1"/>
            </p:cNvSpPr>
            <p:nvPr/>
          </p:nvSpPr>
          <p:spPr bwMode="auto">
            <a:xfrm>
              <a:off x="1540172" y="5432425"/>
              <a:ext cx="99418" cy="311415"/>
            </a:xfrm>
            <a:prstGeom prst="rect">
              <a:avLst/>
            </a:prstGeom>
            <a:noFill/>
            <a:ln w="9525">
              <a:noFill/>
              <a:miter lim="800000"/>
              <a:headEnd/>
              <a:tailEnd/>
            </a:ln>
          </p:spPr>
          <p:txBody>
            <a:bodyPr wrap="none" lIns="0" tIns="0" rIns="0" bIns="0">
              <a:spAutoFit/>
            </a:bodyPr>
            <a:lstStyle/>
            <a:p>
              <a:pPr algn="ctr"/>
              <a:r>
                <a:rPr lang="en-GB" sz="1000" b="1">
                  <a:solidFill>
                    <a:schemeClr val="bg1"/>
                  </a:solidFill>
                  <a:latin typeface="Arial Narrow" pitchFamily="34" charset="0"/>
                </a:rPr>
                <a:t>0</a:t>
              </a:r>
            </a:p>
          </p:txBody>
        </p:sp>
        <p:sp>
          <p:nvSpPr>
            <p:cNvPr id="72772" name="Text Box 15"/>
            <p:cNvSpPr txBox="1">
              <a:spLocks noChangeArrowheads="1"/>
            </p:cNvSpPr>
            <p:nvPr/>
          </p:nvSpPr>
          <p:spPr bwMode="auto">
            <a:xfrm>
              <a:off x="2684016" y="5432425"/>
              <a:ext cx="248540" cy="311415"/>
            </a:xfrm>
            <a:prstGeom prst="rect">
              <a:avLst/>
            </a:prstGeom>
            <a:noFill/>
            <a:ln w="9525">
              <a:noFill/>
              <a:miter lim="800000"/>
              <a:headEnd/>
              <a:tailEnd/>
            </a:ln>
          </p:spPr>
          <p:txBody>
            <a:bodyPr wrap="none" lIns="0" tIns="0" rIns="0" bIns="0">
              <a:spAutoFit/>
            </a:bodyPr>
            <a:lstStyle/>
            <a:p>
              <a:pPr algn="ctr"/>
              <a:r>
                <a:rPr lang="en-GB" sz="1000" b="1">
                  <a:solidFill>
                    <a:schemeClr val="bg1"/>
                  </a:solidFill>
                  <a:latin typeface="Arial Narrow" pitchFamily="34" charset="0"/>
                </a:rPr>
                <a:t>0.5</a:t>
              </a:r>
            </a:p>
          </p:txBody>
        </p:sp>
        <p:sp>
          <p:nvSpPr>
            <p:cNvPr id="72773" name="Text Box 16"/>
            <p:cNvSpPr txBox="1">
              <a:spLocks noChangeArrowheads="1"/>
            </p:cNvSpPr>
            <p:nvPr/>
          </p:nvSpPr>
          <p:spPr bwMode="auto">
            <a:xfrm>
              <a:off x="3888930" y="5432425"/>
              <a:ext cx="248540" cy="311415"/>
            </a:xfrm>
            <a:prstGeom prst="rect">
              <a:avLst/>
            </a:prstGeom>
            <a:noFill/>
            <a:ln w="9525">
              <a:noFill/>
              <a:miter lim="800000"/>
              <a:headEnd/>
              <a:tailEnd/>
            </a:ln>
          </p:spPr>
          <p:txBody>
            <a:bodyPr wrap="none" lIns="0" tIns="0" rIns="0" bIns="0">
              <a:spAutoFit/>
            </a:bodyPr>
            <a:lstStyle/>
            <a:p>
              <a:pPr algn="ctr"/>
              <a:r>
                <a:rPr lang="en-GB" sz="1000" b="1">
                  <a:solidFill>
                    <a:schemeClr val="bg1"/>
                  </a:solidFill>
                  <a:latin typeface="Arial Narrow" pitchFamily="34" charset="0"/>
                </a:rPr>
                <a:t>1.0</a:t>
              </a:r>
            </a:p>
          </p:txBody>
        </p:sp>
        <p:sp>
          <p:nvSpPr>
            <p:cNvPr id="72774" name="Text Box 17"/>
            <p:cNvSpPr txBox="1">
              <a:spLocks noChangeArrowheads="1"/>
            </p:cNvSpPr>
            <p:nvPr/>
          </p:nvSpPr>
          <p:spPr bwMode="auto">
            <a:xfrm>
              <a:off x="5093842" y="5432425"/>
              <a:ext cx="248540" cy="311415"/>
            </a:xfrm>
            <a:prstGeom prst="rect">
              <a:avLst/>
            </a:prstGeom>
            <a:noFill/>
            <a:ln w="9525">
              <a:noFill/>
              <a:miter lim="800000"/>
              <a:headEnd/>
              <a:tailEnd/>
            </a:ln>
          </p:spPr>
          <p:txBody>
            <a:bodyPr wrap="none" lIns="0" tIns="0" rIns="0" bIns="0">
              <a:spAutoFit/>
            </a:bodyPr>
            <a:lstStyle/>
            <a:p>
              <a:pPr algn="ctr"/>
              <a:r>
                <a:rPr lang="en-GB" sz="1000" b="1">
                  <a:solidFill>
                    <a:schemeClr val="bg1"/>
                  </a:solidFill>
                  <a:latin typeface="Arial Narrow" pitchFamily="34" charset="0"/>
                </a:rPr>
                <a:t>1.5</a:t>
              </a:r>
            </a:p>
          </p:txBody>
        </p:sp>
        <p:sp>
          <p:nvSpPr>
            <p:cNvPr id="72775" name="Text Box 18"/>
            <p:cNvSpPr txBox="1">
              <a:spLocks noChangeArrowheads="1"/>
            </p:cNvSpPr>
            <p:nvPr/>
          </p:nvSpPr>
          <p:spPr bwMode="auto">
            <a:xfrm>
              <a:off x="6322566" y="5432425"/>
              <a:ext cx="248540" cy="311415"/>
            </a:xfrm>
            <a:prstGeom prst="rect">
              <a:avLst/>
            </a:prstGeom>
            <a:noFill/>
            <a:ln w="9525">
              <a:noFill/>
              <a:miter lim="800000"/>
              <a:headEnd/>
              <a:tailEnd/>
            </a:ln>
          </p:spPr>
          <p:txBody>
            <a:bodyPr wrap="none" lIns="0" tIns="0" rIns="0" bIns="0">
              <a:spAutoFit/>
            </a:bodyPr>
            <a:lstStyle/>
            <a:p>
              <a:pPr algn="ctr"/>
              <a:r>
                <a:rPr lang="en-GB" sz="1000" b="1">
                  <a:solidFill>
                    <a:schemeClr val="bg1"/>
                  </a:solidFill>
                  <a:latin typeface="Arial Narrow" pitchFamily="34" charset="0"/>
                </a:rPr>
                <a:t>2.0</a:t>
              </a:r>
            </a:p>
          </p:txBody>
        </p:sp>
        <p:sp>
          <p:nvSpPr>
            <p:cNvPr id="72776" name="Text Box 19"/>
            <p:cNvSpPr txBox="1">
              <a:spLocks noChangeArrowheads="1"/>
            </p:cNvSpPr>
            <p:nvPr/>
          </p:nvSpPr>
          <p:spPr bwMode="auto">
            <a:xfrm>
              <a:off x="7533830" y="5432425"/>
              <a:ext cx="248540" cy="311415"/>
            </a:xfrm>
            <a:prstGeom prst="rect">
              <a:avLst/>
            </a:prstGeom>
            <a:noFill/>
            <a:ln w="9525">
              <a:noFill/>
              <a:miter lim="800000"/>
              <a:headEnd/>
              <a:tailEnd/>
            </a:ln>
          </p:spPr>
          <p:txBody>
            <a:bodyPr wrap="none" lIns="0" tIns="0" rIns="0" bIns="0">
              <a:spAutoFit/>
            </a:bodyPr>
            <a:lstStyle/>
            <a:p>
              <a:pPr algn="ctr"/>
              <a:r>
                <a:rPr lang="en-GB" sz="1000" b="1">
                  <a:solidFill>
                    <a:schemeClr val="bg1"/>
                  </a:solidFill>
                  <a:latin typeface="Arial Narrow" pitchFamily="34" charset="0"/>
                </a:rPr>
                <a:t>2.5</a:t>
              </a:r>
            </a:p>
          </p:txBody>
        </p:sp>
        <p:sp>
          <p:nvSpPr>
            <p:cNvPr id="72777" name="Text Box 20"/>
            <p:cNvSpPr txBox="1">
              <a:spLocks noChangeArrowheads="1"/>
            </p:cNvSpPr>
            <p:nvPr/>
          </p:nvSpPr>
          <p:spPr bwMode="auto">
            <a:xfrm>
              <a:off x="865886" y="4964114"/>
              <a:ext cx="248540" cy="311415"/>
            </a:xfrm>
            <a:prstGeom prst="rect">
              <a:avLst/>
            </a:prstGeom>
            <a:noFill/>
            <a:ln w="9525">
              <a:noFill/>
              <a:miter lim="800000"/>
              <a:headEnd/>
              <a:tailEnd/>
            </a:ln>
          </p:spPr>
          <p:txBody>
            <a:bodyPr wrap="none" lIns="0" tIns="0" rIns="0" bIns="0">
              <a:spAutoFit/>
            </a:bodyPr>
            <a:lstStyle/>
            <a:p>
              <a:pPr algn="r"/>
              <a:r>
                <a:rPr lang="en-GB" sz="1000" b="1">
                  <a:solidFill>
                    <a:schemeClr val="bg1"/>
                  </a:solidFill>
                  <a:latin typeface="Arial Narrow" pitchFamily="34" charset="0"/>
                </a:rPr>
                <a:t>0.0</a:t>
              </a:r>
            </a:p>
          </p:txBody>
        </p:sp>
        <p:grpSp>
          <p:nvGrpSpPr>
            <p:cNvPr id="72778" name="Group 21"/>
            <p:cNvGrpSpPr>
              <a:grpSpLocks/>
            </p:cNvGrpSpPr>
            <p:nvPr/>
          </p:nvGrpSpPr>
          <p:grpSpPr bwMode="auto">
            <a:xfrm>
              <a:off x="1216025" y="1206500"/>
              <a:ext cx="128588" cy="4075113"/>
              <a:chOff x="1022" y="856"/>
              <a:chExt cx="81" cy="2567"/>
            </a:xfrm>
          </p:grpSpPr>
          <p:sp>
            <p:nvSpPr>
              <p:cNvPr id="72807" name="Line 22"/>
              <p:cNvSpPr>
                <a:spLocks noChangeShapeType="1"/>
              </p:cNvSpPr>
              <p:nvPr/>
            </p:nvSpPr>
            <p:spPr bwMode="auto">
              <a:xfrm>
                <a:off x="1022" y="1446"/>
                <a:ext cx="80" cy="0"/>
              </a:xfrm>
              <a:prstGeom prst="line">
                <a:avLst/>
              </a:prstGeom>
              <a:noFill/>
              <a:ln w="12700">
                <a:solidFill>
                  <a:schemeClr val="bg1"/>
                </a:solidFill>
                <a:round/>
                <a:headEnd/>
                <a:tailEnd/>
              </a:ln>
            </p:spPr>
            <p:txBody>
              <a:bodyPr/>
              <a:lstStyle/>
              <a:p>
                <a:endParaRPr lang="en-US"/>
              </a:p>
            </p:txBody>
          </p:sp>
          <p:sp>
            <p:nvSpPr>
              <p:cNvPr id="72808" name="Line 23"/>
              <p:cNvSpPr>
                <a:spLocks noChangeShapeType="1"/>
              </p:cNvSpPr>
              <p:nvPr/>
            </p:nvSpPr>
            <p:spPr bwMode="auto">
              <a:xfrm>
                <a:off x="1022" y="974"/>
                <a:ext cx="80" cy="0"/>
              </a:xfrm>
              <a:prstGeom prst="line">
                <a:avLst/>
              </a:prstGeom>
              <a:noFill/>
              <a:ln w="12700">
                <a:solidFill>
                  <a:schemeClr val="bg1"/>
                </a:solidFill>
                <a:round/>
                <a:headEnd/>
                <a:tailEnd/>
              </a:ln>
            </p:spPr>
            <p:txBody>
              <a:bodyPr/>
              <a:lstStyle/>
              <a:p>
                <a:endParaRPr lang="en-US"/>
              </a:p>
            </p:txBody>
          </p:sp>
          <p:sp>
            <p:nvSpPr>
              <p:cNvPr id="72809" name="Line 24"/>
              <p:cNvSpPr>
                <a:spLocks noChangeShapeType="1"/>
              </p:cNvSpPr>
              <p:nvPr/>
            </p:nvSpPr>
            <p:spPr bwMode="auto">
              <a:xfrm>
                <a:off x="1023" y="1918"/>
                <a:ext cx="79" cy="0"/>
              </a:xfrm>
              <a:prstGeom prst="line">
                <a:avLst/>
              </a:prstGeom>
              <a:noFill/>
              <a:ln w="12700">
                <a:solidFill>
                  <a:schemeClr val="bg1"/>
                </a:solidFill>
                <a:round/>
                <a:headEnd/>
                <a:tailEnd/>
              </a:ln>
            </p:spPr>
            <p:txBody>
              <a:bodyPr/>
              <a:lstStyle/>
              <a:p>
                <a:endParaRPr lang="en-US"/>
              </a:p>
            </p:txBody>
          </p:sp>
          <p:sp>
            <p:nvSpPr>
              <p:cNvPr id="72810" name="Line 25"/>
              <p:cNvSpPr>
                <a:spLocks noChangeShapeType="1"/>
              </p:cNvSpPr>
              <p:nvPr/>
            </p:nvSpPr>
            <p:spPr bwMode="auto">
              <a:xfrm>
                <a:off x="1023" y="2390"/>
                <a:ext cx="79" cy="0"/>
              </a:xfrm>
              <a:prstGeom prst="line">
                <a:avLst/>
              </a:prstGeom>
              <a:noFill/>
              <a:ln w="12700">
                <a:solidFill>
                  <a:schemeClr val="bg1"/>
                </a:solidFill>
                <a:round/>
                <a:headEnd/>
                <a:tailEnd/>
              </a:ln>
            </p:spPr>
            <p:txBody>
              <a:bodyPr/>
              <a:lstStyle/>
              <a:p>
                <a:endParaRPr lang="en-US"/>
              </a:p>
            </p:txBody>
          </p:sp>
          <p:sp>
            <p:nvSpPr>
              <p:cNvPr id="72811" name="Line 26"/>
              <p:cNvSpPr>
                <a:spLocks noChangeShapeType="1"/>
              </p:cNvSpPr>
              <p:nvPr/>
            </p:nvSpPr>
            <p:spPr bwMode="auto">
              <a:xfrm>
                <a:off x="1023" y="2862"/>
                <a:ext cx="79" cy="0"/>
              </a:xfrm>
              <a:prstGeom prst="line">
                <a:avLst/>
              </a:prstGeom>
              <a:noFill/>
              <a:ln w="12700">
                <a:solidFill>
                  <a:schemeClr val="bg1"/>
                </a:solidFill>
                <a:round/>
                <a:headEnd/>
                <a:tailEnd/>
              </a:ln>
            </p:spPr>
            <p:txBody>
              <a:bodyPr/>
              <a:lstStyle/>
              <a:p>
                <a:endParaRPr lang="en-US"/>
              </a:p>
            </p:txBody>
          </p:sp>
          <p:sp>
            <p:nvSpPr>
              <p:cNvPr id="72812" name="Line 27"/>
              <p:cNvSpPr>
                <a:spLocks noChangeShapeType="1"/>
              </p:cNvSpPr>
              <p:nvPr/>
            </p:nvSpPr>
            <p:spPr bwMode="auto">
              <a:xfrm rot="-5400000">
                <a:off x="-181" y="2140"/>
                <a:ext cx="2567" cy="0"/>
              </a:xfrm>
              <a:prstGeom prst="line">
                <a:avLst/>
              </a:prstGeom>
              <a:noFill/>
              <a:ln w="12700">
                <a:solidFill>
                  <a:schemeClr val="bg1"/>
                </a:solidFill>
                <a:round/>
                <a:headEnd/>
                <a:tailEnd/>
              </a:ln>
            </p:spPr>
            <p:txBody>
              <a:bodyPr/>
              <a:lstStyle/>
              <a:p>
                <a:endParaRPr lang="en-US"/>
              </a:p>
            </p:txBody>
          </p:sp>
          <p:sp>
            <p:nvSpPr>
              <p:cNvPr id="72813" name="Line 28"/>
              <p:cNvSpPr>
                <a:spLocks noChangeShapeType="1"/>
              </p:cNvSpPr>
              <p:nvPr/>
            </p:nvSpPr>
            <p:spPr bwMode="auto">
              <a:xfrm>
                <a:off x="1023" y="3334"/>
                <a:ext cx="79" cy="0"/>
              </a:xfrm>
              <a:prstGeom prst="line">
                <a:avLst/>
              </a:prstGeom>
              <a:noFill/>
              <a:ln w="12700">
                <a:solidFill>
                  <a:schemeClr val="bg1"/>
                </a:solidFill>
                <a:round/>
                <a:headEnd/>
                <a:tailEnd/>
              </a:ln>
            </p:spPr>
            <p:txBody>
              <a:bodyPr/>
              <a:lstStyle/>
              <a:p>
                <a:endParaRPr lang="en-US"/>
              </a:p>
            </p:txBody>
          </p:sp>
        </p:grpSp>
        <p:grpSp>
          <p:nvGrpSpPr>
            <p:cNvPr id="72779" name="Group 29"/>
            <p:cNvGrpSpPr>
              <a:grpSpLocks/>
            </p:cNvGrpSpPr>
            <p:nvPr/>
          </p:nvGrpSpPr>
          <p:grpSpPr bwMode="auto">
            <a:xfrm>
              <a:off x="1349375" y="5283200"/>
              <a:ext cx="6532563" cy="101600"/>
              <a:chOff x="1106" y="3424"/>
              <a:chExt cx="4115" cy="64"/>
            </a:xfrm>
          </p:grpSpPr>
          <p:sp>
            <p:nvSpPr>
              <p:cNvPr id="72800" name="Line 30"/>
              <p:cNvSpPr>
                <a:spLocks noChangeShapeType="1"/>
              </p:cNvSpPr>
              <p:nvPr/>
            </p:nvSpPr>
            <p:spPr bwMode="auto">
              <a:xfrm>
                <a:off x="1106" y="3424"/>
                <a:ext cx="4115" cy="0"/>
              </a:xfrm>
              <a:prstGeom prst="line">
                <a:avLst/>
              </a:prstGeom>
              <a:noFill/>
              <a:ln w="12700">
                <a:solidFill>
                  <a:schemeClr val="bg1"/>
                </a:solidFill>
                <a:round/>
                <a:headEnd/>
                <a:tailEnd/>
              </a:ln>
            </p:spPr>
            <p:txBody>
              <a:bodyPr/>
              <a:lstStyle/>
              <a:p>
                <a:endParaRPr lang="en-US"/>
              </a:p>
            </p:txBody>
          </p:sp>
          <p:sp>
            <p:nvSpPr>
              <p:cNvPr id="72801" name="Line 31"/>
              <p:cNvSpPr>
                <a:spLocks noChangeShapeType="1"/>
              </p:cNvSpPr>
              <p:nvPr/>
            </p:nvSpPr>
            <p:spPr bwMode="auto">
              <a:xfrm rot="-5400000">
                <a:off x="1223" y="3456"/>
                <a:ext cx="64" cy="0"/>
              </a:xfrm>
              <a:prstGeom prst="line">
                <a:avLst/>
              </a:prstGeom>
              <a:noFill/>
              <a:ln w="12700">
                <a:solidFill>
                  <a:schemeClr val="bg1"/>
                </a:solidFill>
                <a:round/>
                <a:headEnd/>
                <a:tailEnd/>
              </a:ln>
            </p:spPr>
            <p:txBody>
              <a:bodyPr/>
              <a:lstStyle/>
              <a:p>
                <a:endParaRPr lang="en-US"/>
              </a:p>
            </p:txBody>
          </p:sp>
          <p:sp>
            <p:nvSpPr>
              <p:cNvPr id="72802" name="Line 32"/>
              <p:cNvSpPr>
                <a:spLocks noChangeShapeType="1"/>
              </p:cNvSpPr>
              <p:nvPr/>
            </p:nvSpPr>
            <p:spPr bwMode="auto">
              <a:xfrm rot="-5400000">
                <a:off x="4288" y="3456"/>
                <a:ext cx="64" cy="0"/>
              </a:xfrm>
              <a:prstGeom prst="line">
                <a:avLst/>
              </a:prstGeom>
              <a:noFill/>
              <a:ln w="12700">
                <a:solidFill>
                  <a:schemeClr val="bg1"/>
                </a:solidFill>
                <a:round/>
                <a:headEnd/>
                <a:tailEnd/>
              </a:ln>
            </p:spPr>
            <p:txBody>
              <a:bodyPr/>
              <a:lstStyle/>
              <a:p>
                <a:endParaRPr lang="en-US"/>
              </a:p>
            </p:txBody>
          </p:sp>
          <p:sp>
            <p:nvSpPr>
              <p:cNvPr id="72803" name="Line 33"/>
              <p:cNvSpPr>
                <a:spLocks noChangeShapeType="1"/>
              </p:cNvSpPr>
              <p:nvPr/>
            </p:nvSpPr>
            <p:spPr bwMode="auto">
              <a:xfrm rot="-5400000">
                <a:off x="3514" y="3456"/>
                <a:ext cx="64" cy="0"/>
              </a:xfrm>
              <a:prstGeom prst="line">
                <a:avLst/>
              </a:prstGeom>
              <a:noFill/>
              <a:ln w="12700">
                <a:solidFill>
                  <a:schemeClr val="bg1"/>
                </a:solidFill>
                <a:round/>
                <a:headEnd/>
                <a:tailEnd/>
              </a:ln>
            </p:spPr>
            <p:txBody>
              <a:bodyPr/>
              <a:lstStyle/>
              <a:p>
                <a:endParaRPr lang="en-US"/>
              </a:p>
            </p:txBody>
          </p:sp>
          <p:sp>
            <p:nvSpPr>
              <p:cNvPr id="72804" name="Line 34"/>
              <p:cNvSpPr>
                <a:spLocks noChangeShapeType="1"/>
              </p:cNvSpPr>
              <p:nvPr/>
            </p:nvSpPr>
            <p:spPr bwMode="auto">
              <a:xfrm rot="-5400000">
                <a:off x="5052" y="3456"/>
                <a:ext cx="64" cy="0"/>
              </a:xfrm>
              <a:prstGeom prst="line">
                <a:avLst/>
              </a:prstGeom>
              <a:noFill/>
              <a:ln w="12700">
                <a:solidFill>
                  <a:schemeClr val="bg1"/>
                </a:solidFill>
                <a:round/>
                <a:headEnd/>
                <a:tailEnd/>
              </a:ln>
            </p:spPr>
            <p:txBody>
              <a:bodyPr/>
              <a:lstStyle/>
              <a:p>
                <a:endParaRPr lang="en-US"/>
              </a:p>
            </p:txBody>
          </p:sp>
          <p:sp>
            <p:nvSpPr>
              <p:cNvPr id="72805" name="Line 35"/>
              <p:cNvSpPr>
                <a:spLocks noChangeShapeType="1"/>
              </p:cNvSpPr>
              <p:nvPr/>
            </p:nvSpPr>
            <p:spPr bwMode="auto">
              <a:xfrm rot="-5400000">
                <a:off x="2750" y="3456"/>
                <a:ext cx="64" cy="0"/>
              </a:xfrm>
              <a:prstGeom prst="line">
                <a:avLst/>
              </a:prstGeom>
              <a:noFill/>
              <a:ln w="12700">
                <a:solidFill>
                  <a:schemeClr val="bg1"/>
                </a:solidFill>
                <a:round/>
                <a:headEnd/>
                <a:tailEnd/>
              </a:ln>
            </p:spPr>
            <p:txBody>
              <a:bodyPr/>
              <a:lstStyle/>
              <a:p>
                <a:endParaRPr lang="en-US"/>
              </a:p>
            </p:txBody>
          </p:sp>
          <p:sp>
            <p:nvSpPr>
              <p:cNvPr id="72806" name="Line 36"/>
              <p:cNvSpPr>
                <a:spLocks noChangeShapeType="1"/>
              </p:cNvSpPr>
              <p:nvPr/>
            </p:nvSpPr>
            <p:spPr bwMode="auto">
              <a:xfrm rot="-5400000">
                <a:off x="1987" y="3456"/>
                <a:ext cx="64" cy="0"/>
              </a:xfrm>
              <a:prstGeom prst="line">
                <a:avLst/>
              </a:prstGeom>
              <a:noFill/>
              <a:ln w="12700">
                <a:solidFill>
                  <a:schemeClr val="bg1"/>
                </a:solidFill>
                <a:round/>
                <a:headEnd/>
                <a:tailEnd/>
              </a:ln>
            </p:spPr>
            <p:txBody>
              <a:bodyPr/>
              <a:lstStyle/>
              <a:p>
                <a:endParaRPr lang="en-US"/>
              </a:p>
            </p:txBody>
          </p:sp>
        </p:grpSp>
        <p:sp>
          <p:nvSpPr>
            <p:cNvPr id="72780" name="Text Box 37"/>
            <p:cNvSpPr txBox="1">
              <a:spLocks noChangeArrowheads="1"/>
            </p:cNvSpPr>
            <p:nvPr/>
          </p:nvSpPr>
          <p:spPr bwMode="auto">
            <a:xfrm>
              <a:off x="1782764" y="2486024"/>
              <a:ext cx="2902343" cy="1121097"/>
            </a:xfrm>
            <a:prstGeom prst="rect">
              <a:avLst/>
            </a:prstGeom>
            <a:noFill/>
            <a:ln w="9525">
              <a:noFill/>
              <a:miter lim="800000"/>
              <a:headEnd/>
              <a:tailEnd/>
            </a:ln>
          </p:spPr>
          <p:txBody>
            <a:bodyPr wrap="none">
              <a:spAutoFit/>
            </a:bodyPr>
            <a:lstStyle/>
            <a:p>
              <a:r>
                <a:rPr lang="en-GB" sz="1000" b="1">
                  <a:solidFill>
                    <a:schemeClr val="bg1"/>
                  </a:solidFill>
                  <a:latin typeface="Arial Narrow" pitchFamily="34" charset="0"/>
                </a:rPr>
                <a:t>Warfarina</a:t>
              </a:r>
            </a:p>
            <a:p>
              <a:r>
                <a:rPr lang="en-GB" sz="1000" b="1">
                  <a:solidFill>
                    <a:srgbClr val="FFFF00"/>
                  </a:solidFill>
                  <a:latin typeface="Arial Narrow" pitchFamily="34" charset="0"/>
                </a:rPr>
                <a:t>Dabigatrán etexilato 110 mg</a:t>
              </a:r>
            </a:p>
            <a:p>
              <a:r>
                <a:rPr lang="en-GB" sz="1000" b="1">
                  <a:solidFill>
                    <a:srgbClr val="04FC2D"/>
                  </a:solidFill>
                  <a:latin typeface="Arial Narrow" pitchFamily="34" charset="0"/>
                </a:rPr>
                <a:t>Dabigatrán etexilato 150 mg</a:t>
              </a:r>
            </a:p>
          </p:txBody>
        </p:sp>
        <p:sp>
          <p:nvSpPr>
            <p:cNvPr id="72781" name="Line 38"/>
            <p:cNvSpPr>
              <a:spLocks noChangeShapeType="1"/>
            </p:cNvSpPr>
            <p:nvPr/>
          </p:nvSpPr>
          <p:spPr bwMode="auto">
            <a:xfrm>
              <a:off x="1504950" y="2679700"/>
              <a:ext cx="314325" cy="0"/>
            </a:xfrm>
            <a:prstGeom prst="line">
              <a:avLst/>
            </a:prstGeom>
            <a:noFill/>
            <a:ln w="28575">
              <a:solidFill>
                <a:schemeClr val="bg1"/>
              </a:solidFill>
              <a:round/>
              <a:headEnd/>
              <a:tailEnd/>
            </a:ln>
          </p:spPr>
          <p:txBody>
            <a:bodyPr/>
            <a:lstStyle/>
            <a:p>
              <a:endParaRPr lang="en-US"/>
            </a:p>
          </p:txBody>
        </p:sp>
        <p:sp>
          <p:nvSpPr>
            <p:cNvPr id="72782" name="Line 39"/>
            <p:cNvSpPr>
              <a:spLocks noChangeShapeType="1"/>
            </p:cNvSpPr>
            <p:nvPr/>
          </p:nvSpPr>
          <p:spPr bwMode="auto">
            <a:xfrm>
              <a:off x="1504950" y="2933700"/>
              <a:ext cx="314325" cy="0"/>
            </a:xfrm>
            <a:prstGeom prst="line">
              <a:avLst/>
            </a:prstGeom>
            <a:noFill/>
            <a:ln w="28575">
              <a:solidFill>
                <a:srgbClr val="FFFF00"/>
              </a:solidFill>
              <a:round/>
              <a:headEnd/>
              <a:tailEnd/>
            </a:ln>
          </p:spPr>
          <p:txBody>
            <a:bodyPr/>
            <a:lstStyle/>
            <a:p>
              <a:endParaRPr lang="en-US"/>
            </a:p>
          </p:txBody>
        </p:sp>
        <p:sp>
          <p:nvSpPr>
            <p:cNvPr id="72783" name="Line 40"/>
            <p:cNvSpPr>
              <a:spLocks noChangeShapeType="1"/>
            </p:cNvSpPr>
            <p:nvPr/>
          </p:nvSpPr>
          <p:spPr bwMode="auto">
            <a:xfrm>
              <a:off x="1504950" y="3175000"/>
              <a:ext cx="314325" cy="0"/>
            </a:xfrm>
            <a:prstGeom prst="line">
              <a:avLst/>
            </a:prstGeom>
            <a:noFill/>
            <a:ln w="28575">
              <a:solidFill>
                <a:srgbClr val="04FC2D"/>
              </a:solidFill>
              <a:round/>
              <a:headEnd/>
              <a:tailEnd/>
            </a:ln>
          </p:spPr>
          <p:txBody>
            <a:bodyPr/>
            <a:lstStyle/>
            <a:p>
              <a:endParaRPr lang="en-US"/>
            </a:p>
          </p:txBody>
        </p:sp>
        <p:grpSp>
          <p:nvGrpSpPr>
            <p:cNvPr id="72784" name="Group 42"/>
            <p:cNvGrpSpPr>
              <a:grpSpLocks/>
            </p:cNvGrpSpPr>
            <p:nvPr/>
          </p:nvGrpSpPr>
          <p:grpSpPr bwMode="auto">
            <a:xfrm>
              <a:off x="1597025" y="3051175"/>
              <a:ext cx="6273800" cy="2098675"/>
              <a:chOff x="1262" y="2018"/>
              <a:chExt cx="3952" cy="1322"/>
            </a:xfrm>
          </p:grpSpPr>
          <p:grpSp>
            <p:nvGrpSpPr>
              <p:cNvPr id="72796" name="Group 43"/>
              <p:cNvGrpSpPr>
                <a:grpSpLocks/>
              </p:cNvGrpSpPr>
              <p:nvPr/>
            </p:nvGrpSpPr>
            <p:grpSpPr bwMode="auto">
              <a:xfrm>
                <a:off x="1262" y="2238"/>
                <a:ext cx="3156" cy="1102"/>
                <a:chOff x="1262" y="2238"/>
                <a:chExt cx="3156" cy="1102"/>
              </a:xfrm>
            </p:grpSpPr>
            <p:sp>
              <p:nvSpPr>
                <p:cNvPr id="72798" name="Freeform 44"/>
                <p:cNvSpPr>
                  <a:spLocks/>
                </p:cNvSpPr>
                <p:nvPr/>
              </p:nvSpPr>
              <p:spPr bwMode="auto">
                <a:xfrm>
                  <a:off x="1262" y="2758"/>
                  <a:ext cx="1592" cy="582"/>
                </a:xfrm>
                <a:custGeom>
                  <a:avLst/>
                  <a:gdLst>
                    <a:gd name="T0" fmla="*/ 0 w 1592"/>
                    <a:gd name="T1" fmla="*/ 582 h 582"/>
                    <a:gd name="T2" fmla="*/ 0 w 1592"/>
                    <a:gd name="T3" fmla="*/ 544 h 582"/>
                    <a:gd name="T4" fmla="*/ 34 w 1592"/>
                    <a:gd name="T5" fmla="*/ 544 h 582"/>
                    <a:gd name="T6" fmla="*/ 34 w 1592"/>
                    <a:gd name="T7" fmla="*/ 512 h 582"/>
                    <a:gd name="T8" fmla="*/ 66 w 1592"/>
                    <a:gd name="T9" fmla="*/ 512 h 582"/>
                    <a:gd name="T10" fmla="*/ 66 w 1592"/>
                    <a:gd name="T11" fmla="*/ 492 h 582"/>
                    <a:gd name="T12" fmla="*/ 198 w 1592"/>
                    <a:gd name="T13" fmla="*/ 492 h 582"/>
                    <a:gd name="T14" fmla="*/ 198 w 1592"/>
                    <a:gd name="T15" fmla="*/ 474 h 582"/>
                    <a:gd name="T16" fmla="*/ 258 w 1592"/>
                    <a:gd name="T17" fmla="*/ 474 h 582"/>
                    <a:gd name="T18" fmla="*/ 258 w 1592"/>
                    <a:gd name="T19" fmla="*/ 456 h 582"/>
                    <a:gd name="T20" fmla="*/ 326 w 1592"/>
                    <a:gd name="T21" fmla="*/ 456 h 582"/>
                    <a:gd name="T22" fmla="*/ 326 w 1592"/>
                    <a:gd name="T23" fmla="*/ 428 h 582"/>
                    <a:gd name="T24" fmla="*/ 376 w 1592"/>
                    <a:gd name="T25" fmla="*/ 428 h 582"/>
                    <a:gd name="T26" fmla="*/ 376 w 1592"/>
                    <a:gd name="T27" fmla="*/ 404 h 582"/>
                    <a:gd name="T28" fmla="*/ 426 w 1592"/>
                    <a:gd name="T29" fmla="*/ 404 h 582"/>
                    <a:gd name="T30" fmla="*/ 426 w 1592"/>
                    <a:gd name="T31" fmla="*/ 380 h 582"/>
                    <a:gd name="T32" fmla="*/ 464 w 1592"/>
                    <a:gd name="T33" fmla="*/ 380 h 582"/>
                    <a:gd name="T34" fmla="*/ 464 w 1592"/>
                    <a:gd name="T35" fmla="*/ 350 h 582"/>
                    <a:gd name="T36" fmla="*/ 506 w 1592"/>
                    <a:gd name="T37" fmla="*/ 350 h 582"/>
                    <a:gd name="T38" fmla="*/ 506 w 1592"/>
                    <a:gd name="T39" fmla="*/ 330 h 582"/>
                    <a:gd name="T40" fmla="*/ 538 w 1592"/>
                    <a:gd name="T41" fmla="*/ 330 h 582"/>
                    <a:gd name="T42" fmla="*/ 538 w 1592"/>
                    <a:gd name="T43" fmla="*/ 308 h 582"/>
                    <a:gd name="T44" fmla="*/ 678 w 1592"/>
                    <a:gd name="T45" fmla="*/ 308 h 582"/>
                    <a:gd name="T46" fmla="*/ 678 w 1592"/>
                    <a:gd name="T47" fmla="*/ 288 h 582"/>
                    <a:gd name="T48" fmla="*/ 700 w 1592"/>
                    <a:gd name="T49" fmla="*/ 288 h 582"/>
                    <a:gd name="T50" fmla="*/ 700 w 1592"/>
                    <a:gd name="T51" fmla="*/ 270 h 582"/>
                    <a:gd name="T52" fmla="*/ 804 w 1592"/>
                    <a:gd name="T53" fmla="*/ 270 h 582"/>
                    <a:gd name="T54" fmla="*/ 804 w 1592"/>
                    <a:gd name="T55" fmla="*/ 244 h 582"/>
                    <a:gd name="T56" fmla="*/ 882 w 1592"/>
                    <a:gd name="T57" fmla="*/ 244 h 582"/>
                    <a:gd name="T58" fmla="*/ 882 w 1592"/>
                    <a:gd name="T59" fmla="*/ 222 h 582"/>
                    <a:gd name="T60" fmla="*/ 906 w 1592"/>
                    <a:gd name="T61" fmla="*/ 222 h 582"/>
                    <a:gd name="T62" fmla="*/ 906 w 1592"/>
                    <a:gd name="T63" fmla="*/ 204 h 582"/>
                    <a:gd name="T64" fmla="*/ 950 w 1592"/>
                    <a:gd name="T65" fmla="*/ 204 h 582"/>
                    <a:gd name="T66" fmla="*/ 950 w 1592"/>
                    <a:gd name="T67" fmla="*/ 178 h 582"/>
                    <a:gd name="T68" fmla="*/ 1024 w 1592"/>
                    <a:gd name="T69" fmla="*/ 178 h 582"/>
                    <a:gd name="T70" fmla="*/ 1024 w 1592"/>
                    <a:gd name="T71" fmla="*/ 158 h 582"/>
                    <a:gd name="T72" fmla="*/ 1086 w 1592"/>
                    <a:gd name="T73" fmla="*/ 158 h 582"/>
                    <a:gd name="T74" fmla="*/ 1086 w 1592"/>
                    <a:gd name="T75" fmla="*/ 140 h 582"/>
                    <a:gd name="T76" fmla="*/ 1158 w 1592"/>
                    <a:gd name="T77" fmla="*/ 140 h 582"/>
                    <a:gd name="T78" fmla="*/ 1158 w 1592"/>
                    <a:gd name="T79" fmla="*/ 116 h 582"/>
                    <a:gd name="T80" fmla="*/ 1196 w 1592"/>
                    <a:gd name="T81" fmla="*/ 116 h 582"/>
                    <a:gd name="T82" fmla="*/ 1196 w 1592"/>
                    <a:gd name="T83" fmla="*/ 94 h 582"/>
                    <a:gd name="T84" fmla="*/ 1228 w 1592"/>
                    <a:gd name="T85" fmla="*/ 94 h 582"/>
                    <a:gd name="T86" fmla="*/ 1228 w 1592"/>
                    <a:gd name="T87" fmla="*/ 78 h 582"/>
                    <a:gd name="T88" fmla="*/ 1260 w 1592"/>
                    <a:gd name="T89" fmla="*/ 78 h 582"/>
                    <a:gd name="T90" fmla="*/ 1260 w 1592"/>
                    <a:gd name="T91" fmla="*/ 60 h 582"/>
                    <a:gd name="T92" fmla="*/ 1362 w 1592"/>
                    <a:gd name="T93" fmla="*/ 60 h 582"/>
                    <a:gd name="T94" fmla="*/ 1362 w 1592"/>
                    <a:gd name="T95" fmla="*/ 42 h 582"/>
                    <a:gd name="T96" fmla="*/ 1494 w 1592"/>
                    <a:gd name="T97" fmla="*/ 42 h 582"/>
                    <a:gd name="T98" fmla="*/ 1494 w 1592"/>
                    <a:gd name="T99" fmla="*/ 20 h 582"/>
                    <a:gd name="T100" fmla="*/ 1552 w 1592"/>
                    <a:gd name="T101" fmla="*/ 20 h 582"/>
                    <a:gd name="T102" fmla="*/ 1552 w 1592"/>
                    <a:gd name="T103" fmla="*/ 0 h 582"/>
                    <a:gd name="T104" fmla="*/ 1592 w 1592"/>
                    <a:gd name="T105" fmla="*/ 0 h 5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2"/>
                    <a:gd name="T160" fmla="*/ 0 h 582"/>
                    <a:gd name="T161" fmla="*/ 1592 w 1592"/>
                    <a:gd name="T162" fmla="*/ 582 h 5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2" h="582">
                      <a:moveTo>
                        <a:pt x="0" y="582"/>
                      </a:moveTo>
                      <a:lnTo>
                        <a:pt x="0" y="544"/>
                      </a:lnTo>
                      <a:lnTo>
                        <a:pt x="34" y="544"/>
                      </a:lnTo>
                      <a:lnTo>
                        <a:pt x="34" y="512"/>
                      </a:lnTo>
                      <a:lnTo>
                        <a:pt x="66" y="512"/>
                      </a:lnTo>
                      <a:lnTo>
                        <a:pt x="66" y="492"/>
                      </a:lnTo>
                      <a:lnTo>
                        <a:pt x="198" y="492"/>
                      </a:lnTo>
                      <a:lnTo>
                        <a:pt x="198" y="474"/>
                      </a:lnTo>
                      <a:lnTo>
                        <a:pt x="258" y="474"/>
                      </a:lnTo>
                      <a:lnTo>
                        <a:pt x="258" y="456"/>
                      </a:lnTo>
                      <a:lnTo>
                        <a:pt x="326" y="456"/>
                      </a:lnTo>
                      <a:lnTo>
                        <a:pt x="326" y="428"/>
                      </a:lnTo>
                      <a:lnTo>
                        <a:pt x="376" y="428"/>
                      </a:lnTo>
                      <a:lnTo>
                        <a:pt x="376" y="404"/>
                      </a:lnTo>
                      <a:lnTo>
                        <a:pt x="426" y="404"/>
                      </a:lnTo>
                      <a:lnTo>
                        <a:pt x="426" y="380"/>
                      </a:lnTo>
                      <a:lnTo>
                        <a:pt x="464" y="380"/>
                      </a:lnTo>
                      <a:lnTo>
                        <a:pt x="464" y="350"/>
                      </a:lnTo>
                      <a:lnTo>
                        <a:pt x="506" y="350"/>
                      </a:lnTo>
                      <a:lnTo>
                        <a:pt x="506" y="330"/>
                      </a:lnTo>
                      <a:lnTo>
                        <a:pt x="538" y="330"/>
                      </a:lnTo>
                      <a:lnTo>
                        <a:pt x="538" y="308"/>
                      </a:lnTo>
                      <a:lnTo>
                        <a:pt x="678" y="308"/>
                      </a:lnTo>
                      <a:lnTo>
                        <a:pt x="678" y="288"/>
                      </a:lnTo>
                      <a:lnTo>
                        <a:pt x="700" y="288"/>
                      </a:lnTo>
                      <a:lnTo>
                        <a:pt x="700" y="270"/>
                      </a:lnTo>
                      <a:lnTo>
                        <a:pt x="804" y="270"/>
                      </a:lnTo>
                      <a:lnTo>
                        <a:pt x="804" y="244"/>
                      </a:lnTo>
                      <a:lnTo>
                        <a:pt x="882" y="244"/>
                      </a:lnTo>
                      <a:lnTo>
                        <a:pt x="882" y="222"/>
                      </a:lnTo>
                      <a:lnTo>
                        <a:pt x="906" y="222"/>
                      </a:lnTo>
                      <a:lnTo>
                        <a:pt x="906" y="204"/>
                      </a:lnTo>
                      <a:lnTo>
                        <a:pt x="950" y="204"/>
                      </a:lnTo>
                      <a:lnTo>
                        <a:pt x="950" y="178"/>
                      </a:lnTo>
                      <a:lnTo>
                        <a:pt x="1024" y="178"/>
                      </a:lnTo>
                      <a:lnTo>
                        <a:pt x="1024" y="158"/>
                      </a:lnTo>
                      <a:lnTo>
                        <a:pt x="1086" y="158"/>
                      </a:lnTo>
                      <a:lnTo>
                        <a:pt x="1086" y="140"/>
                      </a:lnTo>
                      <a:lnTo>
                        <a:pt x="1158" y="140"/>
                      </a:lnTo>
                      <a:lnTo>
                        <a:pt x="1158" y="116"/>
                      </a:lnTo>
                      <a:lnTo>
                        <a:pt x="1196" y="116"/>
                      </a:lnTo>
                      <a:lnTo>
                        <a:pt x="1196" y="94"/>
                      </a:lnTo>
                      <a:lnTo>
                        <a:pt x="1228" y="94"/>
                      </a:lnTo>
                      <a:lnTo>
                        <a:pt x="1228" y="78"/>
                      </a:lnTo>
                      <a:lnTo>
                        <a:pt x="1260" y="78"/>
                      </a:lnTo>
                      <a:lnTo>
                        <a:pt x="1260" y="60"/>
                      </a:lnTo>
                      <a:lnTo>
                        <a:pt x="1362" y="60"/>
                      </a:lnTo>
                      <a:lnTo>
                        <a:pt x="1362" y="42"/>
                      </a:lnTo>
                      <a:lnTo>
                        <a:pt x="1494" y="42"/>
                      </a:lnTo>
                      <a:lnTo>
                        <a:pt x="1494" y="20"/>
                      </a:lnTo>
                      <a:lnTo>
                        <a:pt x="1552" y="20"/>
                      </a:lnTo>
                      <a:lnTo>
                        <a:pt x="1552" y="0"/>
                      </a:lnTo>
                      <a:lnTo>
                        <a:pt x="1592" y="0"/>
                      </a:lnTo>
                    </a:path>
                  </a:pathLst>
                </a:custGeom>
                <a:noFill/>
                <a:ln w="28575">
                  <a:solidFill>
                    <a:srgbClr val="14FC30"/>
                  </a:solidFill>
                  <a:round/>
                  <a:headEnd/>
                  <a:tailEnd/>
                </a:ln>
              </p:spPr>
              <p:txBody>
                <a:bodyPr/>
                <a:lstStyle/>
                <a:p>
                  <a:endParaRPr lang="en-US"/>
                </a:p>
              </p:txBody>
            </p:sp>
            <p:sp>
              <p:nvSpPr>
                <p:cNvPr id="72799" name="Freeform 45"/>
                <p:cNvSpPr>
                  <a:spLocks/>
                </p:cNvSpPr>
                <p:nvPr/>
              </p:nvSpPr>
              <p:spPr bwMode="auto">
                <a:xfrm>
                  <a:off x="2854" y="2238"/>
                  <a:ext cx="1564" cy="518"/>
                </a:xfrm>
                <a:custGeom>
                  <a:avLst/>
                  <a:gdLst>
                    <a:gd name="T0" fmla="*/ 0 w 1564"/>
                    <a:gd name="T1" fmla="*/ 518 h 518"/>
                    <a:gd name="T2" fmla="*/ 32 w 1564"/>
                    <a:gd name="T3" fmla="*/ 518 h 518"/>
                    <a:gd name="T4" fmla="*/ 32 w 1564"/>
                    <a:gd name="T5" fmla="*/ 492 h 518"/>
                    <a:gd name="T6" fmla="*/ 66 w 1564"/>
                    <a:gd name="T7" fmla="*/ 492 h 518"/>
                    <a:gd name="T8" fmla="*/ 66 w 1564"/>
                    <a:gd name="T9" fmla="*/ 466 h 518"/>
                    <a:gd name="T10" fmla="*/ 104 w 1564"/>
                    <a:gd name="T11" fmla="*/ 466 h 518"/>
                    <a:gd name="T12" fmla="*/ 104 w 1564"/>
                    <a:gd name="T13" fmla="*/ 448 h 518"/>
                    <a:gd name="T14" fmla="*/ 158 w 1564"/>
                    <a:gd name="T15" fmla="*/ 448 h 518"/>
                    <a:gd name="T16" fmla="*/ 158 w 1564"/>
                    <a:gd name="T17" fmla="*/ 428 h 518"/>
                    <a:gd name="T18" fmla="*/ 188 w 1564"/>
                    <a:gd name="T19" fmla="*/ 428 h 518"/>
                    <a:gd name="T20" fmla="*/ 188 w 1564"/>
                    <a:gd name="T21" fmla="*/ 402 h 518"/>
                    <a:gd name="T22" fmla="*/ 302 w 1564"/>
                    <a:gd name="T23" fmla="*/ 402 h 518"/>
                    <a:gd name="T24" fmla="*/ 302 w 1564"/>
                    <a:gd name="T25" fmla="*/ 370 h 518"/>
                    <a:gd name="T26" fmla="*/ 430 w 1564"/>
                    <a:gd name="T27" fmla="*/ 370 h 518"/>
                    <a:gd name="T28" fmla="*/ 430 w 1564"/>
                    <a:gd name="T29" fmla="*/ 342 h 518"/>
                    <a:gd name="T30" fmla="*/ 534 w 1564"/>
                    <a:gd name="T31" fmla="*/ 342 h 518"/>
                    <a:gd name="T32" fmla="*/ 534 w 1564"/>
                    <a:gd name="T33" fmla="*/ 318 h 518"/>
                    <a:gd name="T34" fmla="*/ 688 w 1564"/>
                    <a:gd name="T35" fmla="*/ 318 h 518"/>
                    <a:gd name="T36" fmla="*/ 688 w 1564"/>
                    <a:gd name="T37" fmla="*/ 278 h 518"/>
                    <a:gd name="T38" fmla="*/ 762 w 1564"/>
                    <a:gd name="T39" fmla="*/ 278 h 518"/>
                    <a:gd name="T40" fmla="*/ 762 w 1564"/>
                    <a:gd name="T41" fmla="*/ 254 h 518"/>
                    <a:gd name="T42" fmla="*/ 820 w 1564"/>
                    <a:gd name="T43" fmla="*/ 254 h 518"/>
                    <a:gd name="T44" fmla="*/ 820 w 1564"/>
                    <a:gd name="T45" fmla="*/ 236 h 518"/>
                    <a:gd name="T46" fmla="*/ 1122 w 1564"/>
                    <a:gd name="T47" fmla="*/ 236 h 518"/>
                    <a:gd name="T48" fmla="*/ 1122 w 1564"/>
                    <a:gd name="T49" fmla="*/ 214 h 518"/>
                    <a:gd name="T50" fmla="*/ 1160 w 1564"/>
                    <a:gd name="T51" fmla="*/ 214 h 518"/>
                    <a:gd name="T52" fmla="*/ 1160 w 1564"/>
                    <a:gd name="T53" fmla="*/ 184 h 518"/>
                    <a:gd name="T54" fmla="*/ 1186 w 1564"/>
                    <a:gd name="T55" fmla="*/ 184 h 518"/>
                    <a:gd name="T56" fmla="*/ 1186 w 1564"/>
                    <a:gd name="T57" fmla="*/ 158 h 518"/>
                    <a:gd name="T58" fmla="*/ 1224 w 1564"/>
                    <a:gd name="T59" fmla="*/ 158 h 518"/>
                    <a:gd name="T60" fmla="*/ 1224 w 1564"/>
                    <a:gd name="T61" fmla="*/ 132 h 518"/>
                    <a:gd name="T62" fmla="*/ 1288 w 1564"/>
                    <a:gd name="T63" fmla="*/ 132 h 518"/>
                    <a:gd name="T64" fmla="*/ 1288 w 1564"/>
                    <a:gd name="T65" fmla="*/ 86 h 518"/>
                    <a:gd name="T66" fmla="*/ 1392 w 1564"/>
                    <a:gd name="T67" fmla="*/ 86 h 518"/>
                    <a:gd name="T68" fmla="*/ 1392 w 1564"/>
                    <a:gd name="T69" fmla="*/ 66 h 518"/>
                    <a:gd name="T70" fmla="*/ 1490 w 1564"/>
                    <a:gd name="T71" fmla="*/ 66 h 518"/>
                    <a:gd name="T72" fmla="*/ 1490 w 1564"/>
                    <a:gd name="T73" fmla="*/ 20 h 518"/>
                    <a:gd name="T74" fmla="*/ 1534 w 1564"/>
                    <a:gd name="T75" fmla="*/ 20 h 518"/>
                    <a:gd name="T76" fmla="*/ 1534 w 1564"/>
                    <a:gd name="T77" fmla="*/ 0 h 518"/>
                    <a:gd name="T78" fmla="*/ 1564 w 1564"/>
                    <a:gd name="T79" fmla="*/ 0 h 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4"/>
                    <a:gd name="T121" fmla="*/ 0 h 518"/>
                    <a:gd name="T122" fmla="*/ 1564 w 1564"/>
                    <a:gd name="T123" fmla="*/ 518 h 5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4" h="518">
                      <a:moveTo>
                        <a:pt x="0" y="518"/>
                      </a:moveTo>
                      <a:lnTo>
                        <a:pt x="32" y="518"/>
                      </a:lnTo>
                      <a:lnTo>
                        <a:pt x="32" y="492"/>
                      </a:lnTo>
                      <a:lnTo>
                        <a:pt x="66" y="492"/>
                      </a:lnTo>
                      <a:lnTo>
                        <a:pt x="66" y="466"/>
                      </a:lnTo>
                      <a:lnTo>
                        <a:pt x="104" y="466"/>
                      </a:lnTo>
                      <a:lnTo>
                        <a:pt x="104" y="448"/>
                      </a:lnTo>
                      <a:lnTo>
                        <a:pt x="158" y="448"/>
                      </a:lnTo>
                      <a:lnTo>
                        <a:pt x="158" y="428"/>
                      </a:lnTo>
                      <a:lnTo>
                        <a:pt x="188" y="428"/>
                      </a:lnTo>
                      <a:lnTo>
                        <a:pt x="188" y="402"/>
                      </a:lnTo>
                      <a:lnTo>
                        <a:pt x="302" y="402"/>
                      </a:lnTo>
                      <a:lnTo>
                        <a:pt x="302" y="370"/>
                      </a:lnTo>
                      <a:lnTo>
                        <a:pt x="430" y="370"/>
                      </a:lnTo>
                      <a:lnTo>
                        <a:pt x="430" y="342"/>
                      </a:lnTo>
                      <a:lnTo>
                        <a:pt x="534" y="342"/>
                      </a:lnTo>
                      <a:lnTo>
                        <a:pt x="534" y="318"/>
                      </a:lnTo>
                      <a:lnTo>
                        <a:pt x="688" y="318"/>
                      </a:lnTo>
                      <a:lnTo>
                        <a:pt x="688" y="278"/>
                      </a:lnTo>
                      <a:lnTo>
                        <a:pt x="762" y="278"/>
                      </a:lnTo>
                      <a:lnTo>
                        <a:pt x="762" y="254"/>
                      </a:lnTo>
                      <a:lnTo>
                        <a:pt x="820" y="254"/>
                      </a:lnTo>
                      <a:lnTo>
                        <a:pt x="820" y="236"/>
                      </a:lnTo>
                      <a:lnTo>
                        <a:pt x="1122" y="236"/>
                      </a:lnTo>
                      <a:lnTo>
                        <a:pt x="1122" y="214"/>
                      </a:lnTo>
                      <a:lnTo>
                        <a:pt x="1160" y="214"/>
                      </a:lnTo>
                      <a:lnTo>
                        <a:pt x="1160" y="184"/>
                      </a:lnTo>
                      <a:lnTo>
                        <a:pt x="1186" y="184"/>
                      </a:lnTo>
                      <a:lnTo>
                        <a:pt x="1186" y="158"/>
                      </a:lnTo>
                      <a:lnTo>
                        <a:pt x="1224" y="158"/>
                      </a:lnTo>
                      <a:lnTo>
                        <a:pt x="1224" y="132"/>
                      </a:lnTo>
                      <a:lnTo>
                        <a:pt x="1288" y="132"/>
                      </a:lnTo>
                      <a:lnTo>
                        <a:pt x="1288" y="86"/>
                      </a:lnTo>
                      <a:lnTo>
                        <a:pt x="1392" y="86"/>
                      </a:lnTo>
                      <a:lnTo>
                        <a:pt x="1392" y="66"/>
                      </a:lnTo>
                      <a:lnTo>
                        <a:pt x="1490" y="66"/>
                      </a:lnTo>
                      <a:lnTo>
                        <a:pt x="1490" y="20"/>
                      </a:lnTo>
                      <a:lnTo>
                        <a:pt x="1534" y="20"/>
                      </a:lnTo>
                      <a:lnTo>
                        <a:pt x="1534" y="0"/>
                      </a:lnTo>
                      <a:lnTo>
                        <a:pt x="1564" y="0"/>
                      </a:lnTo>
                    </a:path>
                  </a:pathLst>
                </a:custGeom>
                <a:noFill/>
                <a:ln w="28575">
                  <a:solidFill>
                    <a:srgbClr val="14FC30"/>
                  </a:solidFill>
                  <a:round/>
                  <a:headEnd/>
                  <a:tailEnd/>
                </a:ln>
              </p:spPr>
              <p:txBody>
                <a:bodyPr/>
                <a:lstStyle/>
                <a:p>
                  <a:endParaRPr lang="en-US"/>
                </a:p>
              </p:txBody>
            </p:sp>
          </p:grpSp>
          <p:sp>
            <p:nvSpPr>
              <p:cNvPr id="72797" name="Freeform 46"/>
              <p:cNvSpPr>
                <a:spLocks/>
              </p:cNvSpPr>
              <p:nvPr/>
            </p:nvSpPr>
            <p:spPr bwMode="auto">
              <a:xfrm>
                <a:off x="4418" y="2018"/>
                <a:ext cx="796" cy="220"/>
              </a:xfrm>
              <a:custGeom>
                <a:avLst/>
                <a:gdLst>
                  <a:gd name="T0" fmla="*/ 0 w 796"/>
                  <a:gd name="T1" fmla="*/ 220 h 220"/>
                  <a:gd name="T2" fmla="*/ 0 w 796"/>
                  <a:gd name="T3" fmla="*/ 182 h 220"/>
                  <a:gd name="T4" fmla="*/ 122 w 796"/>
                  <a:gd name="T5" fmla="*/ 182 h 220"/>
                  <a:gd name="T6" fmla="*/ 122 w 796"/>
                  <a:gd name="T7" fmla="*/ 158 h 220"/>
                  <a:gd name="T8" fmla="*/ 208 w 796"/>
                  <a:gd name="T9" fmla="*/ 158 h 220"/>
                  <a:gd name="T10" fmla="*/ 208 w 796"/>
                  <a:gd name="T11" fmla="*/ 132 h 220"/>
                  <a:gd name="T12" fmla="*/ 252 w 796"/>
                  <a:gd name="T13" fmla="*/ 132 h 220"/>
                  <a:gd name="T14" fmla="*/ 252 w 796"/>
                  <a:gd name="T15" fmla="*/ 106 h 220"/>
                  <a:gd name="T16" fmla="*/ 280 w 796"/>
                  <a:gd name="T17" fmla="*/ 106 h 220"/>
                  <a:gd name="T18" fmla="*/ 280 w 796"/>
                  <a:gd name="T19" fmla="*/ 80 h 220"/>
                  <a:gd name="T20" fmla="*/ 336 w 796"/>
                  <a:gd name="T21" fmla="*/ 80 h 220"/>
                  <a:gd name="T22" fmla="*/ 336 w 796"/>
                  <a:gd name="T23" fmla="*/ 56 h 220"/>
                  <a:gd name="T24" fmla="*/ 410 w 796"/>
                  <a:gd name="T25" fmla="*/ 56 h 220"/>
                  <a:gd name="T26" fmla="*/ 410 w 796"/>
                  <a:gd name="T27" fmla="*/ 28 h 220"/>
                  <a:gd name="T28" fmla="*/ 606 w 796"/>
                  <a:gd name="T29" fmla="*/ 28 h 220"/>
                  <a:gd name="T30" fmla="*/ 606 w 796"/>
                  <a:gd name="T31" fmla="*/ 0 h 220"/>
                  <a:gd name="T32" fmla="*/ 796 w 796"/>
                  <a:gd name="T33" fmla="*/ 0 h 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6"/>
                  <a:gd name="T52" fmla="*/ 0 h 220"/>
                  <a:gd name="T53" fmla="*/ 796 w 796"/>
                  <a:gd name="T54" fmla="*/ 220 h 2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6" h="220">
                    <a:moveTo>
                      <a:pt x="0" y="220"/>
                    </a:moveTo>
                    <a:lnTo>
                      <a:pt x="0" y="182"/>
                    </a:lnTo>
                    <a:lnTo>
                      <a:pt x="122" y="182"/>
                    </a:lnTo>
                    <a:lnTo>
                      <a:pt x="122" y="158"/>
                    </a:lnTo>
                    <a:lnTo>
                      <a:pt x="208" y="158"/>
                    </a:lnTo>
                    <a:lnTo>
                      <a:pt x="208" y="132"/>
                    </a:lnTo>
                    <a:lnTo>
                      <a:pt x="252" y="132"/>
                    </a:lnTo>
                    <a:lnTo>
                      <a:pt x="252" y="106"/>
                    </a:lnTo>
                    <a:lnTo>
                      <a:pt x="280" y="106"/>
                    </a:lnTo>
                    <a:lnTo>
                      <a:pt x="280" y="80"/>
                    </a:lnTo>
                    <a:lnTo>
                      <a:pt x="336" y="80"/>
                    </a:lnTo>
                    <a:lnTo>
                      <a:pt x="336" y="56"/>
                    </a:lnTo>
                    <a:lnTo>
                      <a:pt x="410" y="56"/>
                    </a:lnTo>
                    <a:lnTo>
                      <a:pt x="410" y="28"/>
                    </a:lnTo>
                    <a:lnTo>
                      <a:pt x="606" y="28"/>
                    </a:lnTo>
                    <a:lnTo>
                      <a:pt x="606" y="0"/>
                    </a:lnTo>
                    <a:lnTo>
                      <a:pt x="796" y="0"/>
                    </a:lnTo>
                  </a:path>
                </a:pathLst>
              </a:custGeom>
              <a:noFill/>
              <a:ln w="28575">
                <a:solidFill>
                  <a:srgbClr val="14FC30"/>
                </a:solidFill>
                <a:round/>
                <a:headEnd/>
                <a:tailEnd/>
              </a:ln>
            </p:spPr>
            <p:txBody>
              <a:bodyPr/>
              <a:lstStyle/>
              <a:p>
                <a:endParaRPr lang="en-US"/>
              </a:p>
            </p:txBody>
          </p:sp>
        </p:grpSp>
        <p:grpSp>
          <p:nvGrpSpPr>
            <p:cNvPr id="72785" name="Group 47"/>
            <p:cNvGrpSpPr>
              <a:grpSpLocks/>
            </p:cNvGrpSpPr>
            <p:nvPr/>
          </p:nvGrpSpPr>
          <p:grpSpPr bwMode="auto">
            <a:xfrm>
              <a:off x="1587500" y="1822450"/>
              <a:ext cx="6292850" cy="3324225"/>
              <a:chOff x="1256" y="1244"/>
              <a:chExt cx="3964" cy="2094"/>
            </a:xfrm>
          </p:grpSpPr>
          <p:sp>
            <p:nvSpPr>
              <p:cNvPr id="72793" name="Freeform 48"/>
              <p:cNvSpPr>
                <a:spLocks/>
              </p:cNvSpPr>
              <p:nvPr/>
            </p:nvSpPr>
            <p:spPr bwMode="auto">
              <a:xfrm>
                <a:off x="1256" y="2532"/>
                <a:ext cx="1538" cy="806"/>
              </a:xfrm>
              <a:custGeom>
                <a:avLst/>
                <a:gdLst>
                  <a:gd name="T0" fmla="*/ 0 w 1538"/>
                  <a:gd name="T1" fmla="*/ 806 h 806"/>
                  <a:gd name="T2" fmla="*/ 0 w 1538"/>
                  <a:gd name="T3" fmla="*/ 764 h 806"/>
                  <a:gd name="T4" fmla="*/ 46 w 1538"/>
                  <a:gd name="T5" fmla="*/ 764 h 806"/>
                  <a:gd name="T6" fmla="*/ 46 w 1538"/>
                  <a:gd name="T7" fmla="*/ 732 h 806"/>
                  <a:gd name="T8" fmla="*/ 84 w 1538"/>
                  <a:gd name="T9" fmla="*/ 732 h 806"/>
                  <a:gd name="T10" fmla="*/ 84 w 1538"/>
                  <a:gd name="T11" fmla="*/ 708 h 806"/>
                  <a:gd name="T12" fmla="*/ 134 w 1538"/>
                  <a:gd name="T13" fmla="*/ 708 h 806"/>
                  <a:gd name="T14" fmla="*/ 134 w 1538"/>
                  <a:gd name="T15" fmla="*/ 684 h 806"/>
                  <a:gd name="T16" fmla="*/ 190 w 1538"/>
                  <a:gd name="T17" fmla="*/ 684 h 806"/>
                  <a:gd name="T18" fmla="*/ 190 w 1538"/>
                  <a:gd name="T19" fmla="*/ 656 h 806"/>
                  <a:gd name="T20" fmla="*/ 246 w 1538"/>
                  <a:gd name="T21" fmla="*/ 656 h 806"/>
                  <a:gd name="T22" fmla="*/ 246 w 1538"/>
                  <a:gd name="T23" fmla="*/ 632 h 806"/>
                  <a:gd name="T24" fmla="*/ 304 w 1538"/>
                  <a:gd name="T25" fmla="*/ 632 h 806"/>
                  <a:gd name="T26" fmla="*/ 304 w 1538"/>
                  <a:gd name="T27" fmla="*/ 604 h 806"/>
                  <a:gd name="T28" fmla="*/ 340 w 1538"/>
                  <a:gd name="T29" fmla="*/ 604 h 806"/>
                  <a:gd name="T30" fmla="*/ 340 w 1538"/>
                  <a:gd name="T31" fmla="*/ 576 h 806"/>
                  <a:gd name="T32" fmla="*/ 378 w 1538"/>
                  <a:gd name="T33" fmla="*/ 576 h 806"/>
                  <a:gd name="T34" fmla="*/ 378 w 1538"/>
                  <a:gd name="T35" fmla="*/ 548 h 806"/>
                  <a:gd name="T36" fmla="*/ 438 w 1538"/>
                  <a:gd name="T37" fmla="*/ 548 h 806"/>
                  <a:gd name="T38" fmla="*/ 438 w 1538"/>
                  <a:gd name="T39" fmla="*/ 528 h 806"/>
                  <a:gd name="T40" fmla="*/ 480 w 1538"/>
                  <a:gd name="T41" fmla="*/ 528 h 806"/>
                  <a:gd name="T42" fmla="*/ 480 w 1538"/>
                  <a:gd name="T43" fmla="*/ 502 h 806"/>
                  <a:gd name="T44" fmla="*/ 546 w 1538"/>
                  <a:gd name="T45" fmla="*/ 502 h 806"/>
                  <a:gd name="T46" fmla="*/ 546 w 1538"/>
                  <a:gd name="T47" fmla="*/ 480 h 806"/>
                  <a:gd name="T48" fmla="*/ 594 w 1538"/>
                  <a:gd name="T49" fmla="*/ 480 h 806"/>
                  <a:gd name="T50" fmla="*/ 594 w 1538"/>
                  <a:gd name="T51" fmla="*/ 458 h 806"/>
                  <a:gd name="T52" fmla="*/ 632 w 1538"/>
                  <a:gd name="T53" fmla="*/ 458 h 806"/>
                  <a:gd name="T54" fmla="*/ 632 w 1538"/>
                  <a:gd name="T55" fmla="*/ 424 h 806"/>
                  <a:gd name="T56" fmla="*/ 666 w 1538"/>
                  <a:gd name="T57" fmla="*/ 424 h 806"/>
                  <a:gd name="T58" fmla="*/ 666 w 1538"/>
                  <a:gd name="T59" fmla="*/ 400 h 806"/>
                  <a:gd name="T60" fmla="*/ 708 w 1538"/>
                  <a:gd name="T61" fmla="*/ 400 h 806"/>
                  <a:gd name="T62" fmla="*/ 708 w 1538"/>
                  <a:gd name="T63" fmla="*/ 366 h 806"/>
                  <a:gd name="T64" fmla="*/ 740 w 1538"/>
                  <a:gd name="T65" fmla="*/ 366 h 806"/>
                  <a:gd name="T66" fmla="*/ 740 w 1538"/>
                  <a:gd name="T67" fmla="*/ 328 h 806"/>
                  <a:gd name="T68" fmla="*/ 874 w 1538"/>
                  <a:gd name="T69" fmla="*/ 328 h 806"/>
                  <a:gd name="T70" fmla="*/ 874 w 1538"/>
                  <a:gd name="T71" fmla="*/ 304 h 806"/>
                  <a:gd name="T72" fmla="*/ 928 w 1538"/>
                  <a:gd name="T73" fmla="*/ 304 h 806"/>
                  <a:gd name="T74" fmla="*/ 928 w 1538"/>
                  <a:gd name="T75" fmla="*/ 276 h 806"/>
                  <a:gd name="T76" fmla="*/ 980 w 1538"/>
                  <a:gd name="T77" fmla="*/ 276 h 806"/>
                  <a:gd name="T78" fmla="*/ 980 w 1538"/>
                  <a:gd name="T79" fmla="*/ 248 h 806"/>
                  <a:gd name="T80" fmla="*/ 1030 w 1538"/>
                  <a:gd name="T81" fmla="*/ 248 h 806"/>
                  <a:gd name="T82" fmla="*/ 1030 w 1538"/>
                  <a:gd name="T83" fmla="*/ 224 h 806"/>
                  <a:gd name="T84" fmla="*/ 1094 w 1538"/>
                  <a:gd name="T85" fmla="*/ 224 h 806"/>
                  <a:gd name="T86" fmla="*/ 1094 w 1538"/>
                  <a:gd name="T87" fmla="*/ 196 h 806"/>
                  <a:gd name="T88" fmla="*/ 1120 w 1538"/>
                  <a:gd name="T89" fmla="*/ 196 h 806"/>
                  <a:gd name="T90" fmla="*/ 1120 w 1538"/>
                  <a:gd name="T91" fmla="*/ 158 h 806"/>
                  <a:gd name="T92" fmla="*/ 1168 w 1538"/>
                  <a:gd name="T93" fmla="*/ 158 h 806"/>
                  <a:gd name="T94" fmla="*/ 1168 w 1538"/>
                  <a:gd name="T95" fmla="*/ 134 h 806"/>
                  <a:gd name="T96" fmla="*/ 1202 w 1538"/>
                  <a:gd name="T97" fmla="*/ 134 h 806"/>
                  <a:gd name="T98" fmla="*/ 1202 w 1538"/>
                  <a:gd name="T99" fmla="*/ 114 h 806"/>
                  <a:gd name="T100" fmla="*/ 1252 w 1538"/>
                  <a:gd name="T101" fmla="*/ 114 h 806"/>
                  <a:gd name="T102" fmla="*/ 1252 w 1538"/>
                  <a:gd name="T103" fmla="*/ 88 h 806"/>
                  <a:gd name="T104" fmla="*/ 1278 w 1538"/>
                  <a:gd name="T105" fmla="*/ 88 h 806"/>
                  <a:gd name="T106" fmla="*/ 1278 w 1538"/>
                  <a:gd name="T107" fmla="*/ 66 h 806"/>
                  <a:gd name="T108" fmla="*/ 1336 w 1538"/>
                  <a:gd name="T109" fmla="*/ 66 h 806"/>
                  <a:gd name="T110" fmla="*/ 1336 w 1538"/>
                  <a:gd name="T111" fmla="*/ 40 h 806"/>
                  <a:gd name="T112" fmla="*/ 1488 w 1538"/>
                  <a:gd name="T113" fmla="*/ 40 h 806"/>
                  <a:gd name="T114" fmla="*/ 1488 w 1538"/>
                  <a:gd name="T115" fmla="*/ 0 h 806"/>
                  <a:gd name="T116" fmla="*/ 1538 w 1538"/>
                  <a:gd name="T117" fmla="*/ 0 h 8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8"/>
                  <a:gd name="T178" fmla="*/ 0 h 806"/>
                  <a:gd name="T179" fmla="*/ 1538 w 1538"/>
                  <a:gd name="T180" fmla="*/ 806 h 8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8" h="806">
                    <a:moveTo>
                      <a:pt x="0" y="806"/>
                    </a:moveTo>
                    <a:lnTo>
                      <a:pt x="0" y="764"/>
                    </a:lnTo>
                    <a:lnTo>
                      <a:pt x="46" y="764"/>
                    </a:lnTo>
                    <a:lnTo>
                      <a:pt x="46" y="732"/>
                    </a:lnTo>
                    <a:lnTo>
                      <a:pt x="84" y="732"/>
                    </a:lnTo>
                    <a:lnTo>
                      <a:pt x="84" y="708"/>
                    </a:lnTo>
                    <a:lnTo>
                      <a:pt x="134" y="708"/>
                    </a:lnTo>
                    <a:lnTo>
                      <a:pt x="134" y="684"/>
                    </a:lnTo>
                    <a:lnTo>
                      <a:pt x="190" y="684"/>
                    </a:lnTo>
                    <a:lnTo>
                      <a:pt x="190" y="656"/>
                    </a:lnTo>
                    <a:lnTo>
                      <a:pt x="246" y="656"/>
                    </a:lnTo>
                    <a:lnTo>
                      <a:pt x="246" y="632"/>
                    </a:lnTo>
                    <a:lnTo>
                      <a:pt x="304" y="632"/>
                    </a:lnTo>
                    <a:lnTo>
                      <a:pt x="304" y="604"/>
                    </a:lnTo>
                    <a:lnTo>
                      <a:pt x="340" y="604"/>
                    </a:lnTo>
                    <a:lnTo>
                      <a:pt x="340" y="576"/>
                    </a:lnTo>
                    <a:lnTo>
                      <a:pt x="378" y="576"/>
                    </a:lnTo>
                    <a:lnTo>
                      <a:pt x="378" y="548"/>
                    </a:lnTo>
                    <a:lnTo>
                      <a:pt x="438" y="548"/>
                    </a:lnTo>
                    <a:lnTo>
                      <a:pt x="438" y="528"/>
                    </a:lnTo>
                    <a:lnTo>
                      <a:pt x="480" y="528"/>
                    </a:lnTo>
                    <a:lnTo>
                      <a:pt x="480" y="502"/>
                    </a:lnTo>
                    <a:lnTo>
                      <a:pt x="546" y="502"/>
                    </a:lnTo>
                    <a:lnTo>
                      <a:pt x="546" y="480"/>
                    </a:lnTo>
                    <a:lnTo>
                      <a:pt x="594" y="480"/>
                    </a:lnTo>
                    <a:lnTo>
                      <a:pt x="594" y="458"/>
                    </a:lnTo>
                    <a:lnTo>
                      <a:pt x="632" y="458"/>
                    </a:lnTo>
                    <a:lnTo>
                      <a:pt x="632" y="424"/>
                    </a:lnTo>
                    <a:lnTo>
                      <a:pt x="666" y="424"/>
                    </a:lnTo>
                    <a:lnTo>
                      <a:pt x="666" y="400"/>
                    </a:lnTo>
                    <a:lnTo>
                      <a:pt x="708" y="400"/>
                    </a:lnTo>
                    <a:lnTo>
                      <a:pt x="708" y="366"/>
                    </a:lnTo>
                    <a:lnTo>
                      <a:pt x="740" y="366"/>
                    </a:lnTo>
                    <a:lnTo>
                      <a:pt x="740" y="328"/>
                    </a:lnTo>
                    <a:lnTo>
                      <a:pt x="874" y="328"/>
                    </a:lnTo>
                    <a:lnTo>
                      <a:pt x="874" y="304"/>
                    </a:lnTo>
                    <a:lnTo>
                      <a:pt x="928" y="304"/>
                    </a:lnTo>
                    <a:lnTo>
                      <a:pt x="928" y="276"/>
                    </a:lnTo>
                    <a:lnTo>
                      <a:pt x="980" y="276"/>
                    </a:lnTo>
                    <a:lnTo>
                      <a:pt x="980" y="248"/>
                    </a:lnTo>
                    <a:lnTo>
                      <a:pt x="1030" y="248"/>
                    </a:lnTo>
                    <a:lnTo>
                      <a:pt x="1030" y="224"/>
                    </a:lnTo>
                    <a:lnTo>
                      <a:pt x="1094" y="224"/>
                    </a:lnTo>
                    <a:lnTo>
                      <a:pt x="1094" y="196"/>
                    </a:lnTo>
                    <a:lnTo>
                      <a:pt x="1120" y="196"/>
                    </a:lnTo>
                    <a:lnTo>
                      <a:pt x="1120" y="158"/>
                    </a:lnTo>
                    <a:lnTo>
                      <a:pt x="1168" y="158"/>
                    </a:lnTo>
                    <a:lnTo>
                      <a:pt x="1168" y="134"/>
                    </a:lnTo>
                    <a:lnTo>
                      <a:pt x="1202" y="134"/>
                    </a:lnTo>
                    <a:lnTo>
                      <a:pt x="1202" y="114"/>
                    </a:lnTo>
                    <a:lnTo>
                      <a:pt x="1252" y="114"/>
                    </a:lnTo>
                    <a:lnTo>
                      <a:pt x="1252" y="88"/>
                    </a:lnTo>
                    <a:lnTo>
                      <a:pt x="1278" y="88"/>
                    </a:lnTo>
                    <a:lnTo>
                      <a:pt x="1278" y="66"/>
                    </a:lnTo>
                    <a:lnTo>
                      <a:pt x="1336" y="66"/>
                    </a:lnTo>
                    <a:lnTo>
                      <a:pt x="1336" y="40"/>
                    </a:lnTo>
                    <a:lnTo>
                      <a:pt x="1488" y="40"/>
                    </a:lnTo>
                    <a:lnTo>
                      <a:pt x="1488" y="0"/>
                    </a:lnTo>
                    <a:lnTo>
                      <a:pt x="1538" y="0"/>
                    </a:lnTo>
                  </a:path>
                </a:pathLst>
              </a:custGeom>
              <a:noFill/>
              <a:ln w="28575">
                <a:solidFill>
                  <a:schemeClr val="bg1"/>
                </a:solidFill>
                <a:round/>
                <a:headEnd/>
                <a:tailEnd/>
              </a:ln>
            </p:spPr>
            <p:txBody>
              <a:bodyPr/>
              <a:lstStyle/>
              <a:p>
                <a:endParaRPr lang="en-US"/>
              </a:p>
            </p:txBody>
          </p:sp>
          <p:sp>
            <p:nvSpPr>
              <p:cNvPr id="72794" name="Freeform 49"/>
              <p:cNvSpPr>
                <a:spLocks/>
              </p:cNvSpPr>
              <p:nvPr/>
            </p:nvSpPr>
            <p:spPr bwMode="auto">
              <a:xfrm>
                <a:off x="2790" y="1696"/>
                <a:ext cx="1472" cy="836"/>
              </a:xfrm>
              <a:custGeom>
                <a:avLst/>
                <a:gdLst>
                  <a:gd name="T0" fmla="*/ 0 w 1472"/>
                  <a:gd name="T1" fmla="*/ 836 h 836"/>
                  <a:gd name="T2" fmla="*/ 106 w 1472"/>
                  <a:gd name="T3" fmla="*/ 836 h 836"/>
                  <a:gd name="T4" fmla="*/ 106 w 1472"/>
                  <a:gd name="T5" fmla="*/ 814 h 836"/>
                  <a:gd name="T6" fmla="*/ 144 w 1472"/>
                  <a:gd name="T7" fmla="*/ 814 h 836"/>
                  <a:gd name="T8" fmla="*/ 144 w 1472"/>
                  <a:gd name="T9" fmla="*/ 772 h 836"/>
                  <a:gd name="T10" fmla="*/ 232 w 1472"/>
                  <a:gd name="T11" fmla="*/ 772 h 836"/>
                  <a:gd name="T12" fmla="*/ 232 w 1472"/>
                  <a:gd name="T13" fmla="*/ 750 h 836"/>
                  <a:gd name="T14" fmla="*/ 278 w 1472"/>
                  <a:gd name="T15" fmla="*/ 750 h 836"/>
                  <a:gd name="T16" fmla="*/ 278 w 1472"/>
                  <a:gd name="T17" fmla="*/ 716 h 836"/>
                  <a:gd name="T18" fmla="*/ 310 w 1472"/>
                  <a:gd name="T19" fmla="*/ 716 h 836"/>
                  <a:gd name="T20" fmla="*/ 310 w 1472"/>
                  <a:gd name="T21" fmla="*/ 692 h 836"/>
                  <a:gd name="T22" fmla="*/ 392 w 1472"/>
                  <a:gd name="T23" fmla="*/ 692 h 836"/>
                  <a:gd name="T24" fmla="*/ 392 w 1472"/>
                  <a:gd name="T25" fmla="*/ 664 h 836"/>
                  <a:gd name="T26" fmla="*/ 426 w 1472"/>
                  <a:gd name="T27" fmla="*/ 664 h 836"/>
                  <a:gd name="T28" fmla="*/ 426 w 1472"/>
                  <a:gd name="T29" fmla="*/ 638 h 836"/>
                  <a:gd name="T30" fmla="*/ 514 w 1472"/>
                  <a:gd name="T31" fmla="*/ 638 h 836"/>
                  <a:gd name="T32" fmla="*/ 514 w 1472"/>
                  <a:gd name="T33" fmla="*/ 616 h 836"/>
                  <a:gd name="T34" fmla="*/ 566 w 1472"/>
                  <a:gd name="T35" fmla="*/ 616 h 836"/>
                  <a:gd name="T36" fmla="*/ 566 w 1472"/>
                  <a:gd name="T37" fmla="*/ 572 h 836"/>
                  <a:gd name="T38" fmla="*/ 648 w 1472"/>
                  <a:gd name="T39" fmla="*/ 572 h 836"/>
                  <a:gd name="T40" fmla="*/ 648 w 1472"/>
                  <a:gd name="T41" fmla="*/ 546 h 836"/>
                  <a:gd name="T42" fmla="*/ 680 w 1472"/>
                  <a:gd name="T43" fmla="*/ 546 h 836"/>
                  <a:gd name="T44" fmla="*/ 680 w 1472"/>
                  <a:gd name="T45" fmla="*/ 520 h 836"/>
                  <a:gd name="T46" fmla="*/ 812 w 1472"/>
                  <a:gd name="T47" fmla="*/ 520 h 836"/>
                  <a:gd name="T48" fmla="*/ 812 w 1472"/>
                  <a:gd name="T49" fmla="*/ 496 h 836"/>
                  <a:gd name="T50" fmla="*/ 838 w 1472"/>
                  <a:gd name="T51" fmla="*/ 496 h 836"/>
                  <a:gd name="T52" fmla="*/ 838 w 1472"/>
                  <a:gd name="T53" fmla="*/ 472 h 836"/>
                  <a:gd name="T54" fmla="*/ 912 w 1472"/>
                  <a:gd name="T55" fmla="*/ 472 h 836"/>
                  <a:gd name="T56" fmla="*/ 912 w 1472"/>
                  <a:gd name="T57" fmla="*/ 448 h 836"/>
                  <a:gd name="T58" fmla="*/ 944 w 1472"/>
                  <a:gd name="T59" fmla="*/ 448 h 836"/>
                  <a:gd name="T60" fmla="*/ 944 w 1472"/>
                  <a:gd name="T61" fmla="*/ 424 h 836"/>
                  <a:gd name="T62" fmla="*/ 992 w 1472"/>
                  <a:gd name="T63" fmla="*/ 424 h 836"/>
                  <a:gd name="T64" fmla="*/ 992 w 1472"/>
                  <a:gd name="T65" fmla="*/ 398 h 836"/>
                  <a:gd name="T66" fmla="*/ 1016 w 1472"/>
                  <a:gd name="T67" fmla="*/ 398 h 836"/>
                  <a:gd name="T68" fmla="*/ 1016 w 1472"/>
                  <a:gd name="T69" fmla="*/ 366 h 836"/>
                  <a:gd name="T70" fmla="*/ 1040 w 1472"/>
                  <a:gd name="T71" fmla="*/ 366 h 836"/>
                  <a:gd name="T72" fmla="*/ 1040 w 1472"/>
                  <a:gd name="T73" fmla="*/ 340 h 836"/>
                  <a:gd name="T74" fmla="*/ 1078 w 1472"/>
                  <a:gd name="T75" fmla="*/ 340 h 836"/>
                  <a:gd name="T76" fmla="*/ 1078 w 1472"/>
                  <a:gd name="T77" fmla="*/ 318 h 836"/>
                  <a:gd name="T78" fmla="*/ 1170 w 1472"/>
                  <a:gd name="T79" fmla="*/ 318 h 836"/>
                  <a:gd name="T80" fmla="*/ 1170 w 1472"/>
                  <a:gd name="T81" fmla="*/ 256 h 836"/>
                  <a:gd name="T82" fmla="*/ 1192 w 1472"/>
                  <a:gd name="T83" fmla="*/ 256 h 836"/>
                  <a:gd name="T84" fmla="*/ 1192 w 1472"/>
                  <a:gd name="T85" fmla="*/ 212 h 836"/>
                  <a:gd name="T86" fmla="*/ 1208 w 1472"/>
                  <a:gd name="T87" fmla="*/ 208 h 836"/>
                  <a:gd name="T88" fmla="*/ 1208 w 1472"/>
                  <a:gd name="T89" fmla="*/ 174 h 836"/>
                  <a:gd name="T90" fmla="*/ 1238 w 1472"/>
                  <a:gd name="T91" fmla="*/ 174 h 836"/>
                  <a:gd name="T92" fmla="*/ 1238 w 1472"/>
                  <a:gd name="T93" fmla="*/ 132 h 836"/>
                  <a:gd name="T94" fmla="*/ 1310 w 1472"/>
                  <a:gd name="T95" fmla="*/ 132 h 836"/>
                  <a:gd name="T96" fmla="*/ 1310 w 1472"/>
                  <a:gd name="T97" fmla="*/ 104 h 836"/>
                  <a:gd name="T98" fmla="*/ 1344 w 1472"/>
                  <a:gd name="T99" fmla="*/ 104 h 836"/>
                  <a:gd name="T100" fmla="*/ 1344 w 1472"/>
                  <a:gd name="T101" fmla="*/ 66 h 836"/>
                  <a:gd name="T102" fmla="*/ 1378 w 1472"/>
                  <a:gd name="T103" fmla="*/ 66 h 836"/>
                  <a:gd name="T104" fmla="*/ 1378 w 1472"/>
                  <a:gd name="T105" fmla="*/ 28 h 836"/>
                  <a:gd name="T106" fmla="*/ 1440 w 1472"/>
                  <a:gd name="T107" fmla="*/ 28 h 836"/>
                  <a:gd name="T108" fmla="*/ 1440 w 1472"/>
                  <a:gd name="T109" fmla="*/ 0 h 836"/>
                  <a:gd name="T110" fmla="*/ 1472 w 1472"/>
                  <a:gd name="T111" fmla="*/ 0 h 8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2"/>
                  <a:gd name="T169" fmla="*/ 0 h 836"/>
                  <a:gd name="T170" fmla="*/ 1472 w 1472"/>
                  <a:gd name="T171" fmla="*/ 836 h 8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2" h="836">
                    <a:moveTo>
                      <a:pt x="0" y="836"/>
                    </a:moveTo>
                    <a:lnTo>
                      <a:pt x="106" y="836"/>
                    </a:lnTo>
                    <a:lnTo>
                      <a:pt x="106" y="814"/>
                    </a:lnTo>
                    <a:lnTo>
                      <a:pt x="144" y="814"/>
                    </a:lnTo>
                    <a:lnTo>
                      <a:pt x="144" y="772"/>
                    </a:lnTo>
                    <a:lnTo>
                      <a:pt x="232" y="772"/>
                    </a:lnTo>
                    <a:lnTo>
                      <a:pt x="232" y="750"/>
                    </a:lnTo>
                    <a:lnTo>
                      <a:pt x="278" y="750"/>
                    </a:lnTo>
                    <a:lnTo>
                      <a:pt x="278" y="716"/>
                    </a:lnTo>
                    <a:lnTo>
                      <a:pt x="310" y="716"/>
                    </a:lnTo>
                    <a:lnTo>
                      <a:pt x="310" y="692"/>
                    </a:lnTo>
                    <a:lnTo>
                      <a:pt x="392" y="692"/>
                    </a:lnTo>
                    <a:lnTo>
                      <a:pt x="392" y="664"/>
                    </a:lnTo>
                    <a:lnTo>
                      <a:pt x="426" y="664"/>
                    </a:lnTo>
                    <a:lnTo>
                      <a:pt x="426" y="638"/>
                    </a:lnTo>
                    <a:lnTo>
                      <a:pt x="514" y="638"/>
                    </a:lnTo>
                    <a:lnTo>
                      <a:pt x="514" y="616"/>
                    </a:lnTo>
                    <a:lnTo>
                      <a:pt x="566" y="616"/>
                    </a:lnTo>
                    <a:lnTo>
                      <a:pt x="566" y="572"/>
                    </a:lnTo>
                    <a:lnTo>
                      <a:pt x="648" y="572"/>
                    </a:lnTo>
                    <a:lnTo>
                      <a:pt x="648" y="546"/>
                    </a:lnTo>
                    <a:lnTo>
                      <a:pt x="680" y="546"/>
                    </a:lnTo>
                    <a:lnTo>
                      <a:pt x="680" y="520"/>
                    </a:lnTo>
                    <a:lnTo>
                      <a:pt x="812" y="520"/>
                    </a:lnTo>
                    <a:lnTo>
                      <a:pt x="812" y="496"/>
                    </a:lnTo>
                    <a:lnTo>
                      <a:pt x="838" y="496"/>
                    </a:lnTo>
                    <a:lnTo>
                      <a:pt x="838" y="472"/>
                    </a:lnTo>
                    <a:lnTo>
                      <a:pt x="912" y="472"/>
                    </a:lnTo>
                    <a:lnTo>
                      <a:pt x="912" y="448"/>
                    </a:lnTo>
                    <a:lnTo>
                      <a:pt x="944" y="448"/>
                    </a:lnTo>
                    <a:lnTo>
                      <a:pt x="944" y="424"/>
                    </a:lnTo>
                    <a:lnTo>
                      <a:pt x="992" y="424"/>
                    </a:lnTo>
                    <a:lnTo>
                      <a:pt x="992" y="398"/>
                    </a:lnTo>
                    <a:lnTo>
                      <a:pt x="1016" y="398"/>
                    </a:lnTo>
                    <a:lnTo>
                      <a:pt x="1016" y="366"/>
                    </a:lnTo>
                    <a:lnTo>
                      <a:pt x="1040" y="366"/>
                    </a:lnTo>
                    <a:lnTo>
                      <a:pt x="1040" y="340"/>
                    </a:lnTo>
                    <a:lnTo>
                      <a:pt x="1078" y="340"/>
                    </a:lnTo>
                    <a:lnTo>
                      <a:pt x="1078" y="318"/>
                    </a:lnTo>
                    <a:lnTo>
                      <a:pt x="1170" y="318"/>
                    </a:lnTo>
                    <a:lnTo>
                      <a:pt x="1170" y="256"/>
                    </a:lnTo>
                    <a:lnTo>
                      <a:pt x="1192" y="256"/>
                    </a:lnTo>
                    <a:lnTo>
                      <a:pt x="1192" y="212"/>
                    </a:lnTo>
                    <a:lnTo>
                      <a:pt x="1208" y="208"/>
                    </a:lnTo>
                    <a:lnTo>
                      <a:pt x="1208" y="174"/>
                    </a:lnTo>
                    <a:lnTo>
                      <a:pt x="1238" y="174"/>
                    </a:lnTo>
                    <a:lnTo>
                      <a:pt x="1238" y="132"/>
                    </a:lnTo>
                    <a:lnTo>
                      <a:pt x="1310" y="132"/>
                    </a:lnTo>
                    <a:lnTo>
                      <a:pt x="1310" y="104"/>
                    </a:lnTo>
                    <a:lnTo>
                      <a:pt x="1344" y="104"/>
                    </a:lnTo>
                    <a:lnTo>
                      <a:pt x="1344" y="66"/>
                    </a:lnTo>
                    <a:lnTo>
                      <a:pt x="1378" y="66"/>
                    </a:lnTo>
                    <a:lnTo>
                      <a:pt x="1378" y="28"/>
                    </a:lnTo>
                    <a:lnTo>
                      <a:pt x="1440" y="28"/>
                    </a:lnTo>
                    <a:lnTo>
                      <a:pt x="1440" y="0"/>
                    </a:lnTo>
                    <a:lnTo>
                      <a:pt x="1472" y="0"/>
                    </a:lnTo>
                  </a:path>
                </a:pathLst>
              </a:custGeom>
              <a:noFill/>
              <a:ln w="28575">
                <a:solidFill>
                  <a:schemeClr val="bg1"/>
                </a:solidFill>
                <a:round/>
                <a:headEnd/>
                <a:tailEnd/>
              </a:ln>
            </p:spPr>
            <p:txBody>
              <a:bodyPr/>
              <a:lstStyle/>
              <a:p>
                <a:endParaRPr lang="en-US"/>
              </a:p>
            </p:txBody>
          </p:sp>
          <p:sp>
            <p:nvSpPr>
              <p:cNvPr id="72795" name="Freeform 50"/>
              <p:cNvSpPr>
                <a:spLocks/>
              </p:cNvSpPr>
              <p:nvPr/>
            </p:nvSpPr>
            <p:spPr bwMode="auto">
              <a:xfrm>
                <a:off x="4264" y="1244"/>
                <a:ext cx="956" cy="452"/>
              </a:xfrm>
              <a:custGeom>
                <a:avLst/>
                <a:gdLst>
                  <a:gd name="T0" fmla="*/ 0 w 956"/>
                  <a:gd name="T1" fmla="*/ 452 h 452"/>
                  <a:gd name="T2" fmla="*/ 0 w 956"/>
                  <a:gd name="T3" fmla="*/ 410 h 452"/>
                  <a:gd name="T4" fmla="*/ 92 w 956"/>
                  <a:gd name="T5" fmla="*/ 410 h 452"/>
                  <a:gd name="T6" fmla="*/ 92 w 956"/>
                  <a:gd name="T7" fmla="*/ 378 h 452"/>
                  <a:gd name="T8" fmla="*/ 150 w 956"/>
                  <a:gd name="T9" fmla="*/ 378 h 452"/>
                  <a:gd name="T10" fmla="*/ 150 w 956"/>
                  <a:gd name="T11" fmla="*/ 354 h 452"/>
                  <a:gd name="T12" fmla="*/ 216 w 956"/>
                  <a:gd name="T13" fmla="*/ 354 h 452"/>
                  <a:gd name="T14" fmla="*/ 216 w 956"/>
                  <a:gd name="T15" fmla="*/ 324 h 452"/>
                  <a:gd name="T16" fmla="*/ 242 w 956"/>
                  <a:gd name="T17" fmla="*/ 324 h 452"/>
                  <a:gd name="T18" fmla="*/ 242 w 956"/>
                  <a:gd name="T19" fmla="*/ 230 h 452"/>
                  <a:gd name="T20" fmla="*/ 310 w 956"/>
                  <a:gd name="T21" fmla="*/ 230 h 452"/>
                  <a:gd name="T22" fmla="*/ 310 w 956"/>
                  <a:gd name="T23" fmla="*/ 202 h 452"/>
                  <a:gd name="T24" fmla="*/ 344 w 956"/>
                  <a:gd name="T25" fmla="*/ 202 h 452"/>
                  <a:gd name="T26" fmla="*/ 344 w 956"/>
                  <a:gd name="T27" fmla="*/ 174 h 452"/>
                  <a:gd name="T28" fmla="*/ 484 w 956"/>
                  <a:gd name="T29" fmla="*/ 174 h 452"/>
                  <a:gd name="T30" fmla="*/ 484 w 956"/>
                  <a:gd name="T31" fmla="*/ 106 h 452"/>
                  <a:gd name="T32" fmla="*/ 632 w 956"/>
                  <a:gd name="T33" fmla="*/ 106 h 452"/>
                  <a:gd name="T34" fmla="*/ 632 w 956"/>
                  <a:gd name="T35" fmla="*/ 64 h 452"/>
                  <a:gd name="T36" fmla="*/ 676 w 956"/>
                  <a:gd name="T37" fmla="*/ 64 h 452"/>
                  <a:gd name="T38" fmla="*/ 676 w 956"/>
                  <a:gd name="T39" fmla="*/ 38 h 452"/>
                  <a:gd name="T40" fmla="*/ 828 w 956"/>
                  <a:gd name="T41" fmla="*/ 38 h 452"/>
                  <a:gd name="T42" fmla="*/ 828 w 956"/>
                  <a:gd name="T43" fmla="*/ 0 h 452"/>
                  <a:gd name="T44" fmla="*/ 956 w 956"/>
                  <a:gd name="T45" fmla="*/ 0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6"/>
                  <a:gd name="T70" fmla="*/ 0 h 452"/>
                  <a:gd name="T71" fmla="*/ 956 w 95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6" h="452">
                    <a:moveTo>
                      <a:pt x="0" y="452"/>
                    </a:moveTo>
                    <a:lnTo>
                      <a:pt x="0" y="410"/>
                    </a:lnTo>
                    <a:lnTo>
                      <a:pt x="92" y="410"/>
                    </a:lnTo>
                    <a:lnTo>
                      <a:pt x="92" y="378"/>
                    </a:lnTo>
                    <a:lnTo>
                      <a:pt x="150" y="378"/>
                    </a:lnTo>
                    <a:lnTo>
                      <a:pt x="150" y="354"/>
                    </a:lnTo>
                    <a:lnTo>
                      <a:pt x="216" y="354"/>
                    </a:lnTo>
                    <a:lnTo>
                      <a:pt x="216" y="324"/>
                    </a:lnTo>
                    <a:lnTo>
                      <a:pt x="242" y="324"/>
                    </a:lnTo>
                    <a:lnTo>
                      <a:pt x="242" y="230"/>
                    </a:lnTo>
                    <a:lnTo>
                      <a:pt x="310" y="230"/>
                    </a:lnTo>
                    <a:lnTo>
                      <a:pt x="310" y="202"/>
                    </a:lnTo>
                    <a:lnTo>
                      <a:pt x="344" y="202"/>
                    </a:lnTo>
                    <a:lnTo>
                      <a:pt x="344" y="174"/>
                    </a:lnTo>
                    <a:lnTo>
                      <a:pt x="484" y="174"/>
                    </a:lnTo>
                    <a:lnTo>
                      <a:pt x="484" y="106"/>
                    </a:lnTo>
                    <a:lnTo>
                      <a:pt x="632" y="106"/>
                    </a:lnTo>
                    <a:lnTo>
                      <a:pt x="632" y="64"/>
                    </a:lnTo>
                    <a:lnTo>
                      <a:pt x="676" y="64"/>
                    </a:lnTo>
                    <a:lnTo>
                      <a:pt x="676" y="38"/>
                    </a:lnTo>
                    <a:lnTo>
                      <a:pt x="828" y="38"/>
                    </a:lnTo>
                    <a:lnTo>
                      <a:pt x="828" y="0"/>
                    </a:lnTo>
                    <a:lnTo>
                      <a:pt x="956" y="0"/>
                    </a:lnTo>
                  </a:path>
                </a:pathLst>
              </a:custGeom>
              <a:noFill/>
              <a:ln w="28575">
                <a:solidFill>
                  <a:schemeClr val="bg1"/>
                </a:solidFill>
                <a:round/>
                <a:headEnd/>
                <a:tailEnd/>
              </a:ln>
            </p:spPr>
            <p:txBody>
              <a:bodyPr/>
              <a:lstStyle/>
              <a:p>
                <a:endParaRPr lang="en-US"/>
              </a:p>
            </p:txBody>
          </p:sp>
        </p:grpSp>
        <p:grpSp>
          <p:nvGrpSpPr>
            <p:cNvPr id="72786" name="Group 51"/>
            <p:cNvGrpSpPr>
              <a:grpSpLocks/>
            </p:cNvGrpSpPr>
            <p:nvPr/>
          </p:nvGrpSpPr>
          <p:grpSpPr bwMode="auto">
            <a:xfrm>
              <a:off x="1597025" y="1847850"/>
              <a:ext cx="6276975" cy="3289300"/>
              <a:chOff x="1262" y="1260"/>
              <a:chExt cx="3954" cy="2072"/>
            </a:xfrm>
          </p:grpSpPr>
          <p:grpSp>
            <p:nvGrpSpPr>
              <p:cNvPr id="72789" name="Group 52"/>
              <p:cNvGrpSpPr>
                <a:grpSpLocks/>
              </p:cNvGrpSpPr>
              <p:nvPr/>
            </p:nvGrpSpPr>
            <p:grpSpPr bwMode="auto">
              <a:xfrm>
                <a:off x="1262" y="2058"/>
                <a:ext cx="2824" cy="1274"/>
                <a:chOff x="1262" y="2058"/>
                <a:chExt cx="2824" cy="1274"/>
              </a:xfrm>
            </p:grpSpPr>
            <p:sp>
              <p:nvSpPr>
                <p:cNvPr id="72791" name="Freeform 53"/>
                <p:cNvSpPr>
                  <a:spLocks/>
                </p:cNvSpPr>
                <p:nvPr/>
              </p:nvSpPr>
              <p:spPr bwMode="auto">
                <a:xfrm>
                  <a:off x="1262" y="2692"/>
                  <a:ext cx="1356" cy="640"/>
                </a:xfrm>
                <a:custGeom>
                  <a:avLst/>
                  <a:gdLst>
                    <a:gd name="T0" fmla="*/ 0 w 1356"/>
                    <a:gd name="T1" fmla="*/ 640 h 640"/>
                    <a:gd name="T2" fmla="*/ 0 w 1356"/>
                    <a:gd name="T3" fmla="*/ 612 h 640"/>
                    <a:gd name="T4" fmla="*/ 60 w 1356"/>
                    <a:gd name="T5" fmla="*/ 612 h 640"/>
                    <a:gd name="T6" fmla="*/ 58 w 1356"/>
                    <a:gd name="T7" fmla="*/ 578 h 640"/>
                    <a:gd name="T8" fmla="*/ 80 w 1356"/>
                    <a:gd name="T9" fmla="*/ 578 h 640"/>
                    <a:gd name="T10" fmla="*/ 80 w 1356"/>
                    <a:gd name="T11" fmla="*/ 550 h 640"/>
                    <a:gd name="T12" fmla="*/ 112 w 1356"/>
                    <a:gd name="T13" fmla="*/ 550 h 640"/>
                    <a:gd name="T14" fmla="*/ 112 w 1356"/>
                    <a:gd name="T15" fmla="*/ 532 h 640"/>
                    <a:gd name="T16" fmla="*/ 174 w 1356"/>
                    <a:gd name="T17" fmla="*/ 532 h 640"/>
                    <a:gd name="T18" fmla="*/ 174 w 1356"/>
                    <a:gd name="T19" fmla="*/ 514 h 640"/>
                    <a:gd name="T20" fmla="*/ 210 w 1356"/>
                    <a:gd name="T21" fmla="*/ 514 h 640"/>
                    <a:gd name="T22" fmla="*/ 210 w 1356"/>
                    <a:gd name="T23" fmla="*/ 496 h 640"/>
                    <a:gd name="T24" fmla="*/ 262 w 1356"/>
                    <a:gd name="T25" fmla="*/ 496 h 640"/>
                    <a:gd name="T26" fmla="*/ 262 w 1356"/>
                    <a:gd name="T27" fmla="*/ 452 h 640"/>
                    <a:gd name="T28" fmla="*/ 344 w 1356"/>
                    <a:gd name="T29" fmla="*/ 452 h 640"/>
                    <a:gd name="T30" fmla="*/ 344 w 1356"/>
                    <a:gd name="T31" fmla="*/ 416 h 640"/>
                    <a:gd name="T32" fmla="*/ 484 w 1356"/>
                    <a:gd name="T33" fmla="*/ 416 h 640"/>
                    <a:gd name="T34" fmla="*/ 484 w 1356"/>
                    <a:gd name="T35" fmla="*/ 384 h 640"/>
                    <a:gd name="T36" fmla="*/ 538 w 1356"/>
                    <a:gd name="T37" fmla="*/ 384 h 640"/>
                    <a:gd name="T38" fmla="*/ 538 w 1356"/>
                    <a:gd name="T39" fmla="*/ 354 h 640"/>
                    <a:gd name="T40" fmla="*/ 592 w 1356"/>
                    <a:gd name="T41" fmla="*/ 354 h 640"/>
                    <a:gd name="T42" fmla="*/ 592 w 1356"/>
                    <a:gd name="T43" fmla="*/ 334 h 640"/>
                    <a:gd name="T44" fmla="*/ 620 w 1356"/>
                    <a:gd name="T45" fmla="*/ 334 h 640"/>
                    <a:gd name="T46" fmla="*/ 620 w 1356"/>
                    <a:gd name="T47" fmla="*/ 316 h 640"/>
                    <a:gd name="T48" fmla="*/ 658 w 1356"/>
                    <a:gd name="T49" fmla="*/ 316 h 640"/>
                    <a:gd name="T50" fmla="*/ 658 w 1356"/>
                    <a:gd name="T51" fmla="*/ 294 h 640"/>
                    <a:gd name="T52" fmla="*/ 686 w 1356"/>
                    <a:gd name="T53" fmla="*/ 294 h 640"/>
                    <a:gd name="T54" fmla="*/ 686 w 1356"/>
                    <a:gd name="T55" fmla="*/ 272 h 640"/>
                    <a:gd name="T56" fmla="*/ 730 w 1356"/>
                    <a:gd name="T57" fmla="*/ 272 h 640"/>
                    <a:gd name="T58" fmla="*/ 730 w 1356"/>
                    <a:gd name="T59" fmla="*/ 248 h 640"/>
                    <a:gd name="T60" fmla="*/ 756 w 1356"/>
                    <a:gd name="T61" fmla="*/ 248 h 640"/>
                    <a:gd name="T62" fmla="*/ 756 w 1356"/>
                    <a:gd name="T63" fmla="*/ 234 h 640"/>
                    <a:gd name="T64" fmla="*/ 828 w 1356"/>
                    <a:gd name="T65" fmla="*/ 234 h 640"/>
                    <a:gd name="T66" fmla="*/ 828 w 1356"/>
                    <a:gd name="T67" fmla="*/ 216 h 640"/>
                    <a:gd name="T68" fmla="*/ 864 w 1356"/>
                    <a:gd name="T69" fmla="*/ 216 h 640"/>
                    <a:gd name="T70" fmla="*/ 864 w 1356"/>
                    <a:gd name="T71" fmla="*/ 198 h 640"/>
                    <a:gd name="T72" fmla="*/ 922 w 1356"/>
                    <a:gd name="T73" fmla="*/ 198 h 640"/>
                    <a:gd name="T74" fmla="*/ 922 w 1356"/>
                    <a:gd name="T75" fmla="*/ 180 h 640"/>
                    <a:gd name="T76" fmla="*/ 970 w 1356"/>
                    <a:gd name="T77" fmla="*/ 180 h 640"/>
                    <a:gd name="T78" fmla="*/ 970 w 1356"/>
                    <a:gd name="T79" fmla="*/ 154 h 640"/>
                    <a:gd name="T80" fmla="*/ 1084 w 1356"/>
                    <a:gd name="T81" fmla="*/ 154 h 640"/>
                    <a:gd name="T82" fmla="*/ 1084 w 1356"/>
                    <a:gd name="T83" fmla="*/ 134 h 640"/>
                    <a:gd name="T84" fmla="*/ 1128 w 1356"/>
                    <a:gd name="T85" fmla="*/ 134 h 640"/>
                    <a:gd name="T86" fmla="*/ 1128 w 1356"/>
                    <a:gd name="T87" fmla="*/ 112 h 640"/>
                    <a:gd name="T88" fmla="*/ 1190 w 1356"/>
                    <a:gd name="T89" fmla="*/ 112 h 640"/>
                    <a:gd name="T90" fmla="*/ 1190 w 1356"/>
                    <a:gd name="T91" fmla="*/ 96 h 640"/>
                    <a:gd name="T92" fmla="*/ 1228 w 1356"/>
                    <a:gd name="T93" fmla="*/ 96 h 640"/>
                    <a:gd name="T94" fmla="*/ 1228 w 1356"/>
                    <a:gd name="T95" fmla="*/ 80 h 640"/>
                    <a:gd name="T96" fmla="*/ 1278 w 1356"/>
                    <a:gd name="T97" fmla="*/ 80 h 640"/>
                    <a:gd name="T98" fmla="*/ 1278 w 1356"/>
                    <a:gd name="T99" fmla="*/ 30 h 640"/>
                    <a:gd name="T100" fmla="*/ 1326 w 1356"/>
                    <a:gd name="T101" fmla="*/ 30 h 640"/>
                    <a:gd name="T102" fmla="*/ 1326 w 1356"/>
                    <a:gd name="T103" fmla="*/ 0 h 640"/>
                    <a:gd name="T104" fmla="*/ 1356 w 1356"/>
                    <a:gd name="T105" fmla="*/ 0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6"/>
                    <a:gd name="T160" fmla="*/ 0 h 640"/>
                    <a:gd name="T161" fmla="*/ 1356 w 1356"/>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6" h="640">
                      <a:moveTo>
                        <a:pt x="0" y="640"/>
                      </a:moveTo>
                      <a:lnTo>
                        <a:pt x="0" y="612"/>
                      </a:lnTo>
                      <a:lnTo>
                        <a:pt x="60" y="612"/>
                      </a:lnTo>
                      <a:lnTo>
                        <a:pt x="58" y="578"/>
                      </a:lnTo>
                      <a:lnTo>
                        <a:pt x="80" y="578"/>
                      </a:lnTo>
                      <a:lnTo>
                        <a:pt x="80" y="550"/>
                      </a:lnTo>
                      <a:lnTo>
                        <a:pt x="112" y="550"/>
                      </a:lnTo>
                      <a:lnTo>
                        <a:pt x="112" y="532"/>
                      </a:lnTo>
                      <a:lnTo>
                        <a:pt x="174" y="532"/>
                      </a:lnTo>
                      <a:lnTo>
                        <a:pt x="174" y="514"/>
                      </a:lnTo>
                      <a:lnTo>
                        <a:pt x="210" y="514"/>
                      </a:lnTo>
                      <a:lnTo>
                        <a:pt x="210" y="496"/>
                      </a:lnTo>
                      <a:lnTo>
                        <a:pt x="262" y="496"/>
                      </a:lnTo>
                      <a:lnTo>
                        <a:pt x="262" y="452"/>
                      </a:lnTo>
                      <a:lnTo>
                        <a:pt x="344" y="452"/>
                      </a:lnTo>
                      <a:lnTo>
                        <a:pt x="344" y="416"/>
                      </a:lnTo>
                      <a:lnTo>
                        <a:pt x="484" y="416"/>
                      </a:lnTo>
                      <a:lnTo>
                        <a:pt x="484" y="384"/>
                      </a:lnTo>
                      <a:lnTo>
                        <a:pt x="538" y="384"/>
                      </a:lnTo>
                      <a:lnTo>
                        <a:pt x="538" y="354"/>
                      </a:lnTo>
                      <a:lnTo>
                        <a:pt x="592" y="354"/>
                      </a:lnTo>
                      <a:lnTo>
                        <a:pt x="592" y="334"/>
                      </a:lnTo>
                      <a:lnTo>
                        <a:pt x="620" y="334"/>
                      </a:lnTo>
                      <a:lnTo>
                        <a:pt x="620" y="316"/>
                      </a:lnTo>
                      <a:lnTo>
                        <a:pt x="658" y="316"/>
                      </a:lnTo>
                      <a:lnTo>
                        <a:pt x="658" y="294"/>
                      </a:lnTo>
                      <a:lnTo>
                        <a:pt x="686" y="294"/>
                      </a:lnTo>
                      <a:lnTo>
                        <a:pt x="686" y="272"/>
                      </a:lnTo>
                      <a:lnTo>
                        <a:pt x="730" y="272"/>
                      </a:lnTo>
                      <a:lnTo>
                        <a:pt x="730" y="248"/>
                      </a:lnTo>
                      <a:lnTo>
                        <a:pt x="756" y="248"/>
                      </a:lnTo>
                      <a:lnTo>
                        <a:pt x="756" y="234"/>
                      </a:lnTo>
                      <a:lnTo>
                        <a:pt x="828" y="234"/>
                      </a:lnTo>
                      <a:lnTo>
                        <a:pt x="828" y="216"/>
                      </a:lnTo>
                      <a:lnTo>
                        <a:pt x="864" y="216"/>
                      </a:lnTo>
                      <a:lnTo>
                        <a:pt x="864" y="198"/>
                      </a:lnTo>
                      <a:lnTo>
                        <a:pt x="922" y="198"/>
                      </a:lnTo>
                      <a:lnTo>
                        <a:pt x="922" y="180"/>
                      </a:lnTo>
                      <a:lnTo>
                        <a:pt x="970" y="180"/>
                      </a:lnTo>
                      <a:lnTo>
                        <a:pt x="970" y="154"/>
                      </a:lnTo>
                      <a:lnTo>
                        <a:pt x="1084" y="154"/>
                      </a:lnTo>
                      <a:lnTo>
                        <a:pt x="1084" y="134"/>
                      </a:lnTo>
                      <a:lnTo>
                        <a:pt x="1128" y="134"/>
                      </a:lnTo>
                      <a:lnTo>
                        <a:pt x="1128" y="112"/>
                      </a:lnTo>
                      <a:lnTo>
                        <a:pt x="1190" y="112"/>
                      </a:lnTo>
                      <a:lnTo>
                        <a:pt x="1190" y="96"/>
                      </a:lnTo>
                      <a:lnTo>
                        <a:pt x="1228" y="96"/>
                      </a:lnTo>
                      <a:lnTo>
                        <a:pt x="1228" y="80"/>
                      </a:lnTo>
                      <a:lnTo>
                        <a:pt x="1278" y="80"/>
                      </a:lnTo>
                      <a:lnTo>
                        <a:pt x="1278" y="30"/>
                      </a:lnTo>
                      <a:lnTo>
                        <a:pt x="1326" y="30"/>
                      </a:lnTo>
                      <a:lnTo>
                        <a:pt x="1326" y="0"/>
                      </a:lnTo>
                      <a:lnTo>
                        <a:pt x="1356" y="0"/>
                      </a:lnTo>
                    </a:path>
                  </a:pathLst>
                </a:custGeom>
                <a:noFill/>
                <a:ln w="28575">
                  <a:solidFill>
                    <a:srgbClr val="FFFF00"/>
                  </a:solidFill>
                  <a:round/>
                  <a:headEnd/>
                  <a:tailEnd/>
                </a:ln>
              </p:spPr>
              <p:txBody>
                <a:bodyPr/>
                <a:lstStyle/>
                <a:p>
                  <a:endParaRPr lang="en-US"/>
                </a:p>
              </p:txBody>
            </p:sp>
            <p:sp>
              <p:nvSpPr>
                <p:cNvPr id="72792" name="Freeform 54"/>
                <p:cNvSpPr>
                  <a:spLocks/>
                </p:cNvSpPr>
                <p:nvPr/>
              </p:nvSpPr>
              <p:spPr bwMode="auto">
                <a:xfrm>
                  <a:off x="2618" y="2058"/>
                  <a:ext cx="1468" cy="634"/>
                </a:xfrm>
                <a:custGeom>
                  <a:avLst/>
                  <a:gdLst>
                    <a:gd name="T0" fmla="*/ 0 w 1468"/>
                    <a:gd name="T1" fmla="*/ 634 h 634"/>
                    <a:gd name="T2" fmla="*/ 34 w 1468"/>
                    <a:gd name="T3" fmla="*/ 634 h 634"/>
                    <a:gd name="T4" fmla="*/ 34 w 1468"/>
                    <a:gd name="T5" fmla="*/ 606 h 634"/>
                    <a:gd name="T6" fmla="*/ 68 w 1468"/>
                    <a:gd name="T7" fmla="*/ 606 h 634"/>
                    <a:gd name="T8" fmla="*/ 68 w 1468"/>
                    <a:gd name="T9" fmla="*/ 576 h 634"/>
                    <a:gd name="T10" fmla="*/ 122 w 1468"/>
                    <a:gd name="T11" fmla="*/ 576 h 634"/>
                    <a:gd name="T12" fmla="*/ 122 w 1468"/>
                    <a:gd name="T13" fmla="*/ 556 h 634"/>
                    <a:gd name="T14" fmla="*/ 152 w 1468"/>
                    <a:gd name="T15" fmla="*/ 556 h 634"/>
                    <a:gd name="T16" fmla="*/ 152 w 1468"/>
                    <a:gd name="T17" fmla="*/ 536 h 634"/>
                    <a:gd name="T18" fmla="*/ 226 w 1468"/>
                    <a:gd name="T19" fmla="*/ 536 h 634"/>
                    <a:gd name="T20" fmla="*/ 226 w 1468"/>
                    <a:gd name="T21" fmla="*/ 516 h 634"/>
                    <a:gd name="T22" fmla="*/ 274 w 1468"/>
                    <a:gd name="T23" fmla="*/ 516 h 634"/>
                    <a:gd name="T24" fmla="*/ 274 w 1468"/>
                    <a:gd name="T25" fmla="*/ 500 h 634"/>
                    <a:gd name="T26" fmla="*/ 320 w 1468"/>
                    <a:gd name="T27" fmla="*/ 500 h 634"/>
                    <a:gd name="T28" fmla="*/ 320 w 1468"/>
                    <a:gd name="T29" fmla="*/ 484 h 634"/>
                    <a:gd name="T30" fmla="*/ 360 w 1468"/>
                    <a:gd name="T31" fmla="*/ 484 h 634"/>
                    <a:gd name="T32" fmla="*/ 360 w 1468"/>
                    <a:gd name="T33" fmla="*/ 456 h 634"/>
                    <a:gd name="T34" fmla="*/ 486 w 1468"/>
                    <a:gd name="T35" fmla="*/ 456 h 634"/>
                    <a:gd name="T36" fmla="*/ 486 w 1468"/>
                    <a:gd name="T37" fmla="*/ 420 h 634"/>
                    <a:gd name="T38" fmla="*/ 538 w 1468"/>
                    <a:gd name="T39" fmla="*/ 420 h 634"/>
                    <a:gd name="T40" fmla="*/ 538 w 1468"/>
                    <a:gd name="T41" fmla="*/ 386 h 634"/>
                    <a:gd name="T42" fmla="*/ 572 w 1468"/>
                    <a:gd name="T43" fmla="*/ 386 h 634"/>
                    <a:gd name="T44" fmla="*/ 572 w 1468"/>
                    <a:gd name="T45" fmla="*/ 368 h 634"/>
                    <a:gd name="T46" fmla="*/ 600 w 1468"/>
                    <a:gd name="T47" fmla="*/ 368 h 634"/>
                    <a:gd name="T48" fmla="*/ 600 w 1468"/>
                    <a:gd name="T49" fmla="*/ 346 h 634"/>
                    <a:gd name="T50" fmla="*/ 644 w 1468"/>
                    <a:gd name="T51" fmla="*/ 346 h 634"/>
                    <a:gd name="T52" fmla="*/ 644 w 1468"/>
                    <a:gd name="T53" fmla="*/ 326 h 634"/>
                    <a:gd name="T54" fmla="*/ 680 w 1468"/>
                    <a:gd name="T55" fmla="*/ 326 h 634"/>
                    <a:gd name="T56" fmla="*/ 680 w 1468"/>
                    <a:gd name="T57" fmla="*/ 290 h 634"/>
                    <a:gd name="T58" fmla="*/ 712 w 1468"/>
                    <a:gd name="T59" fmla="*/ 290 h 634"/>
                    <a:gd name="T60" fmla="*/ 712 w 1468"/>
                    <a:gd name="T61" fmla="*/ 254 h 634"/>
                    <a:gd name="T62" fmla="*/ 738 w 1468"/>
                    <a:gd name="T63" fmla="*/ 254 h 634"/>
                    <a:gd name="T64" fmla="*/ 738 w 1468"/>
                    <a:gd name="T65" fmla="*/ 228 h 634"/>
                    <a:gd name="T66" fmla="*/ 888 w 1468"/>
                    <a:gd name="T67" fmla="*/ 228 h 634"/>
                    <a:gd name="T68" fmla="*/ 888 w 1468"/>
                    <a:gd name="T69" fmla="*/ 204 h 634"/>
                    <a:gd name="T70" fmla="*/ 924 w 1468"/>
                    <a:gd name="T71" fmla="*/ 204 h 634"/>
                    <a:gd name="T72" fmla="*/ 924 w 1468"/>
                    <a:gd name="T73" fmla="*/ 184 h 634"/>
                    <a:gd name="T74" fmla="*/ 972 w 1468"/>
                    <a:gd name="T75" fmla="*/ 184 h 634"/>
                    <a:gd name="T76" fmla="*/ 972 w 1468"/>
                    <a:gd name="T77" fmla="*/ 168 h 634"/>
                    <a:gd name="T78" fmla="*/ 1044 w 1468"/>
                    <a:gd name="T79" fmla="*/ 168 h 634"/>
                    <a:gd name="T80" fmla="*/ 1044 w 1468"/>
                    <a:gd name="T81" fmla="*/ 148 h 634"/>
                    <a:gd name="T82" fmla="*/ 1106 w 1468"/>
                    <a:gd name="T83" fmla="*/ 148 h 634"/>
                    <a:gd name="T84" fmla="*/ 1106 w 1468"/>
                    <a:gd name="T85" fmla="*/ 122 h 634"/>
                    <a:gd name="T86" fmla="*/ 1138 w 1468"/>
                    <a:gd name="T87" fmla="*/ 122 h 634"/>
                    <a:gd name="T88" fmla="*/ 1138 w 1468"/>
                    <a:gd name="T89" fmla="*/ 96 h 634"/>
                    <a:gd name="T90" fmla="*/ 1310 w 1468"/>
                    <a:gd name="T91" fmla="*/ 96 h 634"/>
                    <a:gd name="T92" fmla="*/ 1310 w 1468"/>
                    <a:gd name="T93" fmla="*/ 64 h 634"/>
                    <a:gd name="T94" fmla="*/ 1374 w 1468"/>
                    <a:gd name="T95" fmla="*/ 64 h 634"/>
                    <a:gd name="T96" fmla="*/ 1374 w 1468"/>
                    <a:gd name="T97" fmla="*/ 44 h 634"/>
                    <a:gd name="T98" fmla="*/ 1468 w 1468"/>
                    <a:gd name="T99" fmla="*/ 44 h 634"/>
                    <a:gd name="T100" fmla="*/ 1468 w 1468"/>
                    <a:gd name="T101" fmla="*/ 0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8"/>
                    <a:gd name="T154" fmla="*/ 0 h 634"/>
                    <a:gd name="T155" fmla="*/ 1468 w 1468"/>
                    <a:gd name="T156" fmla="*/ 634 h 6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8" h="634">
                      <a:moveTo>
                        <a:pt x="0" y="634"/>
                      </a:moveTo>
                      <a:lnTo>
                        <a:pt x="34" y="634"/>
                      </a:lnTo>
                      <a:lnTo>
                        <a:pt x="34" y="606"/>
                      </a:lnTo>
                      <a:lnTo>
                        <a:pt x="68" y="606"/>
                      </a:lnTo>
                      <a:lnTo>
                        <a:pt x="68" y="576"/>
                      </a:lnTo>
                      <a:lnTo>
                        <a:pt x="122" y="576"/>
                      </a:lnTo>
                      <a:lnTo>
                        <a:pt x="122" y="556"/>
                      </a:lnTo>
                      <a:lnTo>
                        <a:pt x="152" y="556"/>
                      </a:lnTo>
                      <a:lnTo>
                        <a:pt x="152" y="536"/>
                      </a:lnTo>
                      <a:lnTo>
                        <a:pt x="226" y="536"/>
                      </a:lnTo>
                      <a:lnTo>
                        <a:pt x="226" y="516"/>
                      </a:lnTo>
                      <a:lnTo>
                        <a:pt x="274" y="516"/>
                      </a:lnTo>
                      <a:lnTo>
                        <a:pt x="274" y="500"/>
                      </a:lnTo>
                      <a:lnTo>
                        <a:pt x="320" y="500"/>
                      </a:lnTo>
                      <a:lnTo>
                        <a:pt x="320" y="484"/>
                      </a:lnTo>
                      <a:lnTo>
                        <a:pt x="360" y="484"/>
                      </a:lnTo>
                      <a:lnTo>
                        <a:pt x="360" y="456"/>
                      </a:lnTo>
                      <a:lnTo>
                        <a:pt x="486" y="456"/>
                      </a:lnTo>
                      <a:lnTo>
                        <a:pt x="486" y="420"/>
                      </a:lnTo>
                      <a:lnTo>
                        <a:pt x="538" y="420"/>
                      </a:lnTo>
                      <a:lnTo>
                        <a:pt x="538" y="386"/>
                      </a:lnTo>
                      <a:lnTo>
                        <a:pt x="572" y="386"/>
                      </a:lnTo>
                      <a:lnTo>
                        <a:pt x="572" y="368"/>
                      </a:lnTo>
                      <a:lnTo>
                        <a:pt x="600" y="368"/>
                      </a:lnTo>
                      <a:lnTo>
                        <a:pt x="600" y="346"/>
                      </a:lnTo>
                      <a:lnTo>
                        <a:pt x="644" y="346"/>
                      </a:lnTo>
                      <a:lnTo>
                        <a:pt x="644" y="326"/>
                      </a:lnTo>
                      <a:lnTo>
                        <a:pt x="680" y="326"/>
                      </a:lnTo>
                      <a:lnTo>
                        <a:pt x="680" y="290"/>
                      </a:lnTo>
                      <a:lnTo>
                        <a:pt x="712" y="290"/>
                      </a:lnTo>
                      <a:lnTo>
                        <a:pt x="712" y="254"/>
                      </a:lnTo>
                      <a:lnTo>
                        <a:pt x="738" y="254"/>
                      </a:lnTo>
                      <a:lnTo>
                        <a:pt x="738" y="228"/>
                      </a:lnTo>
                      <a:lnTo>
                        <a:pt x="888" y="228"/>
                      </a:lnTo>
                      <a:lnTo>
                        <a:pt x="888" y="204"/>
                      </a:lnTo>
                      <a:lnTo>
                        <a:pt x="924" y="204"/>
                      </a:lnTo>
                      <a:lnTo>
                        <a:pt x="924" y="184"/>
                      </a:lnTo>
                      <a:lnTo>
                        <a:pt x="972" y="184"/>
                      </a:lnTo>
                      <a:lnTo>
                        <a:pt x="972" y="168"/>
                      </a:lnTo>
                      <a:lnTo>
                        <a:pt x="1044" y="168"/>
                      </a:lnTo>
                      <a:lnTo>
                        <a:pt x="1044" y="148"/>
                      </a:lnTo>
                      <a:lnTo>
                        <a:pt x="1106" y="148"/>
                      </a:lnTo>
                      <a:lnTo>
                        <a:pt x="1106" y="122"/>
                      </a:lnTo>
                      <a:lnTo>
                        <a:pt x="1138" y="122"/>
                      </a:lnTo>
                      <a:lnTo>
                        <a:pt x="1138" y="96"/>
                      </a:lnTo>
                      <a:lnTo>
                        <a:pt x="1310" y="96"/>
                      </a:lnTo>
                      <a:lnTo>
                        <a:pt x="1310" y="64"/>
                      </a:lnTo>
                      <a:lnTo>
                        <a:pt x="1374" y="64"/>
                      </a:lnTo>
                      <a:lnTo>
                        <a:pt x="1374" y="44"/>
                      </a:lnTo>
                      <a:lnTo>
                        <a:pt x="1468" y="44"/>
                      </a:lnTo>
                      <a:lnTo>
                        <a:pt x="1468" y="0"/>
                      </a:lnTo>
                    </a:path>
                  </a:pathLst>
                </a:custGeom>
                <a:noFill/>
                <a:ln w="28575">
                  <a:solidFill>
                    <a:srgbClr val="FFFF00"/>
                  </a:solidFill>
                  <a:round/>
                  <a:headEnd/>
                  <a:tailEnd/>
                </a:ln>
              </p:spPr>
              <p:txBody>
                <a:bodyPr/>
                <a:lstStyle/>
                <a:p>
                  <a:endParaRPr lang="en-US"/>
                </a:p>
              </p:txBody>
            </p:sp>
          </p:grpSp>
          <p:sp>
            <p:nvSpPr>
              <p:cNvPr id="72790" name="Freeform 55"/>
              <p:cNvSpPr>
                <a:spLocks/>
              </p:cNvSpPr>
              <p:nvPr/>
            </p:nvSpPr>
            <p:spPr bwMode="auto">
              <a:xfrm>
                <a:off x="4086" y="1260"/>
                <a:ext cx="1130" cy="798"/>
              </a:xfrm>
              <a:custGeom>
                <a:avLst/>
                <a:gdLst>
                  <a:gd name="T0" fmla="*/ 0 w 1130"/>
                  <a:gd name="T1" fmla="*/ 798 h 798"/>
                  <a:gd name="T2" fmla="*/ 110 w 1130"/>
                  <a:gd name="T3" fmla="*/ 798 h 798"/>
                  <a:gd name="T4" fmla="*/ 110 w 1130"/>
                  <a:gd name="T5" fmla="*/ 768 h 798"/>
                  <a:gd name="T6" fmla="*/ 154 w 1130"/>
                  <a:gd name="T7" fmla="*/ 768 h 798"/>
                  <a:gd name="T8" fmla="*/ 154 w 1130"/>
                  <a:gd name="T9" fmla="*/ 720 h 798"/>
                  <a:gd name="T10" fmla="*/ 190 w 1130"/>
                  <a:gd name="T11" fmla="*/ 720 h 798"/>
                  <a:gd name="T12" fmla="*/ 190 w 1130"/>
                  <a:gd name="T13" fmla="*/ 698 h 798"/>
                  <a:gd name="T14" fmla="*/ 256 w 1130"/>
                  <a:gd name="T15" fmla="*/ 698 h 798"/>
                  <a:gd name="T16" fmla="*/ 256 w 1130"/>
                  <a:gd name="T17" fmla="*/ 678 h 798"/>
                  <a:gd name="T18" fmla="*/ 314 w 1130"/>
                  <a:gd name="T19" fmla="*/ 678 h 798"/>
                  <a:gd name="T20" fmla="*/ 314 w 1130"/>
                  <a:gd name="T21" fmla="*/ 656 h 798"/>
                  <a:gd name="T22" fmla="*/ 394 w 1130"/>
                  <a:gd name="T23" fmla="*/ 656 h 798"/>
                  <a:gd name="T24" fmla="*/ 394 w 1130"/>
                  <a:gd name="T25" fmla="*/ 572 h 798"/>
                  <a:gd name="T26" fmla="*/ 432 w 1130"/>
                  <a:gd name="T27" fmla="*/ 572 h 798"/>
                  <a:gd name="T28" fmla="*/ 432 w 1130"/>
                  <a:gd name="T29" fmla="*/ 550 h 798"/>
                  <a:gd name="T30" fmla="*/ 516 w 1130"/>
                  <a:gd name="T31" fmla="*/ 550 h 798"/>
                  <a:gd name="T32" fmla="*/ 516 w 1130"/>
                  <a:gd name="T33" fmla="*/ 508 h 798"/>
                  <a:gd name="T34" fmla="*/ 564 w 1130"/>
                  <a:gd name="T35" fmla="*/ 508 h 798"/>
                  <a:gd name="T36" fmla="*/ 564 w 1130"/>
                  <a:gd name="T37" fmla="*/ 484 h 798"/>
                  <a:gd name="T38" fmla="*/ 594 w 1130"/>
                  <a:gd name="T39" fmla="*/ 484 h 798"/>
                  <a:gd name="T40" fmla="*/ 594 w 1130"/>
                  <a:gd name="T41" fmla="*/ 448 h 798"/>
                  <a:gd name="T42" fmla="*/ 644 w 1130"/>
                  <a:gd name="T43" fmla="*/ 448 h 798"/>
                  <a:gd name="T44" fmla="*/ 644 w 1130"/>
                  <a:gd name="T45" fmla="*/ 424 h 798"/>
                  <a:gd name="T46" fmla="*/ 680 w 1130"/>
                  <a:gd name="T47" fmla="*/ 424 h 798"/>
                  <a:gd name="T48" fmla="*/ 680 w 1130"/>
                  <a:gd name="T49" fmla="*/ 400 h 798"/>
                  <a:gd name="T50" fmla="*/ 714 w 1130"/>
                  <a:gd name="T51" fmla="*/ 400 h 798"/>
                  <a:gd name="T52" fmla="*/ 714 w 1130"/>
                  <a:gd name="T53" fmla="*/ 364 h 798"/>
                  <a:gd name="T54" fmla="*/ 778 w 1130"/>
                  <a:gd name="T55" fmla="*/ 364 h 798"/>
                  <a:gd name="T56" fmla="*/ 778 w 1130"/>
                  <a:gd name="T57" fmla="*/ 330 h 798"/>
                  <a:gd name="T58" fmla="*/ 844 w 1130"/>
                  <a:gd name="T59" fmla="*/ 330 h 798"/>
                  <a:gd name="T60" fmla="*/ 844 w 1130"/>
                  <a:gd name="T61" fmla="*/ 250 h 798"/>
                  <a:gd name="T62" fmla="*/ 862 w 1130"/>
                  <a:gd name="T63" fmla="*/ 250 h 798"/>
                  <a:gd name="T64" fmla="*/ 862 w 1130"/>
                  <a:gd name="T65" fmla="*/ 208 h 798"/>
                  <a:gd name="T66" fmla="*/ 948 w 1130"/>
                  <a:gd name="T67" fmla="*/ 208 h 798"/>
                  <a:gd name="T68" fmla="*/ 948 w 1130"/>
                  <a:gd name="T69" fmla="*/ 174 h 798"/>
                  <a:gd name="T70" fmla="*/ 980 w 1130"/>
                  <a:gd name="T71" fmla="*/ 174 h 798"/>
                  <a:gd name="T72" fmla="*/ 980 w 1130"/>
                  <a:gd name="T73" fmla="*/ 108 h 798"/>
                  <a:gd name="T74" fmla="*/ 1018 w 1130"/>
                  <a:gd name="T75" fmla="*/ 108 h 798"/>
                  <a:gd name="T76" fmla="*/ 1018 w 1130"/>
                  <a:gd name="T77" fmla="*/ 80 h 798"/>
                  <a:gd name="T78" fmla="*/ 1042 w 1130"/>
                  <a:gd name="T79" fmla="*/ 80 h 798"/>
                  <a:gd name="T80" fmla="*/ 1042 w 1130"/>
                  <a:gd name="T81" fmla="*/ 44 h 798"/>
                  <a:gd name="T82" fmla="*/ 1064 w 1130"/>
                  <a:gd name="T83" fmla="*/ 44 h 798"/>
                  <a:gd name="T84" fmla="*/ 1064 w 1130"/>
                  <a:gd name="T85" fmla="*/ 0 h 798"/>
                  <a:gd name="T86" fmla="*/ 1130 w 1130"/>
                  <a:gd name="T87" fmla="*/ 0 h 7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0"/>
                  <a:gd name="T133" fmla="*/ 0 h 798"/>
                  <a:gd name="T134" fmla="*/ 1130 w 1130"/>
                  <a:gd name="T135" fmla="*/ 798 h 7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0" h="798">
                    <a:moveTo>
                      <a:pt x="0" y="798"/>
                    </a:moveTo>
                    <a:lnTo>
                      <a:pt x="110" y="798"/>
                    </a:lnTo>
                    <a:lnTo>
                      <a:pt x="110" y="768"/>
                    </a:lnTo>
                    <a:lnTo>
                      <a:pt x="154" y="768"/>
                    </a:lnTo>
                    <a:lnTo>
                      <a:pt x="154" y="720"/>
                    </a:lnTo>
                    <a:lnTo>
                      <a:pt x="190" y="720"/>
                    </a:lnTo>
                    <a:lnTo>
                      <a:pt x="190" y="698"/>
                    </a:lnTo>
                    <a:lnTo>
                      <a:pt x="256" y="698"/>
                    </a:lnTo>
                    <a:lnTo>
                      <a:pt x="256" y="678"/>
                    </a:lnTo>
                    <a:lnTo>
                      <a:pt x="314" y="678"/>
                    </a:lnTo>
                    <a:lnTo>
                      <a:pt x="314" y="656"/>
                    </a:lnTo>
                    <a:lnTo>
                      <a:pt x="394" y="656"/>
                    </a:lnTo>
                    <a:lnTo>
                      <a:pt x="394" y="572"/>
                    </a:lnTo>
                    <a:lnTo>
                      <a:pt x="432" y="572"/>
                    </a:lnTo>
                    <a:lnTo>
                      <a:pt x="432" y="550"/>
                    </a:lnTo>
                    <a:lnTo>
                      <a:pt x="516" y="550"/>
                    </a:lnTo>
                    <a:lnTo>
                      <a:pt x="516" y="508"/>
                    </a:lnTo>
                    <a:lnTo>
                      <a:pt x="564" y="508"/>
                    </a:lnTo>
                    <a:lnTo>
                      <a:pt x="564" y="484"/>
                    </a:lnTo>
                    <a:lnTo>
                      <a:pt x="594" y="484"/>
                    </a:lnTo>
                    <a:lnTo>
                      <a:pt x="594" y="448"/>
                    </a:lnTo>
                    <a:lnTo>
                      <a:pt x="644" y="448"/>
                    </a:lnTo>
                    <a:lnTo>
                      <a:pt x="644" y="424"/>
                    </a:lnTo>
                    <a:lnTo>
                      <a:pt x="680" y="424"/>
                    </a:lnTo>
                    <a:lnTo>
                      <a:pt x="680" y="400"/>
                    </a:lnTo>
                    <a:lnTo>
                      <a:pt x="714" y="400"/>
                    </a:lnTo>
                    <a:lnTo>
                      <a:pt x="714" y="364"/>
                    </a:lnTo>
                    <a:lnTo>
                      <a:pt x="778" y="364"/>
                    </a:lnTo>
                    <a:lnTo>
                      <a:pt x="778" y="330"/>
                    </a:lnTo>
                    <a:lnTo>
                      <a:pt x="844" y="330"/>
                    </a:lnTo>
                    <a:lnTo>
                      <a:pt x="844" y="250"/>
                    </a:lnTo>
                    <a:lnTo>
                      <a:pt x="862" y="250"/>
                    </a:lnTo>
                    <a:lnTo>
                      <a:pt x="862" y="208"/>
                    </a:lnTo>
                    <a:lnTo>
                      <a:pt x="948" y="208"/>
                    </a:lnTo>
                    <a:lnTo>
                      <a:pt x="948" y="174"/>
                    </a:lnTo>
                    <a:lnTo>
                      <a:pt x="980" y="174"/>
                    </a:lnTo>
                    <a:lnTo>
                      <a:pt x="980" y="108"/>
                    </a:lnTo>
                    <a:lnTo>
                      <a:pt x="1018" y="108"/>
                    </a:lnTo>
                    <a:lnTo>
                      <a:pt x="1018" y="80"/>
                    </a:lnTo>
                    <a:lnTo>
                      <a:pt x="1042" y="80"/>
                    </a:lnTo>
                    <a:lnTo>
                      <a:pt x="1042" y="44"/>
                    </a:lnTo>
                    <a:lnTo>
                      <a:pt x="1064" y="44"/>
                    </a:lnTo>
                    <a:lnTo>
                      <a:pt x="1064" y="0"/>
                    </a:lnTo>
                    <a:lnTo>
                      <a:pt x="1130" y="0"/>
                    </a:lnTo>
                  </a:path>
                </a:pathLst>
              </a:custGeom>
              <a:noFill/>
              <a:ln w="28575">
                <a:solidFill>
                  <a:srgbClr val="FFFF00"/>
                </a:solidFill>
                <a:round/>
                <a:headEnd/>
                <a:tailEnd/>
              </a:ln>
            </p:spPr>
            <p:txBody>
              <a:bodyPr/>
              <a:lstStyle/>
              <a:p>
                <a:endParaRPr lang="en-US"/>
              </a:p>
            </p:txBody>
          </p:sp>
        </p:grpSp>
        <p:sp>
          <p:nvSpPr>
            <p:cNvPr id="72787" name="Rectangle 62"/>
            <p:cNvSpPr>
              <a:spLocks noChangeArrowheads="1"/>
            </p:cNvSpPr>
            <p:nvPr/>
          </p:nvSpPr>
          <p:spPr bwMode="auto">
            <a:xfrm>
              <a:off x="8080375" y="2024064"/>
              <a:ext cx="933450" cy="809682"/>
            </a:xfrm>
            <a:prstGeom prst="rect">
              <a:avLst/>
            </a:prstGeom>
            <a:noFill/>
            <a:ln w="9525">
              <a:noFill/>
              <a:miter lim="800000"/>
              <a:headEnd/>
              <a:tailEnd/>
            </a:ln>
          </p:spPr>
          <p:txBody>
            <a:bodyPr>
              <a:spAutoFit/>
            </a:bodyPr>
            <a:lstStyle/>
            <a:p>
              <a:pPr algn="ctr"/>
              <a:r>
                <a:rPr lang="en-GB" sz="1000" b="1">
                  <a:solidFill>
                    <a:schemeClr val="bg1"/>
                  </a:solidFill>
                  <a:latin typeface="Arial Narrow" pitchFamily="34" charset="0"/>
                </a:rPr>
                <a:t>RRR</a:t>
              </a:r>
            </a:p>
            <a:p>
              <a:pPr algn="ctr"/>
              <a:r>
                <a:rPr lang="en-GB" sz="1000" b="1">
                  <a:solidFill>
                    <a:schemeClr val="bg1"/>
                  </a:solidFill>
                  <a:latin typeface="Arial Narrow" pitchFamily="34" charset="0"/>
                </a:rPr>
                <a:t>35%</a:t>
              </a:r>
              <a:endParaRPr lang="en-US" sz="1000" b="1">
                <a:solidFill>
                  <a:schemeClr val="bg1"/>
                </a:solidFill>
                <a:latin typeface="Arial Narrow" pitchFamily="34" charset="0"/>
              </a:endParaRPr>
            </a:p>
          </p:txBody>
        </p:sp>
        <p:sp>
          <p:nvSpPr>
            <p:cNvPr id="72788" name="Line 63"/>
            <p:cNvSpPr>
              <a:spLocks noChangeShapeType="1"/>
            </p:cNvSpPr>
            <p:nvPr/>
          </p:nvSpPr>
          <p:spPr bwMode="auto">
            <a:xfrm flipH="1">
              <a:off x="8115300" y="1836738"/>
              <a:ext cx="12700" cy="1065212"/>
            </a:xfrm>
            <a:prstGeom prst="line">
              <a:avLst/>
            </a:prstGeom>
            <a:noFill/>
            <a:ln w="38100">
              <a:solidFill>
                <a:schemeClr val="bg1"/>
              </a:solidFill>
              <a:round/>
              <a:headEnd/>
              <a:tailEnd type="triangle" w="med" len="med"/>
            </a:ln>
          </p:spPr>
          <p:txBody>
            <a:bodyPr/>
            <a:lstStyle/>
            <a:p>
              <a:endParaRPr lang="en-US"/>
            </a:p>
          </p:txBody>
        </p:sp>
      </p:grpSp>
      <p:grpSp>
        <p:nvGrpSpPr>
          <p:cNvPr id="72711" name="Group 88"/>
          <p:cNvGrpSpPr>
            <a:grpSpLocks/>
          </p:cNvGrpSpPr>
          <p:nvPr/>
        </p:nvGrpSpPr>
        <p:grpSpPr bwMode="auto">
          <a:xfrm>
            <a:off x="4787900" y="3860800"/>
            <a:ext cx="4176713" cy="2663825"/>
            <a:chOff x="309054" y="1045534"/>
            <a:chExt cx="8562287" cy="4617416"/>
          </a:xfrm>
        </p:grpSpPr>
        <p:sp>
          <p:nvSpPr>
            <p:cNvPr id="72712" name="Text Box 4"/>
            <p:cNvSpPr txBox="1">
              <a:spLocks noChangeArrowheads="1"/>
            </p:cNvSpPr>
            <p:nvPr/>
          </p:nvSpPr>
          <p:spPr bwMode="auto">
            <a:xfrm>
              <a:off x="5424170" y="3003896"/>
              <a:ext cx="2343625" cy="1248432"/>
            </a:xfrm>
            <a:prstGeom prst="rect">
              <a:avLst/>
            </a:prstGeom>
            <a:noFill/>
            <a:ln w="9525">
              <a:noFill/>
              <a:miter lim="800000"/>
              <a:headEnd/>
              <a:tailEnd/>
            </a:ln>
          </p:spPr>
          <p:txBody>
            <a:bodyPr wrap="none">
              <a:spAutoFit/>
            </a:bodyPr>
            <a:lstStyle/>
            <a:p>
              <a:pPr algn="ctr" eaLnBrk="0" hangingPunct="0"/>
              <a:r>
                <a:rPr lang="en-GB" sz="800" b="1">
                  <a:solidFill>
                    <a:srgbClr val="14FC30"/>
                  </a:solidFill>
                  <a:ea typeface="ＭＳ Ｐゴシック"/>
                  <a:cs typeface="ＭＳ Ｐゴシック"/>
                </a:rPr>
                <a:t>RR 0.40</a:t>
              </a:r>
            </a:p>
            <a:p>
              <a:pPr algn="ctr" eaLnBrk="0" hangingPunct="0"/>
              <a:r>
                <a:rPr lang="en-GB" sz="800">
                  <a:solidFill>
                    <a:srgbClr val="14FC30"/>
                  </a:solidFill>
                  <a:ea typeface="ＭＳ Ｐゴシック"/>
                  <a:cs typeface="ＭＳ Ｐゴシック"/>
                </a:rPr>
                <a:t>(IC95%: 0.27–0.60)</a:t>
              </a:r>
            </a:p>
            <a:p>
              <a:pPr algn="ctr" eaLnBrk="0" hangingPunct="0"/>
              <a:r>
                <a:rPr lang="en-GB" sz="800" b="1">
                  <a:solidFill>
                    <a:srgbClr val="14FC30"/>
                  </a:solidFill>
                  <a:ea typeface="ＭＳ Ｐゴシック"/>
                  <a:cs typeface="ＭＳ Ｐゴシック"/>
                </a:rPr>
                <a:t>p&lt;0.001 (Sup)</a:t>
              </a:r>
              <a:r>
                <a:rPr lang="en-GB" sz="800">
                  <a:solidFill>
                    <a:srgbClr val="14FC30"/>
                  </a:solidFill>
                  <a:ea typeface="ＭＳ Ｐゴシック"/>
                  <a:cs typeface="ＭＳ Ｐゴシック"/>
                </a:rPr>
                <a:t> </a:t>
              </a:r>
            </a:p>
          </p:txBody>
        </p:sp>
        <p:sp>
          <p:nvSpPr>
            <p:cNvPr id="72713" name="Text Box 5"/>
            <p:cNvSpPr txBox="1">
              <a:spLocks noChangeArrowheads="1"/>
            </p:cNvSpPr>
            <p:nvPr/>
          </p:nvSpPr>
          <p:spPr bwMode="auto">
            <a:xfrm>
              <a:off x="5984303" y="4194521"/>
              <a:ext cx="2408765" cy="1248432"/>
            </a:xfrm>
            <a:prstGeom prst="rect">
              <a:avLst/>
            </a:prstGeom>
            <a:noFill/>
            <a:ln w="9525">
              <a:noFill/>
              <a:miter lim="800000"/>
              <a:headEnd/>
              <a:tailEnd/>
            </a:ln>
          </p:spPr>
          <p:txBody>
            <a:bodyPr>
              <a:spAutoFit/>
            </a:bodyPr>
            <a:lstStyle/>
            <a:p>
              <a:pPr algn="ctr" eaLnBrk="0" hangingPunct="0"/>
              <a:r>
                <a:rPr lang="en-GB" sz="800" b="1">
                  <a:solidFill>
                    <a:srgbClr val="FFFF00"/>
                  </a:solidFill>
                  <a:ea typeface="ＭＳ Ｐゴシック"/>
                  <a:cs typeface="ＭＳ Ｐゴシック"/>
                </a:rPr>
                <a:t>RR 0.31</a:t>
              </a:r>
            </a:p>
            <a:p>
              <a:pPr algn="ctr" eaLnBrk="0" hangingPunct="0"/>
              <a:r>
                <a:rPr lang="en-GB" sz="800">
                  <a:solidFill>
                    <a:srgbClr val="FFFF00"/>
                  </a:solidFill>
                  <a:ea typeface="ＭＳ Ｐゴシック"/>
                  <a:cs typeface="ＭＳ Ｐゴシック"/>
                </a:rPr>
                <a:t>(IC95%: 0.20–0.47)</a:t>
              </a:r>
            </a:p>
            <a:p>
              <a:pPr algn="ctr" eaLnBrk="0" hangingPunct="0"/>
              <a:r>
                <a:rPr lang="en-GB" sz="800" b="1">
                  <a:solidFill>
                    <a:srgbClr val="FFFF00"/>
                  </a:solidFill>
                  <a:ea typeface="ＭＳ Ｐゴシック"/>
                  <a:cs typeface="ＭＳ Ｐゴシック"/>
                </a:rPr>
                <a:t>p&lt;0.001 (Sup)</a:t>
              </a:r>
              <a:r>
                <a:rPr lang="en-GB" sz="800">
                  <a:solidFill>
                    <a:srgbClr val="FFFF00"/>
                  </a:solidFill>
                  <a:ea typeface="ＭＳ Ｐゴシック"/>
                  <a:cs typeface="ＭＳ Ｐゴシック"/>
                </a:rPr>
                <a:t> </a:t>
              </a:r>
            </a:p>
          </p:txBody>
        </p:sp>
        <p:sp>
          <p:nvSpPr>
            <p:cNvPr id="72714" name="Text Box 7"/>
            <p:cNvSpPr txBox="1">
              <a:spLocks noChangeArrowheads="1"/>
            </p:cNvSpPr>
            <p:nvPr/>
          </p:nvSpPr>
          <p:spPr bwMode="auto">
            <a:xfrm rot="-5400000">
              <a:off x="-1607859" y="2962447"/>
              <a:ext cx="4301021" cy="467196"/>
            </a:xfrm>
            <a:prstGeom prst="rect">
              <a:avLst/>
            </a:prstGeom>
            <a:noFill/>
            <a:ln w="9525">
              <a:noFill/>
              <a:miter lim="800000"/>
              <a:headEnd/>
              <a:tailEnd/>
            </a:ln>
          </p:spPr>
          <p:txBody>
            <a:bodyPr wrap="none">
              <a:spAutoFit/>
            </a:bodyPr>
            <a:lstStyle/>
            <a:p>
              <a:pPr algn="ctr" eaLnBrk="0" hangingPunct="0"/>
              <a:r>
                <a:rPr lang="es-AR" sz="800" b="1">
                  <a:solidFill>
                    <a:schemeClr val="bg1"/>
                  </a:solidFill>
                  <a:ea typeface="ＭＳ Ｐゴシック"/>
                  <a:cs typeface="ＭＳ Ｐゴシック"/>
                </a:rPr>
                <a:t>Tasas acumuladas de riesgo</a:t>
              </a:r>
            </a:p>
          </p:txBody>
        </p:sp>
        <p:grpSp>
          <p:nvGrpSpPr>
            <p:cNvPr id="72715" name="Group 8"/>
            <p:cNvGrpSpPr>
              <a:grpSpLocks/>
            </p:cNvGrpSpPr>
            <p:nvPr/>
          </p:nvGrpSpPr>
          <p:grpSpPr bwMode="auto">
            <a:xfrm>
              <a:off x="1444759" y="1916462"/>
              <a:ext cx="3646941" cy="1247776"/>
              <a:chOff x="948" y="1662"/>
              <a:chExt cx="2297" cy="786"/>
            </a:xfrm>
          </p:grpSpPr>
          <p:sp>
            <p:nvSpPr>
              <p:cNvPr id="72756" name="Text Box 9"/>
              <p:cNvSpPr txBox="1">
                <a:spLocks noChangeArrowheads="1"/>
              </p:cNvSpPr>
              <p:nvPr/>
            </p:nvSpPr>
            <p:spPr bwMode="auto">
              <a:xfrm>
                <a:off x="1123" y="1662"/>
                <a:ext cx="2122" cy="786"/>
              </a:xfrm>
              <a:prstGeom prst="rect">
                <a:avLst/>
              </a:prstGeom>
              <a:noFill/>
              <a:ln w="9525">
                <a:noFill/>
                <a:miter lim="800000"/>
                <a:headEnd/>
                <a:tailEnd/>
              </a:ln>
            </p:spPr>
            <p:txBody>
              <a:bodyPr wrap="none">
                <a:spAutoFit/>
              </a:bodyPr>
              <a:lstStyle/>
              <a:p>
                <a:pPr eaLnBrk="0" hangingPunct="0"/>
                <a:r>
                  <a:rPr lang="en-GB" sz="800" b="1">
                    <a:solidFill>
                      <a:schemeClr val="bg1"/>
                    </a:solidFill>
                    <a:ea typeface="ＭＳ Ｐゴシック"/>
                    <a:cs typeface="ＭＳ Ｐゴシック"/>
                  </a:rPr>
                  <a:t>Warfarina</a:t>
                </a:r>
              </a:p>
              <a:p>
                <a:pPr eaLnBrk="0" hangingPunct="0"/>
                <a:r>
                  <a:rPr lang="en-GB" sz="800" b="1">
                    <a:solidFill>
                      <a:srgbClr val="FFFF00"/>
                    </a:solidFill>
                    <a:ea typeface="ＭＳ Ｐゴシック"/>
                    <a:cs typeface="ＭＳ Ｐゴシック"/>
                  </a:rPr>
                  <a:t>Dabigatrán etexilato 110 mg</a:t>
                </a:r>
              </a:p>
              <a:p>
                <a:pPr eaLnBrk="0" hangingPunct="0"/>
                <a:r>
                  <a:rPr lang="en-GB" sz="800" b="1">
                    <a:solidFill>
                      <a:srgbClr val="14FC30"/>
                    </a:solidFill>
                    <a:ea typeface="ＭＳ Ｐゴシック"/>
                    <a:cs typeface="ＭＳ Ｐゴシック"/>
                  </a:rPr>
                  <a:t>Dabigatrán etexilato 150 mg</a:t>
                </a:r>
              </a:p>
            </p:txBody>
          </p:sp>
          <p:sp>
            <p:nvSpPr>
              <p:cNvPr id="72757" name="Line 10"/>
              <p:cNvSpPr>
                <a:spLocks noChangeShapeType="1"/>
              </p:cNvSpPr>
              <p:nvPr/>
            </p:nvSpPr>
            <p:spPr bwMode="auto">
              <a:xfrm>
                <a:off x="948" y="1784"/>
                <a:ext cx="198" cy="0"/>
              </a:xfrm>
              <a:prstGeom prst="line">
                <a:avLst/>
              </a:prstGeom>
              <a:noFill/>
              <a:ln w="28575">
                <a:solidFill>
                  <a:schemeClr val="bg1"/>
                </a:solidFill>
                <a:round/>
                <a:headEnd/>
                <a:tailEnd/>
              </a:ln>
            </p:spPr>
            <p:txBody>
              <a:bodyPr/>
              <a:lstStyle/>
              <a:p>
                <a:endParaRPr lang="en-US"/>
              </a:p>
            </p:txBody>
          </p:sp>
          <p:sp>
            <p:nvSpPr>
              <p:cNvPr id="72758" name="Line 11"/>
              <p:cNvSpPr>
                <a:spLocks noChangeShapeType="1"/>
              </p:cNvSpPr>
              <p:nvPr/>
            </p:nvSpPr>
            <p:spPr bwMode="auto">
              <a:xfrm>
                <a:off x="948" y="1944"/>
                <a:ext cx="198" cy="0"/>
              </a:xfrm>
              <a:prstGeom prst="line">
                <a:avLst/>
              </a:prstGeom>
              <a:noFill/>
              <a:ln w="28575">
                <a:solidFill>
                  <a:srgbClr val="FFFF00"/>
                </a:solidFill>
                <a:round/>
                <a:headEnd/>
                <a:tailEnd/>
              </a:ln>
            </p:spPr>
            <p:txBody>
              <a:bodyPr/>
              <a:lstStyle/>
              <a:p>
                <a:endParaRPr lang="en-US"/>
              </a:p>
            </p:txBody>
          </p:sp>
          <p:sp>
            <p:nvSpPr>
              <p:cNvPr id="72759" name="Line 12"/>
              <p:cNvSpPr>
                <a:spLocks noChangeShapeType="1"/>
              </p:cNvSpPr>
              <p:nvPr/>
            </p:nvSpPr>
            <p:spPr bwMode="auto">
              <a:xfrm>
                <a:off x="948" y="2096"/>
                <a:ext cx="198" cy="0"/>
              </a:xfrm>
              <a:prstGeom prst="line">
                <a:avLst/>
              </a:prstGeom>
              <a:noFill/>
              <a:ln w="28575">
                <a:solidFill>
                  <a:srgbClr val="14FC30"/>
                </a:solidFill>
                <a:round/>
                <a:headEnd/>
                <a:tailEnd/>
              </a:ln>
            </p:spPr>
            <p:txBody>
              <a:bodyPr/>
              <a:lstStyle/>
              <a:p>
                <a:endParaRPr lang="en-US"/>
              </a:p>
            </p:txBody>
          </p:sp>
        </p:grpSp>
        <p:sp>
          <p:nvSpPr>
            <p:cNvPr id="72716" name="Text Box 13"/>
            <p:cNvSpPr txBox="1">
              <a:spLocks noChangeArrowheads="1"/>
            </p:cNvSpPr>
            <p:nvPr/>
          </p:nvSpPr>
          <p:spPr bwMode="auto">
            <a:xfrm>
              <a:off x="7914704" y="5080347"/>
              <a:ext cx="956637" cy="582603"/>
            </a:xfrm>
            <a:prstGeom prst="rect">
              <a:avLst/>
            </a:prstGeom>
            <a:noFill/>
            <a:ln w="9525">
              <a:noFill/>
              <a:miter lim="800000"/>
              <a:headEnd/>
              <a:tailEnd/>
            </a:ln>
          </p:spPr>
          <p:txBody>
            <a:bodyPr wrap="none">
              <a:spAutoFit/>
            </a:bodyPr>
            <a:lstStyle/>
            <a:p>
              <a:pPr eaLnBrk="0" hangingPunct="0"/>
              <a:r>
                <a:rPr lang="es-AR" sz="800" b="1">
                  <a:solidFill>
                    <a:schemeClr val="bg1"/>
                  </a:solidFill>
                  <a:ea typeface="ＭＳ Ｐゴシック"/>
                  <a:cs typeface="ＭＳ Ｐゴシック"/>
                </a:rPr>
                <a:t>Años</a:t>
              </a:r>
            </a:p>
          </p:txBody>
        </p:sp>
        <p:sp>
          <p:nvSpPr>
            <p:cNvPr id="72717" name="Text Box 14"/>
            <p:cNvSpPr txBox="1">
              <a:spLocks noChangeArrowheads="1"/>
            </p:cNvSpPr>
            <p:nvPr/>
          </p:nvSpPr>
          <p:spPr bwMode="auto">
            <a:xfrm>
              <a:off x="674705" y="4618384"/>
              <a:ext cx="312853" cy="332916"/>
            </a:xfrm>
            <a:prstGeom prst="rect">
              <a:avLst/>
            </a:prstGeom>
            <a:noFill/>
            <a:ln w="9525">
              <a:noFill/>
              <a:miter lim="800000"/>
              <a:headEnd/>
              <a:tailEnd/>
            </a:ln>
          </p:spPr>
          <p:txBody>
            <a:bodyPr wrap="none" lIns="0" tIns="0" rIns="0" bIns="0">
              <a:spAutoFit/>
            </a:bodyPr>
            <a:lstStyle/>
            <a:p>
              <a:pPr algn="r" eaLnBrk="0" hangingPunct="0"/>
              <a:r>
                <a:rPr lang="en-GB" sz="800" b="1">
                  <a:solidFill>
                    <a:schemeClr val="bg1"/>
                  </a:solidFill>
                  <a:ea typeface="ＭＳ Ｐゴシック"/>
                  <a:cs typeface="ＭＳ Ｐゴシック"/>
                </a:rPr>
                <a:t>0.0</a:t>
              </a:r>
            </a:p>
          </p:txBody>
        </p:sp>
        <p:sp>
          <p:nvSpPr>
            <p:cNvPr id="72718" name="Text Box 15"/>
            <p:cNvSpPr txBox="1">
              <a:spLocks noChangeArrowheads="1"/>
            </p:cNvSpPr>
            <p:nvPr/>
          </p:nvSpPr>
          <p:spPr bwMode="auto">
            <a:xfrm>
              <a:off x="549564" y="3032471"/>
              <a:ext cx="437995" cy="332916"/>
            </a:xfrm>
            <a:prstGeom prst="rect">
              <a:avLst/>
            </a:prstGeom>
            <a:noFill/>
            <a:ln w="9525">
              <a:noFill/>
              <a:miter lim="800000"/>
              <a:headEnd/>
              <a:tailEnd/>
            </a:ln>
          </p:spPr>
          <p:txBody>
            <a:bodyPr wrap="none" lIns="0" tIns="0" rIns="0" bIns="0">
              <a:spAutoFit/>
            </a:bodyPr>
            <a:lstStyle/>
            <a:p>
              <a:pPr algn="r" eaLnBrk="0" hangingPunct="0"/>
              <a:r>
                <a:rPr lang="en-GB" sz="800" b="1">
                  <a:solidFill>
                    <a:schemeClr val="bg1"/>
                  </a:solidFill>
                  <a:ea typeface="ＭＳ Ｐゴシック"/>
                  <a:cs typeface="ＭＳ Ｐゴシック"/>
                </a:rPr>
                <a:t>0.01</a:t>
              </a:r>
            </a:p>
          </p:txBody>
        </p:sp>
        <p:sp>
          <p:nvSpPr>
            <p:cNvPr id="72719" name="Text Box 16"/>
            <p:cNvSpPr txBox="1">
              <a:spLocks noChangeArrowheads="1"/>
            </p:cNvSpPr>
            <p:nvPr/>
          </p:nvSpPr>
          <p:spPr bwMode="auto">
            <a:xfrm>
              <a:off x="549564" y="1444971"/>
              <a:ext cx="437995" cy="332916"/>
            </a:xfrm>
            <a:prstGeom prst="rect">
              <a:avLst/>
            </a:prstGeom>
            <a:noFill/>
            <a:ln w="9525">
              <a:noFill/>
              <a:miter lim="800000"/>
              <a:headEnd/>
              <a:tailEnd/>
            </a:ln>
          </p:spPr>
          <p:txBody>
            <a:bodyPr wrap="none" lIns="0" tIns="0" rIns="0" bIns="0">
              <a:spAutoFit/>
            </a:bodyPr>
            <a:lstStyle/>
            <a:p>
              <a:pPr algn="r" eaLnBrk="0" hangingPunct="0"/>
              <a:r>
                <a:rPr lang="en-GB" sz="800" b="1">
                  <a:solidFill>
                    <a:schemeClr val="bg1"/>
                  </a:solidFill>
                  <a:ea typeface="ＭＳ Ｐゴシック"/>
                  <a:cs typeface="ＭＳ Ｐゴシック"/>
                </a:rPr>
                <a:t>0.02</a:t>
              </a:r>
            </a:p>
          </p:txBody>
        </p:sp>
        <p:sp>
          <p:nvSpPr>
            <p:cNvPr id="72720" name="Line 17"/>
            <p:cNvSpPr>
              <a:spLocks noChangeShapeType="1"/>
            </p:cNvSpPr>
            <p:nvPr/>
          </p:nvSpPr>
          <p:spPr bwMode="auto">
            <a:xfrm>
              <a:off x="3823892" y="5048596"/>
              <a:ext cx="0" cy="128588"/>
            </a:xfrm>
            <a:prstGeom prst="line">
              <a:avLst/>
            </a:prstGeom>
            <a:noFill/>
            <a:ln w="12700">
              <a:solidFill>
                <a:schemeClr val="bg1"/>
              </a:solidFill>
              <a:round/>
              <a:headEnd/>
              <a:tailEnd/>
            </a:ln>
          </p:spPr>
          <p:txBody>
            <a:bodyPr/>
            <a:lstStyle/>
            <a:p>
              <a:endParaRPr lang="en-US"/>
            </a:p>
          </p:txBody>
        </p:sp>
        <p:sp>
          <p:nvSpPr>
            <p:cNvPr id="72721" name="Line 18"/>
            <p:cNvSpPr>
              <a:spLocks noChangeShapeType="1"/>
            </p:cNvSpPr>
            <p:nvPr/>
          </p:nvSpPr>
          <p:spPr bwMode="auto">
            <a:xfrm>
              <a:off x="2620215" y="5048596"/>
              <a:ext cx="0" cy="128588"/>
            </a:xfrm>
            <a:prstGeom prst="line">
              <a:avLst/>
            </a:prstGeom>
            <a:noFill/>
            <a:ln w="12700">
              <a:solidFill>
                <a:schemeClr val="bg1"/>
              </a:solidFill>
              <a:round/>
              <a:headEnd/>
              <a:tailEnd/>
            </a:ln>
          </p:spPr>
          <p:txBody>
            <a:bodyPr/>
            <a:lstStyle/>
            <a:p>
              <a:endParaRPr lang="en-US"/>
            </a:p>
          </p:txBody>
        </p:sp>
        <p:sp>
          <p:nvSpPr>
            <p:cNvPr id="72722" name="Line 19"/>
            <p:cNvSpPr>
              <a:spLocks noChangeShapeType="1"/>
            </p:cNvSpPr>
            <p:nvPr/>
          </p:nvSpPr>
          <p:spPr bwMode="auto">
            <a:xfrm>
              <a:off x="5038860" y="5048596"/>
              <a:ext cx="0" cy="147638"/>
            </a:xfrm>
            <a:prstGeom prst="line">
              <a:avLst/>
            </a:prstGeom>
            <a:noFill/>
            <a:ln w="12700">
              <a:solidFill>
                <a:schemeClr val="bg1"/>
              </a:solidFill>
              <a:round/>
              <a:headEnd/>
              <a:tailEnd/>
            </a:ln>
          </p:spPr>
          <p:txBody>
            <a:bodyPr/>
            <a:lstStyle/>
            <a:p>
              <a:endParaRPr lang="en-US"/>
            </a:p>
          </p:txBody>
        </p:sp>
        <p:sp>
          <p:nvSpPr>
            <p:cNvPr id="72723" name="Line 20"/>
            <p:cNvSpPr>
              <a:spLocks noChangeShapeType="1"/>
            </p:cNvSpPr>
            <p:nvPr/>
          </p:nvSpPr>
          <p:spPr bwMode="auto">
            <a:xfrm>
              <a:off x="7465971" y="5048597"/>
              <a:ext cx="0" cy="168275"/>
            </a:xfrm>
            <a:prstGeom prst="line">
              <a:avLst/>
            </a:prstGeom>
            <a:noFill/>
            <a:ln w="12700">
              <a:solidFill>
                <a:schemeClr val="bg1"/>
              </a:solidFill>
              <a:round/>
              <a:headEnd/>
              <a:tailEnd/>
            </a:ln>
          </p:spPr>
          <p:txBody>
            <a:bodyPr/>
            <a:lstStyle/>
            <a:p>
              <a:endParaRPr lang="en-US"/>
            </a:p>
          </p:txBody>
        </p:sp>
        <p:sp>
          <p:nvSpPr>
            <p:cNvPr id="72724" name="Line 21"/>
            <p:cNvSpPr>
              <a:spLocks noChangeShapeType="1"/>
            </p:cNvSpPr>
            <p:nvPr/>
          </p:nvSpPr>
          <p:spPr bwMode="auto">
            <a:xfrm>
              <a:off x="1396781" y="5048597"/>
              <a:ext cx="0" cy="125413"/>
            </a:xfrm>
            <a:prstGeom prst="line">
              <a:avLst/>
            </a:prstGeom>
            <a:noFill/>
            <a:ln w="12700">
              <a:solidFill>
                <a:schemeClr val="bg1"/>
              </a:solidFill>
              <a:round/>
              <a:headEnd/>
              <a:tailEnd/>
            </a:ln>
          </p:spPr>
          <p:txBody>
            <a:bodyPr/>
            <a:lstStyle/>
            <a:p>
              <a:endParaRPr lang="en-US"/>
            </a:p>
          </p:txBody>
        </p:sp>
        <p:sp>
          <p:nvSpPr>
            <p:cNvPr id="72725" name="Line 22"/>
            <p:cNvSpPr>
              <a:spLocks noChangeShapeType="1"/>
            </p:cNvSpPr>
            <p:nvPr/>
          </p:nvSpPr>
          <p:spPr bwMode="auto">
            <a:xfrm>
              <a:off x="6252415" y="5048597"/>
              <a:ext cx="0" cy="112713"/>
            </a:xfrm>
            <a:prstGeom prst="line">
              <a:avLst/>
            </a:prstGeom>
            <a:noFill/>
            <a:ln w="12700">
              <a:solidFill>
                <a:schemeClr val="bg1"/>
              </a:solidFill>
              <a:round/>
              <a:headEnd/>
              <a:tailEnd/>
            </a:ln>
          </p:spPr>
          <p:txBody>
            <a:bodyPr/>
            <a:lstStyle/>
            <a:p>
              <a:endParaRPr lang="en-US"/>
            </a:p>
          </p:txBody>
        </p:sp>
        <p:sp>
          <p:nvSpPr>
            <p:cNvPr id="72726" name="Line 23"/>
            <p:cNvSpPr>
              <a:spLocks noChangeShapeType="1"/>
            </p:cNvSpPr>
            <p:nvPr/>
          </p:nvSpPr>
          <p:spPr bwMode="auto">
            <a:xfrm rot="-5400000">
              <a:off x="1087748" y="1537929"/>
              <a:ext cx="0" cy="90311"/>
            </a:xfrm>
            <a:prstGeom prst="line">
              <a:avLst/>
            </a:prstGeom>
            <a:noFill/>
            <a:ln w="12700">
              <a:solidFill>
                <a:schemeClr val="bg1"/>
              </a:solidFill>
              <a:round/>
              <a:headEnd/>
              <a:tailEnd/>
            </a:ln>
          </p:spPr>
          <p:txBody>
            <a:bodyPr/>
            <a:lstStyle/>
            <a:p>
              <a:endParaRPr lang="en-US"/>
            </a:p>
          </p:txBody>
        </p:sp>
        <p:sp>
          <p:nvSpPr>
            <p:cNvPr id="72727" name="Line 24"/>
            <p:cNvSpPr>
              <a:spLocks noChangeShapeType="1"/>
            </p:cNvSpPr>
            <p:nvPr/>
          </p:nvSpPr>
          <p:spPr bwMode="auto">
            <a:xfrm rot="-5400000">
              <a:off x="1087748" y="3154004"/>
              <a:ext cx="0" cy="90311"/>
            </a:xfrm>
            <a:prstGeom prst="line">
              <a:avLst/>
            </a:prstGeom>
            <a:noFill/>
            <a:ln w="12700">
              <a:solidFill>
                <a:schemeClr val="bg1"/>
              </a:solidFill>
              <a:round/>
              <a:headEnd/>
              <a:tailEnd/>
            </a:ln>
          </p:spPr>
          <p:txBody>
            <a:bodyPr/>
            <a:lstStyle/>
            <a:p>
              <a:endParaRPr lang="en-US"/>
            </a:p>
          </p:txBody>
        </p:sp>
        <p:sp>
          <p:nvSpPr>
            <p:cNvPr id="72728" name="Line 25"/>
            <p:cNvSpPr>
              <a:spLocks noChangeShapeType="1"/>
            </p:cNvSpPr>
            <p:nvPr/>
          </p:nvSpPr>
          <p:spPr bwMode="auto">
            <a:xfrm rot="-5400000">
              <a:off x="1087748" y="4747854"/>
              <a:ext cx="0" cy="90311"/>
            </a:xfrm>
            <a:prstGeom prst="line">
              <a:avLst/>
            </a:prstGeom>
            <a:noFill/>
            <a:ln w="12700">
              <a:solidFill>
                <a:schemeClr val="bg1"/>
              </a:solidFill>
              <a:round/>
              <a:headEnd/>
              <a:tailEnd/>
            </a:ln>
          </p:spPr>
          <p:txBody>
            <a:bodyPr/>
            <a:lstStyle/>
            <a:p>
              <a:endParaRPr lang="en-US"/>
            </a:p>
          </p:txBody>
        </p:sp>
        <p:sp>
          <p:nvSpPr>
            <p:cNvPr id="72729" name="Line 26"/>
            <p:cNvSpPr>
              <a:spLocks noChangeShapeType="1"/>
            </p:cNvSpPr>
            <p:nvPr/>
          </p:nvSpPr>
          <p:spPr bwMode="auto">
            <a:xfrm flipV="1">
              <a:off x="1134315" y="1268760"/>
              <a:ext cx="0" cy="3775075"/>
            </a:xfrm>
            <a:prstGeom prst="line">
              <a:avLst/>
            </a:prstGeom>
            <a:noFill/>
            <a:ln w="12700">
              <a:solidFill>
                <a:schemeClr val="bg1"/>
              </a:solidFill>
              <a:round/>
              <a:headEnd/>
              <a:tailEnd/>
            </a:ln>
          </p:spPr>
          <p:txBody>
            <a:bodyPr/>
            <a:lstStyle/>
            <a:p>
              <a:endParaRPr lang="en-US"/>
            </a:p>
          </p:txBody>
        </p:sp>
        <p:sp>
          <p:nvSpPr>
            <p:cNvPr id="72730" name="Line 27"/>
            <p:cNvSpPr>
              <a:spLocks noChangeShapeType="1"/>
            </p:cNvSpPr>
            <p:nvPr/>
          </p:nvSpPr>
          <p:spPr bwMode="auto">
            <a:xfrm>
              <a:off x="1134315" y="5048596"/>
              <a:ext cx="6534856" cy="0"/>
            </a:xfrm>
            <a:prstGeom prst="line">
              <a:avLst/>
            </a:prstGeom>
            <a:noFill/>
            <a:ln w="12700">
              <a:solidFill>
                <a:schemeClr val="bg1"/>
              </a:solidFill>
              <a:round/>
              <a:headEnd/>
              <a:tailEnd/>
            </a:ln>
          </p:spPr>
          <p:txBody>
            <a:bodyPr/>
            <a:lstStyle/>
            <a:p>
              <a:endParaRPr lang="en-US"/>
            </a:p>
          </p:txBody>
        </p:sp>
        <p:grpSp>
          <p:nvGrpSpPr>
            <p:cNvPr id="72731" name="Group 28"/>
            <p:cNvGrpSpPr>
              <a:grpSpLocks/>
            </p:cNvGrpSpPr>
            <p:nvPr/>
          </p:nvGrpSpPr>
          <p:grpSpPr bwMode="auto">
            <a:xfrm>
              <a:off x="1388315" y="3907184"/>
              <a:ext cx="6057900" cy="874712"/>
              <a:chOff x="1008" y="2934"/>
              <a:chExt cx="3816" cy="380"/>
            </a:xfrm>
          </p:grpSpPr>
          <p:grpSp>
            <p:nvGrpSpPr>
              <p:cNvPr id="72752" name="Group 29"/>
              <p:cNvGrpSpPr>
                <a:grpSpLocks/>
              </p:cNvGrpSpPr>
              <p:nvPr/>
            </p:nvGrpSpPr>
            <p:grpSpPr bwMode="auto">
              <a:xfrm>
                <a:off x="1008" y="3042"/>
                <a:ext cx="2926" cy="272"/>
                <a:chOff x="1008" y="3042"/>
                <a:chExt cx="2926" cy="272"/>
              </a:xfrm>
            </p:grpSpPr>
            <p:sp>
              <p:nvSpPr>
                <p:cNvPr id="72754" name="Freeform 30"/>
                <p:cNvSpPr>
                  <a:spLocks/>
                </p:cNvSpPr>
                <p:nvPr/>
              </p:nvSpPr>
              <p:spPr bwMode="auto">
                <a:xfrm>
                  <a:off x="1008" y="3212"/>
                  <a:ext cx="1370" cy="102"/>
                </a:xfrm>
                <a:custGeom>
                  <a:avLst/>
                  <a:gdLst>
                    <a:gd name="T0" fmla="*/ 0 w 1370"/>
                    <a:gd name="T1" fmla="*/ 102 h 102"/>
                    <a:gd name="T2" fmla="*/ 86 w 1370"/>
                    <a:gd name="T3" fmla="*/ 102 h 102"/>
                    <a:gd name="T4" fmla="*/ 86 w 1370"/>
                    <a:gd name="T5" fmla="*/ 84 h 102"/>
                    <a:gd name="T6" fmla="*/ 542 w 1370"/>
                    <a:gd name="T7" fmla="*/ 84 h 102"/>
                    <a:gd name="T8" fmla="*/ 542 w 1370"/>
                    <a:gd name="T9" fmla="*/ 68 h 102"/>
                    <a:gd name="T10" fmla="*/ 850 w 1370"/>
                    <a:gd name="T11" fmla="*/ 68 h 102"/>
                    <a:gd name="T12" fmla="*/ 850 w 1370"/>
                    <a:gd name="T13" fmla="*/ 52 h 102"/>
                    <a:gd name="T14" fmla="*/ 1036 w 1370"/>
                    <a:gd name="T15" fmla="*/ 52 h 102"/>
                    <a:gd name="T16" fmla="*/ 1036 w 1370"/>
                    <a:gd name="T17" fmla="*/ 36 h 102"/>
                    <a:gd name="T18" fmla="*/ 1088 w 1370"/>
                    <a:gd name="T19" fmla="*/ 36 h 102"/>
                    <a:gd name="T20" fmla="*/ 1088 w 1370"/>
                    <a:gd name="T21" fmla="*/ 18 h 102"/>
                    <a:gd name="T22" fmla="*/ 1278 w 1370"/>
                    <a:gd name="T23" fmla="*/ 18 h 102"/>
                    <a:gd name="T24" fmla="*/ 1278 w 1370"/>
                    <a:gd name="T25" fmla="*/ 0 h 102"/>
                    <a:gd name="T26" fmla="*/ 1370 w 1370"/>
                    <a:gd name="T27" fmla="*/ 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0"/>
                    <a:gd name="T43" fmla="*/ 0 h 102"/>
                    <a:gd name="T44" fmla="*/ 1370 w 1370"/>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0" h="102">
                      <a:moveTo>
                        <a:pt x="0" y="102"/>
                      </a:moveTo>
                      <a:lnTo>
                        <a:pt x="86" y="102"/>
                      </a:lnTo>
                      <a:lnTo>
                        <a:pt x="86" y="84"/>
                      </a:lnTo>
                      <a:lnTo>
                        <a:pt x="542" y="84"/>
                      </a:lnTo>
                      <a:lnTo>
                        <a:pt x="542" y="68"/>
                      </a:lnTo>
                      <a:lnTo>
                        <a:pt x="850" y="68"/>
                      </a:lnTo>
                      <a:lnTo>
                        <a:pt x="850" y="52"/>
                      </a:lnTo>
                      <a:lnTo>
                        <a:pt x="1036" y="52"/>
                      </a:lnTo>
                      <a:lnTo>
                        <a:pt x="1036" y="36"/>
                      </a:lnTo>
                      <a:lnTo>
                        <a:pt x="1088" y="36"/>
                      </a:lnTo>
                      <a:lnTo>
                        <a:pt x="1088" y="18"/>
                      </a:lnTo>
                      <a:lnTo>
                        <a:pt x="1278" y="18"/>
                      </a:lnTo>
                      <a:lnTo>
                        <a:pt x="1278" y="0"/>
                      </a:lnTo>
                      <a:lnTo>
                        <a:pt x="1370" y="0"/>
                      </a:lnTo>
                    </a:path>
                  </a:pathLst>
                </a:custGeom>
                <a:noFill/>
                <a:ln w="28575">
                  <a:solidFill>
                    <a:srgbClr val="FFFF00"/>
                  </a:solidFill>
                  <a:round/>
                  <a:headEnd/>
                  <a:tailEnd/>
                </a:ln>
              </p:spPr>
              <p:txBody>
                <a:bodyPr/>
                <a:lstStyle/>
                <a:p>
                  <a:endParaRPr lang="en-US"/>
                </a:p>
              </p:txBody>
            </p:sp>
            <p:sp>
              <p:nvSpPr>
                <p:cNvPr id="72755" name="Freeform 31"/>
                <p:cNvSpPr>
                  <a:spLocks/>
                </p:cNvSpPr>
                <p:nvPr/>
              </p:nvSpPr>
              <p:spPr bwMode="auto">
                <a:xfrm>
                  <a:off x="2378" y="3042"/>
                  <a:ext cx="1556" cy="170"/>
                </a:xfrm>
                <a:custGeom>
                  <a:avLst/>
                  <a:gdLst>
                    <a:gd name="T0" fmla="*/ 0 w 1556"/>
                    <a:gd name="T1" fmla="*/ 170 h 170"/>
                    <a:gd name="T2" fmla="*/ 88 w 1556"/>
                    <a:gd name="T3" fmla="*/ 170 h 170"/>
                    <a:gd name="T4" fmla="*/ 88 w 1556"/>
                    <a:gd name="T5" fmla="*/ 146 h 170"/>
                    <a:gd name="T6" fmla="*/ 590 w 1556"/>
                    <a:gd name="T7" fmla="*/ 146 h 170"/>
                    <a:gd name="T8" fmla="*/ 584 w 1556"/>
                    <a:gd name="T9" fmla="*/ 132 h 170"/>
                    <a:gd name="T10" fmla="*/ 660 w 1556"/>
                    <a:gd name="T11" fmla="*/ 132 h 170"/>
                    <a:gd name="T12" fmla="*/ 660 w 1556"/>
                    <a:gd name="T13" fmla="*/ 116 h 170"/>
                    <a:gd name="T14" fmla="*/ 740 w 1556"/>
                    <a:gd name="T15" fmla="*/ 116 h 170"/>
                    <a:gd name="T16" fmla="*/ 740 w 1556"/>
                    <a:gd name="T17" fmla="*/ 90 h 170"/>
                    <a:gd name="T18" fmla="*/ 892 w 1556"/>
                    <a:gd name="T19" fmla="*/ 90 h 170"/>
                    <a:gd name="T20" fmla="*/ 892 w 1556"/>
                    <a:gd name="T21" fmla="*/ 78 h 170"/>
                    <a:gd name="T22" fmla="*/ 1246 w 1556"/>
                    <a:gd name="T23" fmla="*/ 78 h 170"/>
                    <a:gd name="T24" fmla="*/ 1246 w 1556"/>
                    <a:gd name="T25" fmla="*/ 64 h 170"/>
                    <a:gd name="T26" fmla="*/ 1448 w 1556"/>
                    <a:gd name="T27" fmla="*/ 64 h 170"/>
                    <a:gd name="T28" fmla="*/ 1448 w 1556"/>
                    <a:gd name="T29" fmla="*/ 42 h 170"/>
                    <a:gd name="T30" fmla="*/ 1508 w 1556"/>
                    <a:gd name="T31" fmla="*/ 42 h 170"/>
                    <a:gd name="T32" fmla="*/ 1508 w 1556"/>
                    <a:gd name="T33" fmla="*/ 20 h 170"/>
                    <a:gd name="T34" fmla="*/ 1556 w 1556"/>
                    <a:gd name="T35" fmla="*/ 20 h 170"/>
                    <a:gd name="T36" fmla="*/ 1556 w 155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6"/>
                    <a:gd name="T58" fmla="*/ 0 h 170"/>
                    <a:gd name="T59" fmla="*/ 1556 w 155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6" h="170">
                      <a:moveTo>
                        <a:pt x="0" y="170"/>
                      </a:moveTo>
                      <a:lnTo>
                        <a:pt x="88" y="170"/>
                      </a:lnTo>
                      <a:lnTo>
                        <a:pt x="88" y="146"/>
                      </a:lnTo>
                      <a:lnTo>
                        <a:pt x="590" y="146"/>
                      </a:lnTo>
                      <a:lnTo>
                        <a:pt x="584" y="132"/>
                      </a:lnTo>
                      <a:lnTo>
                        <a:pt x="660" y="132"/>
                      </a:lnTo>
                      <a:lnTo>
                        <a:pt x="660" y="116"/>
                      </a:lnTo>
                      <a:lnTo>
                        <a:pt x="740" y="116"/>
                      </a:lnTo>
                      <a:lnTo>
                        <a:pt x="740" y="90"/>
                      </a:lnTo>
                      <a:lnTo>
                        <a:pt x="892" y="90"/>
                      </a:lnTo>
                      <a:lnTo>
                        <a:pt x="892" y="78"/>
                      </a:lnTo>
                      <a:lnTo>
                        <a:pt x="1246" y="78"/>
                      </a:lnTo>
                      <a:lnTo>
                        <a:pt x="1246" y="64"/>
                      </a:lnTo>
                      <a:lnTo>
                        <a:pt x="1448" y="64"/>
                      </a:lnTo>
                      <a:lnTo>
                        <a:pt x="1448" y="42"/>
                      </a:lnTo>
                      <a:lnTo>
                        <a:pt x="1508" y="42"/>
                      </a:lnTo>
                      <a:lnTo>
                        <a:pt x="1508" y="20"/>
                      </a:lnTo>
                      <a:lnTo>
                        <a:pt x="1556" y="20"/>
                      </a:lnTo>
                      <a:lnTo>
                        <a:pt x="1556" y="0"/>
                      </a:lnTo>
                    </a:path>
                  </a:pathLst>
                </a:custGeom>
                <a:noFill/>
                <a:ln w="28575">
                  <a:solidFill>
                    <a:srgbClr val="FFFF00"/>
                  </a:solidFill>
                  <a:round/>
                  <a:headEnd/>
                  <a:tailEnd/>
                </a:ln>
              </p:spPr>
              <p:txBody>
                <a:bodyPr/>
                <a:lstStyle/>
                <a:p>
                  <a:endParaRPr lang="en-US"/>
                </a:p>
              </p:txBody>
            </p:sp>
          </p:grpSp>
          <p:sp>
            <p:nvSpPr>
              <p:cNvPr id="72753" name="Freeform 32"/>
              <p:cNvSpPr>
                <a:spLocks/>
              </p:cNvSpPr>
              <p:nvPr/>
            </p:nvSpPr>
            <p:spPr bwMode="auto">
              <a:xfrm>
                <a:off x="3934" y="2934"/>
                <a:ext cx="890" cy="108"/>
              </a:xfrm>
              <a:custGeom>
                <a:avLst/>
                <a:gdLst>
                  <a:gd name="T0" fmla="*/ 0 w 890"/>
                  <a:gd name="T1" fmla="*/ 108 h 108"/>
                  <a:gd name="T2" fmla="*/ 480 w 890"/>
                  <a:gd name="T3" fmla="*/ 108 h 108"/>
                  <a:gd name="T4" fmla="*/ 480 w 890"/>
                  <a:gd name="T5" fmla="*/ 86 h 108"/>
                  <a:gd name="T6" fmla="*/ 692 w 890"/>
                  <a:gd name="T7" fmla="*/ 86 h 108"/>
                  <a:gd name="T8" fmla="*/ 692 w 890"/>
                  <a:gd name="T9" fmla="*/ 38 h 108"/>
                  <a:gd name="T10" fmla="*/ 890 w 890"/>
                  <a:gd name="T11" fmla="*/ 38 h 108"/>
                  <a:gd name="T12" fmla="*/ 890 w 890"/>
                  <a:gd name="T13" fmla="*/ 0 h 108"/>
                  <a:gd name="T14" fmla="*/ 0 60000 65536"/>
                  <a:gd name="T15" fmla="*/ 0 60000 65536"/>
                  <a:gd name="T16" fmla="*/ 0 60000 65536"/>
                  <a:gd name="T17" fmla="*/ 0 60000 65536"/>
                  <a:gd name="T18" fmla="*/ 0 60000 65536"/>
                  <a:gd name="T19" fmla="*/ 0 60000 65536"/>
                  <a:gd name="T20" fmla="*/ 0 60000 65536"/>
                  <a:gd name="T21" fmla="*/ 0 w 890"/>
                  <a:gd name="T22" fmla="*/ 0 h 108"/>
                  <a:gd name="T23" fmla="*/ 890 w 890"/>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0" h="108">
                    <a:moveTo>
                      <a:pt x="0" y="108"/>
                    </a:moveTo>
                    <a:lnTo>
                      <a:pt x="480" y="108"/>
                    </a:lnTo>
                    <a:lnTo>
                      <a:pt x="480" y="86"/>
                    </a:lnTo>
                    <a:lnTo>
                      <a:pt x="692" y="86"/>
                    </a:lnTo>
                    <a:lnTo>
                      <a:pt x="692" y="38"/>
                    </a:lnTo>
                    <a:lnTo>
                      <a:pt x="890" y="38"/>
                    </a:lnTo>
                    <a:lnTo>
                      <a:pt x="890" y="0"/>
                    </a:lnTo>
                  </a:path>
                </a:pathLst>
              </a:custGeom>
              <a:noFill/>
              <a:ln w="28575">
                <a:solidFill>
                  <a:srgbClr val="FFFF00"/>
                </a:solidFill>
                <a:round/>
                <a:headEnd/>
                <a:tailEnd/>
              </a:ln>
            </p:spPr>
            <p:txBody>
              <a:bodyPr/>
              <a:lstStyle/>
              <a:p>
                <a:endParaRPr lang="en-US"/>
              </a:p>
            </p:txBody>
          </p:sp>
        </p:grpSp>
        <p:grpSp>
          <p:nvGrpSpPr>
            <p:cNvPr id="72732" name="Group 33"/>
            <p:cNvGrpSpPr>
              <a:grpSpLocks/>
            </p:cNvGrpSpPr>
            <p:nvPr/>
          </p:nvGrpSpPr>
          <p:grpSpPr bwMode="auto">
            <a:xfrm>
              <a:off x="1388315" y="3726210"/>
              <a:ext cx="6036733" cy="1055687"/>
              <a:chOff x="1008" y="2856"/>
              <a:chExt cx="3802" cy="458"/>
            </a:xfrm>
          </p:grpSpPr>
          <p:grpSp>
            <p:nvGrpSpPr>
              <p:cNvPr id="72748" name="Group 34"/>
              <p:cNvGrpSpPr>
                <a:grpSpLocks/>
              </p:cNvGrpSpPr>
              <p:nvPr/>
            </p:nvGrpSpPr>
            <p:grpSpPr bwMode="auto">
              <a:xfrm>
                <a:off x="1008" y="2986"/>
                <a:ext cx="2926" cy="328"/>
                <a:chOff x="1008" y="2986"/>
                <a:chExt cx="2926" cy="328"/>
              </a:xfrm>
            </p:grpSpPr>
            <p:sp>
              <p:nvSpPr>
                <p:cNvPr id="72750" name="Freeform 35"/>
                <p:cNvSpPr>
                  <a:spLocks/>
                </p:cNvSpPr>
                <p:nvPr/>
              </p:nvSpPr>
              <p:spPr bwMode="auto">
                <a:xfrm>
                  <a:off x="1008" y="3082"/>
                  <a:ext cx="1580" cy="232"/>
                </a:xfrm>
                <a:custGeom>
                  <a:avLst/>
                  <a:gdLst>
                    <a:gd name="T0" fmla="*/ 0 w 1580"/>
                    <a:gd name="T1" fmla="*/ 232 h 232"/>
                    <a:gd name="T2" fmla="*/ 38 w 1580"/>
                    <a:gd name="T3" fmla="*/ 232 h 232"/>
                    <a:gd name="T4" fmla="*/ 38 w 1580"/>
                    <a:gd name="T5" fmla="*/ 212 h 232"/>
                    <a:gd name="T6" fmla="*/ 144 w 1580"/>
                    <a:gd name="T7" fmla="*/ 212 h 232"/>
                    <a:gd name="T8" fmla="*/ 144 w 1580"/>
                    <a:gd name="T9" fmla="*/ 192 h 232"/>
                    <a:gd name="T10" fmla="*/ 308 w 1580"/>
                    <a:gd name="T11" fmla="*/ 192 h 232"/>
                    <a:gd name="T12" fmla="*/ 308 w 1580"/>
                    <a:gd name="T13" fmla="*/ 168 h 232"/>
                    <a:gd name="T14" fmla="*/ 384 w 1580"/>
                    <a:gd name="T15" fmla="*/ 168 h 232"/>
                    <a:gd name="T16" fmla="*/ 384 w 1580"/>
                    <a:gd name="T17" fmla="*/ 146 h 232"/>
                    <a:gd name="T18" fmla="*/ 510 w 1580"/>
                    <a:gd name="T19" fmla="*/ 146 h 232"/>
                    <a:gd name="T20" fmla="*/ 510 w 1580"/>
                    <a:gd name="T21" fmla="*/ 128 h 232"/>
                    <a:gd name="T22" fmla="*/ 808 w 1580"/>
                    <a:gd name="T23" fmla="*/ 128 h 232"/>
                    <a:gd name="T24" fmla="*/ 808 w 1580"/>
                    <a:gd name="T25" fmla="*/ 104 h 232"/>
                    <a:gd name="T26" fmla="*/ 924 w 1580"/>
                    <a:gd name="T27" fmla="*/ 104 h 232"/>
                    <a:gd name="T28" fmla="*/ 924 w 1580"/>
                    <a:gd name="T29" fmla="*/ 86 h 232"/>
                    <a:gd name="T30" fmla="*/ 1040 w 1580"/>
                    <a:gd name="T31" fmla="*/ 86 h 232"/>
                    <a:gd name="T32" fmla="*/ 1040 w 1580"/>
                    <a:gd name="T33" fmla="*/ 62 h 232"/>
                    <a:gd name="T34" fmla="*/ 1132 w 1580"/>
                    <a:gd name="T35" fmla="*/ 62 h 232"/>
                    <a:gd name="T36" fmla="*/ 1132 w 1580"/>
                    <a:gd name="T37" fmla="*/ 46 h 232"/>
                    <a:gd name="T38" fmla="*/ 1398 w 1580"/>
                    <a:gd name="T39" fmla="*/ 46 h 232"/>
                    <a:gd name="T40" fmla="*/ 1394 w 1580"/>
                    <a:gd name="T41" fmla="*/ 30 h 232"/>
                    <a:gd name="T42" fmla="*/ 1530 w 1580"/>
                    <a:gd name="T43" fmla="*/ 30 h 232"/>
                    <a:gd name="T44" fmla="*/ 1530 w 1580"/>
                    <a:gd name="T45" fmla="*/ 12 h 232"/>
                    <a:gd name="T46" fmla="*/ 1554 w 1580"/>
                    <a:gd name="T47" fmla="*/ 12 h 232"/>
                    <a:gd name="T48" fmla="*/ 1554 w 1580"/>
                    <a:gd name="T49" fmla="*/ 0 h 232"/>
                    <a:gd name="T50" fmla="*/ 1580 w 1580"/>
                    <a:gd name="T51" fmla="*/ 0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232"/>
                    <a:gd name="T80" fmla="*/ 1580 w 1580"/>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232">
                      <a:moveTo>
                        <a:pt x="0" y="232"/>
                      </a:moveTo>
                      <a:lnTo>
                        <a:pt x="38" y="232"/>
                      </a:lnTo>
                      <a:lnTo>
                        <a:pt x="38" y="212"/>
                      </a:lnTo>
                      <a:lnTo>
                        <a:pt x="144" y="212"/>
                      </a:lnTo>
                      <a:lnTo>
                        <a:pt x="144" y="192"/>
                      </a:lnTo>
                      <a:lnTo>
                        <a:pt x="308" y="192"/>
                      </a:lnTo>
                      <a:lnTo>
                        <a:pt x="308" y="168"/>
                      </a:lnTo>
                      <a:lnTo>
                        <a:pt x="384" y="168"/>
                      </a:lnTo>
                      <a:lnTo>
                        <a:pt x="384" y="146"/>
                      </a:lnTo>
                      <a:lnTo>
                        <a:pt x="510" y="146"/>
                      </a:lnTo>
                      <a:lnTo>
                        <a:pt x="510" y="128"/>
                      </a:lnTo>
                      <a:lnTo>
                        <a:pt x="808" y="128"/>
                      </a:lnTo>
                      <a:lnTo>
                        <a:pt x="808" y="104"/>
                      </a:lnTo>
                      <a:lnTo>
                        <a:pt x="924" y="104"/>
                      </a:lnTo>
                      <a:lnTo>
                        <a:pt x="924" y="86"/>
                      </a:lnTo>
                      <a:lnTo>
                        <a:pt x="1040" y="86"/>
                      </a:lnTo>
                      <a:lnTo>
                        <a:pt x="1040" y="62"/>
                      </a:lnTo>
                      <a:lnTo>
                        <a:pt x="1132" y="62"/>
                      </a:lnTo>
                      <a:lnTo>
                        <a:pt x="1132" y="46"/>
                      </a:lnTo>
                      <a:lnTo>
                        <a:pt x="1398" y="46"/>
                      </a:lnTo>
                      <a:lnTo>
                        <a:pt x="1394" y="30"/>
                      </a:lnTo>
                      <a:lnTo>
                        <a:pt x="1530" y="30"/>
                      </a:lnTo>
                      <a:lnTo>
                        <a:pt x="1530" y="12"/>
                      </a:lnTo>
                      <a:lnTo>
                        <a:pt x="1554" y="12"/>
                      </a:lnTo>
                      <a:lnTo>
                        <a:pt x="1554" y="0"/>
                      </a:lnTo>
                      <a:lnTo>
                        <a:pt x="1580" y="0"/>
                      </a:lnTo>
                    </a:path>
                  </a:pathLst>
                </a:custGeom>
                <a:noFill/>
                <a:ln w="28575">
                  <a:solidFill>
                    <a:srgbClr val="14FC30"/>
                  </a:solidFill>
                  <a:round/>
                  <a:headEnd/>
                  <a:tailEnd/>
                </a:ln>
              </p:spPr>
              <p:txBody>
                <a:bodyPr/>
                <a:lstStyle/>
                <a:p>
                  <a:endParaRPr lang="en-US"/>
                </a:p>
              </p:txBody>
            </p:sp>
            <p:sp>
              <p:nvSpPr>
                <p:cNvPr id="72751" name="Freeform 36"/>
                <p:cNvSpPr>
                  <a:spLocks/>
                </p:cNvSpPr>
                <p:nvPr/>
              </p:nvSpPr>
              <p:spPr bwMode="auto">
                <a:xfrm>
                  <a:off x="2588" y="2986"/>
                  <a:ext cx="1346" cy="96"/>
                </a:xfrm>
                <a:custGeom>
                  <a:avLst/>
                  <a:gdLst>
                    <a:gd name="T0" fmla="*/ 0 w 1346"/>
                    <a:gd name="T1" fmla="*/ 96 h 96"/>
                    <a:gd name="T2" fmla="*/ 746 w 1346"/>
                    <a:gd name="T3" fmla="*/ 96 h 96"/>
                    <a:gd name="T4" fmla="*/ 746 w 1346"/>
                    <a:gd name="T5" fmla="*/ 80 h 96"/>
                    <a:gd name="T6" fmla="*/ 1006 w 1346"/>
                    <a:gd name="T7" fmla="*/ 80 h 96"/>
                    <a:gd name="T8" fmla="*/ 1006 w 1346"/>
                    <a:gd name="T9" fmla="*/ 56 h 96"/>
                    <a:gd name="T10" fmla="*/ 1058 w 1346"/>
                    <a:gd name="T11" fmla="*/ 56 h 96"/>
                    <a:gd name="T12" fmla="*/ 1058 w 1346"/>
                    <a:gd name="T13" fmla="*/ 38 h 96"/>
                    <a:gd name="T14" fmla="*/ 1076 w 1346"/>
                    <a:gd name="T15" fmla="*/ 38 h 96"/>
                    <a:gd name="T16" fmla="*/ 1076 w 1346"/>
                    <a:gd name="T17" fmla="*/ 18 h 96"/>
                    <a:gd name="T18" fmla="*/ 1268 w 1346"/>
                    <a:gd name="T19" fmla="*/ 18 h 96"/>
                    <a:gd name="T20" fmla="*/ 1268 w 1346"/>
                    <a:gd name="T21" fmla="*/ 0 h 96"/>
                    <a:gd name="T22" fmla="*/ 1346 w 1346"/>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6"/>
                    <a:gd name="T37" fmla="*/ 0 h 96"/>
                    <a:gd name="T38" fmla="*/ 1346 w 1346"/>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6" h="96">
                      <a:moveTo>
                        <a:pt x="0" y="96"/>
                      </a:moveTo>
                      <a:lnTo>
                        <a:pt x="746" y="96"/>
                      </a:lnTo>
                      <a:lnTo>
                        <a:pt x="746" y="80"/>
                      </a:lnTo>
                      <a:lnTo>
                        <a:pt x="1006" y="80"/>
                      </a:lnTo>
                      <a:lnTo>
                        <a:pt x="1006" y="56"/>
                      </a:lnTo>
                      <a:lnTo>
                        <a:pt x="1058" y="56"/>
                      </a:lnTo>
                      <a:lnTo>
                        <a:pt x="1058" y="38"/>
                      </a:lnTo>
                      <a:lnTo>
                        <a:pt x="1076" y="38"/>
                      </a:lnTo>
                      <a:lnTo>
                        <a:pt x="1076" y="18"/>
                      </a:lnTo>
                      <a:lnTo>
                        <a:pt x="1268" y="18"/>
                      </a:lnTo>
                      <a:lnTo>
                        <a:pt x="1268" y="0"/>
                      </a:lnTo>
                      <a:lnTo>
                        <a:pt x="1346" y="0"/>
                      </a:lnTo>
                    </a:path>
                  </a:pathLst>
                </a:custGeom>
                <a:noFill/>
                <a:ln w="28575">
                  <a:solidFill>
                    <a:srgbClr val="14FC30"/>
                  </a:solidFill>
                  <a:round/>
                  <a:headEnd/>
                  <a:tailEnd/>
                </a:ln>
              </p:spPr>
              <p:txBody>
                <a:bodyPr/>
                <a:lstStyle/>
                <a:p>
                  <a:endParaRPr lang="en-US"/>
                </a:p>
              </p:txBody>
            </p:sp>
          </p:grpSp>
          <p:sp>
            <p:nvSpPr>
              <p:cNvPr id="72749" name="Freeform 37"/>
              <p:cNvSpPr>
                <a:spLocks/>
              </p:cNvSpPr>
              <p:nvPr/>
            </p:nvSpPr>
            <p:spPr bwMode="auto">
              <a:xfrm>
                <a:off x="3932" y="2856"/>
                <a:ext cx="878" cy="128"/>
              </a:xfrm>
              <a:custGeom>
                <a:avLst/>
                <a:gdLst>
                  <a:gd name="T0" fmla="*/ 0 w 878"/>
                  <a:gd name="T1" fmla="*/ 128 h 128"/>
                  <a:gd name="T2" fmla="*/ 172 w 878"/>
                  <a:gd name="T3" fmla="*/ 128 h 128"/>
                  <a:gd name="T4" fmla="*/ 172 w 878"/>
                  <a:gd name="T5" fmla="*/ 102 h 128"/>
                  <a:gd name="T6" fmla="*/ 378 w 878"/>
                  <a:gd name="T7" fmla="*/ 102 h 128"/>
                  <a:gd name="T8" fmla="*/ 378 w 878"/>
                  <a:gd name="T9" fmla="*/ 78 h 128"/>
                  <a:gd name="T10" fmla="*/ 414 w 878"/>
                  <a:gd name="T11" fmla="*/ 78 h 128"/>
                  <a:gd name="T12" fmla="*/ 414 w 878"/>
                  <a:gd name="T13" fmla="*/ 52 h 128"/>
                  <a:gd name="T14" fmla="*/ 878 w 878"/>
                  <a:gd name="T15" fmla="*/ 52 h 128"/>
                  <a:gd name="T16" fmla="*/ 878 w 878"/>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8"/>
                  <a:gd name="T28" fmla="*/ 0 h 128"/>
                  <a:gd name="T29" fmla="*/ 878 w 878"/>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8" h="128">
                    <a:moveTo>
                      <a:pt x="0" y="128"/>
                    </a:moveTo>
                    <a:lnTo>
                      <a:pt x="172" y="128"/>
                    </a:lnTo>
                    <a:lnTo>
                      <a:pt x="172" y="102"/>
                    </a:lnTo>
                    <a:lnTo>
                      <a:pt x="378" y="102"/>
                    </a:lnTo>
                    <a:lnTo>
                      <a:pt x="378" y="78"/>
                    </a:lnTo>
                    <a:lnTo>
                      <a:pt x="414" y="78"/>
                    </a:lnTo>
                    <a:lnTo>
                      <a:pt x="414" y="52"/>
                    </a:lnTo>
                    <a:lnTo>
                      <a:pt x="878" y="52"/>
                    </a:lnTo>
                    <a:lnTo>
                      <a:pt x="878" y="0"/>
                    </a:lnTo>
                  </a:path>
                </a:pathLst>
              </a:custGeom>
              <a:noFill/>
              <a:ln w="28575">
                <a:solidFill>
                  <a:srgbClr val="14FC30"/>
                </a:solidFill>
                <a:round/>
                <a:headEnd/>
                <a:tailEnd/>
              </a:ln>
            </p:spPr>
            <p:txBody>
              <a:bodyPr/>
              <a:lstStyle/>
              <a:p>
                <a:endParaRPr lang="en-US"/>
              </a:p>
            </p:txBody>
          </p:sp>
        </p:grpSp>
        <p:grpSp>
          <p:nvGrpSpPr>
            <p:cNvPr id="72733" name="Group 38"/>
            <p:cNvGrpSpPr>
              <a:grpSpLocks/>
            </p:cNvGrpSpPr>
            <p:nvPr/>
          </p:nvGrpSpPr>
          <p:grpSpPr bwMode="auto">
            <a:xfrm>
              <a:off x="1388315" y="2245072"/>
              <a:ext cx="6064956" cy="2536825"/>
              <a:chOff x="1008" y="2212"/>
              <a:chExt cx="3820" cy="1102"/>
            </a:xfrm>
          </p:grpSpPr>
          <p:grpSp>
            <p:nvGrpSpPr>
              <p:cNvPr id="72744" name="Group 39"/>
              <p:cNvGrpSpPr>
                <a:grpSpLocks/>
              </p:cNvGrpSpPr>
              <p:nvPr/>
            </p:nvGrpSpPr>
            <p:grpSpPr bwMode="auto">
              <a:xfrm>
                <a:off x="1008" y="2484"/>
                <a:ext cx="2892" cy="830"/>
                <a:chOff x="1008" y="2484"/>
                <a:chExt cx="2892" cy="830"/>
              </a:xfrm>
            </p:grpSpPr>
            <p:sp>
              <p:nvSpPr>
                <p:cNvPr id="72746" name="Freeform 40"/>
                <p:cNvSpPr>
                  <a:spLocks/>
                </p:cNvSpPr>
                <p:nvPr/>
              </p:nvSpPr>
              <p:spPr bwMode="auto">
                <a:xfrm>
                  <a:off x="1008" y="2894"/>
                  <a:ext cx="1574" cy="420"/>
                </a:xfrm>
                <a:custGeom>
                  <a:avLst/>
                  <a:gdLst>
                    <a:gd name="T0" fmla="*/ 0 w 1574"/>
                    <a:gd name="T1" fmla="*/ 420 h 420"/>
                    <a:gd name="T2" fmla="*/ 64 w 1574"/>
                    <a:gd name="T3" fmla="*/ 420 h 420"/>
                    <a:gd name="T4" fmla="*/ 64 w 1574"/>
                    <a:gd name="T5" fmla="*/ 400 h 420"/>
                    <a:gd name="T6" fmla="*/ 138 w 1574"/>
                    <a:gd name="T7" fmla="*/ 400 h 420"/>
                    <a:gd name="T8" fmla="*/ 138 w 1574"/>
                    <a:gd name="T9" fmla="*/ 372 h 420"/>
                    <a:gd name="T10" fmla="*/ 224 w 1574"/>
                    <a:gd name="T11" fmla="*/ 372 h 420"/>
                    <a:gd name="T12" fmla="*/ 224 w 1574"/>
                    <a:gd name="T13" fmla="*/ 346 h 420"/>
                    <a:gd name="T14" fmla="*/ 280 w 1574"/>
                    <a:gd name="T15" fmla="*/ 346 h 420"/>
                    <a:gd name="T16" fmla="*/ 280 w 1574"/>
                    <a:gd name="T17" fmla="*/ 328 h 420"/>
                    <a:gd name="T18" fmla="*/ 326 w 1574"/>
                    <a:gd name="T19" fmla="*/ 328 h 420"/>
                    <a:gd name="T20" fmla="*/ 326 w 1574"/>
                    <a:gd name="T21" fmla="*/ 300 h 420"/>
                    <a:gd name="T22" fmla="*/ 378 w 1574"/>
                    <a:gd name="T23" fmla="*/ 300 h 420"/>
                    <a:gd name="T24" fmla="*/ 378 w 1574"/>
                    <a:gd name="T25" fmla="*/ 282 h 420"/>
                    <a:gd name="T26" fmla="*/ 588 w 1574"/>
                    <a:gd name="T27" fmla="*/ 282 h 420"/>
                    <a:gd name="T28" fmla="*/ 588 w 1574"/>
                    <a:gd name="T29" fmla="*/ 254 h 420"/>
                    <a:gd name="T30" fmla="*/ 616 w 1574"/>
                    <a:gd name="T31" fmla="*/ 254 h 420"/>
                    <a:gd name="T32" fmla="*/ 616 w 1574"/>
                    <a:gd name="T33" fmla="*/ 228 h 420"/>
                    <a:gd name="T34" fmla="*/ 640 w 1574"/>
                    <a:gd name="T35" fmla="*/ 228 h 420"/>
                    <a:gd name="T36" fmla="*/ 640 w 1574"/>
                    <a:gd name="T37" fmla="*/ 200 h 420"/>
                    <a:gd name="T38" fmla="*/ 664 w 1574"/>
                    <a:gd name="T39" fmla="*/ 200 h 420"/>
                    <a:gd name="T40" fmla="*/ 664 w 1574"/>
                    <a:gd name="T41" fmla="*/ 182 h 420"/>
                    <a:gd name="T42" fmla="*/ 716 w 1574"/>
                    <a:gd name="T43" fmla="*/ 182 h 420"/>
                    <a:gd name="T44" fmla="*/ 716 w 1574"/>
                    <a:gd name="T45" fmla="*/ 150 h 420"/>
                    <a:gd name="T46" fmla="*/ 916 w 1574"/>
                    <a:gd name="T47" fmla="*/ 150 h 420"/>
                    <a:gd name="T48" fmla="*/ 916 w 1574"/>
                    <a:gd name="T49" fmla="*/ 130 h 420"/>
                    <a:gd name="T50" fmla="*/ 978 w 1574"/>
                    <a:gd name="T51" fmla="*/ 130 h 420"/>
                    <a:gd name="T52" fmla="*/ 978 w 1574"/>
                    <a:gd name="T53" fmla="*/ 108 h 420"/>
                    <a:gd name="T54" fmla="*/ 1012 w 1574"/>
                    <a:gd name="T55" fmla="*/ 108 h 420"/>
                    <a:gd name="T56" fmla="*/ 1012 w 1574"/>
                    <a:gd name="T57" fmla="*/ 88 h 420"/>
                    <a:gd name="T58" fmla="*/ 1180 w 1574"/>
                    <a:gd name="T59" fmla="*/ 88 h 420"/>
                    <a:gd name="T60" fmla="*/ 1180 w 1574"/>
                    <a:gd name="T61" fmla="*/ 66 h 420"/>
                    <a:gd name="T62" fmla="*/ 1256 w 1574"/>
                    <a:gd name="T63" fmla="*/ 66 h 420"/>
                    <a:gd name="T64" fmla="*/ 1256 w 1574"/>
                    <a:gd name="T65" fmla="*/ 40 h 420"/>
                    <a:gd name="T66" fmla="*/ 1296 w 1574"/>
                    <a:gd name="T67" fmla="*/ 40 h 420"/>
                    <a:gd name="T68" fmla="*/ 1296 w 1574"/>
                    <a:gd name="T69" fmla="*/ 20 h 420"/>
                    <a:gd name="T70" fmla="*/ 1374 w 1574"/>
                    <a:gd name="T71" fmla="*/ 20 h 420"/>
                    <a:gd name="T72" fmla="*/ 1374 w 1574"/>
                    <a:gd name="T73" fmla="*/ 0 h 420"/>
                    <a:gd name="T74" fmla="*/ 1574 w 1574"/>
                    <a:gd name="T75" fmla="*/ 0 h 4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4"/>
                    <a:gd name="T115" fmla="*/ 0 h 420"/>
                    <a:gd name="T116" fmla="*/ 1574 w 1574"/>
                    <a:gd name="T117" fmla="*/ 420 h 4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4" h="420">
                      <a:moveTo>
                        <a:pt x="0" y="420"/>
                      </a:moveTo>
                      <a:lnTo>
                        <a:pt x="64" y="420"/>
                      </a:lnTo>
                      <a:lnTo>
                        <a:pt x="64" y="400"/>
                      </a:lnTo>
                      <a:lnTo>
                        <a:pt x="138" y="400"/>
                      </a:lnTo>
                      <a:lnTo>
                        <a:pt x="138" y="372"/>
                      </a:lnTo>
                      <a:lnTo>
                        <a:pt x="224" y="372"/>
                      </a:lnTo>
                      <a:lnTo>
                        <a:pt x="224" y="346"/>
                      </a:lnTo>
                      <a:lnTo>
                        <a:pt x="280" y="346"/>
                      </a:lnTo>
                      <a:lnTo>
                        <a:pt x="280" y="328"/>
                      </a:lnTo>
                      <a:lnTo>
                        <a:pt x="326" y="328"/>
                      </a:lnTo>
                      <a:lnTo>
                        <a:pt x="326" y="300"/>
                      </a:lnTo>
                      <a:lnTo>
                        <a:pt x="378" y="300"/>
                      </a:lnTo>
                      <a:lnTo>
                        <a:pt x="378" y="282"/>
                      </a:lnTo>
                      <a:lnTo>
                        <a:pt x="588" y="282"/>
                      </a:lnTo>
                      <a:lnTo>
                        <a:pt x="588" y="254"/>
                      </a:lnTo>
                      <a:lnTo>
                        <a:pt x="616" y="254"/>
                      </a:lnTo>
                      <a:lnTo>
                        <a:pt x="616" y="228"/>
                      </a:lnTo>
                      <a:lnTo>
                        <a:pt x="640" y="228"/>
                      </a:lnTo>
                      <a:lnTo>
                        <a:pt x="640" y="200"/>
                      </a:lnTo>
                      <a:lnTo>
                        <a:pt x="664" y="200"/>
                      </a:lnTo>
                      <a:lnTo>
                        <a:pt x="664" y="182"/>
                      </a:lnTo>
                      <a:lnTo>
                        <a:pt x="716" y="182"/>
                      </a:lnTo>
                      <a:lnTo>
                        <a:pt x="716" y="150"/>
                      </a:lnTo>
                      <a:lnTo>
                        <a:pt x="916" y="150"/>
                      </a:lnTo>
                      <a:lnTo>
                        <a:pt x="916" y="130"/>
                      </a:lnTo>
                      <a:lnTo>
                        <a:pt x="978" y="130"/>
                      </a:lnTo>
                      <a:lnTo>
                        <a:pt x="978" y="108"/>
                      </a:lnTo>
                      <a:lnTo>
                        <a:pt x="1012" y="108"/>
                      </a:lnTo>
                      <a:lnTo>
                        <a:pt x="1012" y="88"/>
                      </a:lnTo>
                      <a:lnTo>
                        <a:pt x="1180" y="88"/>
                      </a:lnTo>
                      <a:lnTo>
                        <a:pt x="1180" y="66"/>
                      </a:lnTo>
                      <a:lnTo>
                        <a:pt x="1256" y="66"/>
                      </a:lnTo>
                      <a:lnTo>
                        <a:pt x="1256" y="40"/>
                      </a:lnTo>
                      <a:lnTo>
                        <a:pt x="1296" y="40"/>
                      </a:lnTo>
                      <a:lnTo>
                        <a:pt x="1296" y="20"/>
                      </a:lnTo>
                      <a:lnTo>
                        <a:pt x="1374" y="20"/>
                      </a:lnTo>
                      <a:lnTo>
                        <a:pt x="1374" y="0"/>
                      </a:lnTo>
                      <a:lnTo>
                        <a:pt x="1574" y="0"/>
                      </a:lnTo>
                    </a:path>
                  </a:pathLst>
                </a:custGeom>
                <a:noFill/>
                <a:ln w="28575">
                  <a:solidFill>
                    <a:schemeClr val="bg1"/>
                  </a:solidFill>
                  <a:round/>
                  <a:headEnd/>
                  <a:tailEnd/>
                </a:ln>
              </p:spPr>
              <p:txBody>
                <a:bodyPr/>
                <a:lstStyle/>
                <a:p>
                  <a:endParaRPr lang="en-US"/>
                </a:p>
              </p:txBody>
            </p:sp>
            <p:sp>
              <p:nvSpPr>
                <p:cNvPr id="72747" name="Freeform 41"/>
                <p:cNvSpPr>
                  <a:spLocks/>
                </p:cNvSpPr>
                <p:nvPr/>
              </p:nvSpPr>
              <p:spPr bwMode="auto">
                <a:xfrm>
                  <a:off x="2582" y="2484"/>
                  <a:ext cx="1318" cy="410"/>
                </a:xfrm>
                <a:custGeom>
                  <a:avLst/>
                  <a:gdLst>
                    <a:gd name="T0" fmla="*/ 0 w 1318"/>
                    <a:gd name="T1" fmla="*/ 410 h 410"/>
                    <a:gd name="T2" fmla="*/ 130 w 1318"/>
                    <a:gd name="T3" fmla="*/ 410 h 410"/>
                    <a:gd name="T4" fmla="*/ 130 w 1318"/>
                    <a:gd name="T5" fmla="*/ 390 h 410"/>
                    <a:gd name="T6" fmla="*/ 224 w 1318"/>
                    <a:gd name="T7" fmla="*/ 390 h 410"/>
                    <a:gd name="T8" fmla="*/ 224 w 1318"/>
                    <a:gd name="T9" fmla="*/ 364 h 410"/>
                    <a:gd name="T10" fmla="*/ 248 w 1318"/>
                    <a:gd name="T11" fmla="*/ 364 h 410"/>
                    <a:gd name="T12" fmla="*/ 248 w 1318"/>
                    <a:gd name="T13" fmla="*/ 342 h 410"/>
                    <a:gd name="T14" fmla="*/ 270 w 1318"/>
                    <a:gd name="T15" fmla="*/ 342 h 410"/>
                    <a:gd name="T16" fmla="*/ 270 w 1318"/>
                    <a:gd name="T17" fmla="*/ 326 h 410"/>
                    <a:gd name="T18" fmla="*/ 374 w 1318"/>
                    <a:gd name="T19" fmla="*/ 326 h 410"/>
                    <a:gd name="T20" fmla="*/ 374 w 1318"/>
                    <a:gd name="T21" fmla="*/ 302 h 410"/>
                    <a:gd name="T22" fmla="*/ 538 w 1318"/>
                    <a:gd name="T23" fmla="*/ 302 h 410"/>
                    <a:gd name="T24" fmla="*/ 538 w 1318"/>
                    <a:gd name="T25" fmla="*/ 256 h 410"/>
                    <a:gd name="T26" fmla="*/ 628 w 1318"/>
                    <a:gd name="T27" fmla="*/ 256 h 410"/>
                    <a:gd name="T28" fmla="*/ 628 w 1318"/>
                    <a:gd name="T29" fmla="*/ 234 h 410"/>
                    <a:gd name="T30" fmla="*/ 702 w 1318"/>
                    <a:gd name="T31" fmla="*/ 234 h 410"/>
                    <a:gd name="T32" fmla="*/ 702 w 1318"/>
                    <a:gd name="T33" fmla="*/ 212 h 410"/>
                    <a:gd name="T34" fmla="*/ 912 w 1318"/>
                    <a:gd name="T35" fmla="*/ 212 h 410"/>
                    <a:gd name="T36" fmla="*/ 912 w 1318"/>
                    <a:gd name="T37" fmla="*/ 168 h 410"/>
                    <a:gd name="T38" fmla="*/ 966 w 1318"/>
                    <a:gd name="T39" fmla="*/ 168 h 410"/>
                    <a:gd name="T40" fmla="*/ 966 w 1318"/>
                    <a:gd name="T41" fmla="*/ 148 h 410"/>
                    <a:gd name="T42" fmla="*/ 1008 w 1318"/>
                    <a:gd name="T43" fmla="*/ 148 h 410"/>
                    <a:gd name="T44" fmla="*/ 1008 w 1318"/>
                    <a:gd name="T45" fmla="*/ 126 h 410"/>
                    <a:gd name="T46" fmla="*/ 1100 w 1318"/>
                    <a:gd name="T47" fmla="*/ 126 h 410"/>
                    <a:gd name="T48" fmla="*/ 1100 w 1318"/>
                    <a:gd name="T49" fmla="*/ 104 h 410"/>
                    <a:gd name="T50" fmla="*/ 1130 w 1318"/>
                    <a:gd name="T51" fmla="*/ 104 h 410"/>
                    <a:gd name="T52" fmla="*/ 1130 w 1318"/>
                    <a:gd name="T53" fmla="*/ 82 h 410"/>
                    <a:gd name="T54" fmla="*/ 1152 w 1318"/>
                    <a:gd name="T55" fmla="*/ 82 h 410"/>
                    <a:gd name="T56" fmla="*/ 1152 w 1318"/>
                    <a:gd name="T57" fmla="*/ 56 h 410"/>
                    <a:gd name="T58" fmla="*/ 1178 w 1318"/>
                    <a:gd name="T59" fmla="*/ 56 h 410"/>
                    <a:gd name="T60" fmla="*/ 1178 w 1318"/>
                    <a:gd name="T61" fmla="*/ 20 h 410"/>
                    <a:gd name="T62" fmla="*/ 1274 w 1318"/>
                    <a:gd name="T63" fmla="*/ 20 h 410"/>
                    <a:gd name="T64" fmla="*/ 1274 w 1318"/>
                    <a:gd name="T65" fmla="*/ 0 h 410"/>
                    <a:gd name="T66" fmla="*/ 1318 w 1318"/>
                    <a:gd name="T67" fmla="*/ 0 h 4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8"/>
                    <a:gd name="T103" fmla="*/ 0 h 410"/>
                    <a:gd name="T104" fmla="*/ 1318 w 1318"/>
                    <a:gd name="T105" fmla="*/ 410 h 4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8" h="410">
                      <a:moveTo>
                        <a:pt x="0" y="410"/>
                      </a:moveTo>
                      <a:lnTo>
                        <a:pt x="130" y="410"/>
                      </a:lnTo>
                      <a:lnTo>
                        <a:pt x="130" y="390"/>
                      </a:lnTo>
                      <a:lnTo>
                        <a:pt x="224" y="390"/>
                      </a:lnTo>
                      <a:lnTo>
                        <a:pt x="224" y="364"/>
                      </a:lnTo>
                      <a:lnTo>
                        <a:pt x="248" y="364"/>
                      </a:lnTo>
                      <a:lnTo>
                        <a:pt x="248" y="342"/>
                      </a:lnTo>
                      <a:lnTo>
                        <a:pt x="270" y="342"/>
                      </a:lnTo>
                      <a:lnTo>
                        <a:pt x="270" y="326"/>
                      </a:lnTo>
                      <a:lnTo>
                        <a:pt x="374" y="326"/>
                      </a:lnTo>
                      <a:lnTo>
                        <a:pt x="374" y="302"/>
                      </a:lnTo>
                      <a:lnTo>
                        <a:pt x="538" y="302"/>
                      </a:lnTo>
                      <a:lnTo>
                        <a:pt x="538" y="256"/>
                      </a:lnTo>
                      <a:lnTo>
                        <a:pt x="628" y="256"/>
                      </a:lnTo>
                      <a:lnTo>
                        <a:pt x="628" y="234"/>
                      </a:lnTo>
                      <a:lnTo>
                        <a:pt x="702" y="234"/>
                      </a:lnTo>
                      <a:lnTo>
                        <a:pt x="702" y="212"/>
                      </a:lnTo>
                      <a:lnTo>
                        <a:pt x="912" y="212"/>
                      </a:lnTo>
                      <a:lnTo>
                        <a:pt x="912" y="168"/>
                      </a:lnTo>
                      <a:lnTo>
                        <a:pt x="966" y="168"/>
                      </a:lnTo>
                      <a:lnTo>
                        <a:pt x="966" y="148"/>
                      </a:lnTo>
                      <a:lnTo>
                        <a:pt x="1008" y="148"/>
                      </a:lnTo>
                      <a:lnTo>
                        <a:pt x="1008" y="126"/>
                      </a:lnTo>
                      <a:lnTo>
                        <a:pt x="1100" y="126"/>
                      </a:lnTo>
                      <a:lnTo>
                        <a:pt x="1100" y="104"/>
                      </a:lnTo>
                      <a:lnTo>
                        <a:pt x="1130" y="104"/>
                      </a:lnTo>
                      <a:lnTo>
                        <a:pt x="1130" y="82"/>
                      </a:lnTo>
                      <a:lnTo>
                        <a:pt x="1152" y="82"/>
                      </a:lnTo>
                      <a:lnTo>
                        <a:pt x="1152" y="56"/>
                      </a:lnTo>
                      <a:lnTo>
                        <a:pt x="1178" y="56"/>
                      </a:lnTo>
                      <a:lnTo>
                        <a:pt x="1178" y="20"/>
                      </a:lnTo>
                      <a:lnTo>
                        <a:pt x="1274" y="20"/>
                      </a:lnTo>
                      <a:lnTo>
                        <a:pt x="1274" y="0"/>
                      </a:lnTo>
                      <a:lnTo>
                        <a:pt x="1318" y="0"/>
                      </a:lnTo>
                    </a:path>
                  </a:pathLst>
                </a:custGeom>
                <a:noFill/>
                <a:ln w="28575">
                  <a:solidFill>
                    <a:schemeClr val="bg1"/>
                  </a:solidFill>
                  <a:round/>
                  <a:headEnd/>
                  <a:tailEnd/>
                </a:ln>
              </p:spPr>
              <p:txBody>
                <a:bodyPr/>
                <a:lstStyle/>
                <a:p>
                  <a:endParaRPr lang="en-US"/>
                </a:p>
              </p:txBody>
            </p:sp>
          </p:grpSp>
          <p:sp>
            <p:nvSpPr>
              <p:cNvPr id="72745" name="Freeform 42"/>
              <p:cNvSpPr>
                <a:spLocks/>
              </p:cNvSpPr>
              <p:nvPr/>
            </p:nvSpPr>
            <p:spPr bwMode="auto">
              <a:xfrm>
                <a:off x="3902" y="2212"/>
                <a:ext cx="926" cy="272"/>
              </a:xfrm>
              <a:custGeom>
                <a:avLst/>
                <a:gdLst>
                  <a:gd name="T0" fmla="*/ 0 w 926"/>
                  <a:gd name="T1" fmla="*/ 272 h 272"/>
                  <a:gd name="T2" fmla="*/ 0 w 926"/>
                  <a:gd name="T3" fmla="*/ 240 h 272"/>
                  <a:gd name="T4" fmla="*/ 24 w 926"/>
                  <a:gd name="T5" fmla="*/ 240 h 272"/>
                  <a:gd name="T6" fmla="*/ 24 w 926"/>
                  <a:gd name="T7" fmla="*/ 192 h 272"/>
                  <a:gd name="T8" fmla="*/ 78 w 926"/>
                  <a:gd name="T9" fmla="*/ 192 h 272"/>
                  <a:gd name="T10" fmla="*/ 78 w 926"/>
                  <a:gd name="T11" fmla="*/ 170 h 272"/>
                  <a:gd name="T12" fmla="*/ 290 w 926"/>
                  <a:gd name="T13" fmla="*/ 170 h 272"/>
                  <a:gd name="T14" fmla="*/ 290 w 926"/>
                  <a:gd name="T15" fmla="*/ 144 h 272"/>
                  <a:gd name="T16" fmla="*/ 372 w 926"/>
                  <a:gd name="T17" fmla="*/ 144 h 272"/>
                  <a:gd name="T18" fmla="*/ 372 w 926"/>
                  <a:gd name="T19" fmla="*/ 120 h 272"/>
                  <a:gd name="T20" fmla="*/ 418 w 926"/>
                  <a:gd name="T21" fmla="*/ 120 h 272"/>
                  <a:gd name="T22" fmla="*/ 418 w 926"/>
                  <a:gd name="T23" fmla="*/ 94 h 272"/>
                  <a:gd name="T24" fmla="*/ 486 w 926"/>
                  <a:gd name="T25" fmla="*/ 94 h 272"/>
                  <a:gd name="T26" fmla="*/ 486 w 926"/>
                  <a:gd name="T27" fmla="*/ 60 h 272"/>
                  <a:gd name="T28" fmla="*/ 606 w 926"/>
                  <a:gd name="T29" fmla="*/ 60 h 272"/>
                  <a:gd name="T30" fmla="*/ 606 w 926"/>
                  <a:gd name="T31" fmla="*/ 0 h 272"/>
                  <a:gd name="T32" fmla="*/ 926 w 926"/>
                  <a:gd name="T33" fmla="*/ 0 h 2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6"/>
                  <a:gd name="T52" fmla="*/ 0 h 272"/>
                  <a:gd name="T53" fmla="*/ 926 w 926"/>
                  <a:gd name="T54" fmla="*/ 272 h 2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6" h="272">
                    <a:moveTo>
                      <a:pt x="0" y="272"/>
                    </a:moveTo>
                    <a:lnTo>
                      <a:pt x="0" y="240"/>
                    </a:lnTo>
                    <a:lnTo>
                      <a:pt x="24" y="240"/>
                    </a:lnTo>
                    <a:lnTo>
                      <a:pt x="24" y="192"/>
                    </a:lnTo>
                    <a:lnTo>
                      <a:pt x="78" y="192"/>
                    </a:lnTo>
                    <a:lnTo>
                      <a:pt x="78" y="170"/>
                    </a:lnTo>
                    <a:lnTo>
                      <a:pt x="290" y="170"/>
                    </a:lnTo>
                    <a:lnTo>
                      <a:pt x="290" y="144"/>
                    </a:lnTo>
                    <a:lnTo>
                      <a:pt x="372" y="144"/>
                    </a:lnTo>
                    <a:lnTo>
                      <a:pt x="372" y="120"/>
                    </a:lnTo>
                    <a:lnTo>
                      <a:pt x="418" y="120"/>
                    </a:lnTo>
                    <a:lnTo>
                      <a:pt x="418" y="94"/>
                    </a:lnTo>
                    <a:lnTo>
                      <a:pt x="486" y="94"/>
                    </a:lnTo>
                    <a:lnTo>
                      <a:pt x="486" y="60"/>
                    </a:lnTo>
                    <a:lnTo>
                      <a:pt x="606" y="60"/>
                    </a:lnTo>
                    <a:lnTo>
                      <a:pt x="606" y="0"/>
                    </a:lnTo>
                    <a:lnTo>
                      <a:pt x="926" y="0"/>
                    </a:lnTo>
                  </a:path>
                </a:pathLst>
              </a:custGeom>
              <a:noFill/>
              <a:ln w="28575">
                <a:solidFill>
                  <a:schemeClr val="bg1"/>
                </a:solidFill>
                <a:round/>
                <a:headEnd/>
                <a:tailEnd/>
              </a:ln>
            </p:spPr>
            <p:txBody>
              <a:bodyPr/>
              <a:lstStyle/>
              <a:p>
                <a:endParaRPr lang="en-US"/>
              </a:p>
            </p:txBody>
          </p:sp>
        </p:grpSp>
        <p:sp>
          <p:nvSpPr>
            <p:cNvPr id="72734" name="Text Box 44"/>
            <p:cNvSpPr txBox="1">
              <a:spLocks noChangeArrowheads="1"/>
            </p:cNvSpPr>
            <p:nvPr/>
          </p:nvSpPr>
          <p:spPr bwMode="auto">
            <a:xfrm>
              <a:off x="2439799" y="5250211"/>
              <a:ext cx="312853" cy="332916"/>
            </a:xfrm>
            <a:prstGeom prst="rect">
              <a:avLst/>
            </a:prstGeom>
            <a:noFill/>
            <a:ln w="9525">
              <a:noFill/>
              <a:miter lim="800000"/>
              <a:headEnd/>
              <a:tailEnd/>
            </a:ln>
          </p:spPr>
          <p:txBody>
            <a:bodyPr wrap="none" lIns="0" tIns="0" rIns="0" bIns="0">
              <a:spAutoFit/>
            </a:bodyPr>
            <a:lstStyle/>
            <a:p>
              <a:pPr algn="ctr" eaLnBrk="0" hangingPunct="0"/>
              <a:r>
                <a:rPr lang="en-GB" sz="800" b="1">
                  <a:solidFill>
                    <a:schemeClr val="bg1"/>
                  </a:solidFill>
                  <a:ea typeface="ＭＳ Ｐゴシック"/>
                  <a:cs typeface="ＭＳ Ｐゴシック"/>
                </a:rPr>
                <a:t>0.5</a:t>
              </a:r>
            </a:p>
          </p:txBody>
        </p:sp>
        <p:sp>
          <p:nvSpPr>
            <p:cNvPr id="72735" name="Text Box 45"/>
            <p:cNvSpPr txBox="1">
              <a:spLocks noChangeArrowheads="1"/>
            </p:cNvSpPr>
            <p:nvPr/>
          </p:nvSpPr>
          <p:spPr bwMode="auto">
            <a:xfrm>
              <a:off x="3644889" y="5250211"/>
              <a:ext cx="312853" cy="332916"/>
            </a:xfrm>
            <a:prstGeom prst="rect">
              <a:avLst/>
            </a:prstGeom>
            <a:noFill/>
            <a:ln w="9525">
              <a:noFill/>
              <a:miter lim="800000"/>
              <a:headEnd/>
              <a:tailEnd/>
            </a:ln>
          </p:spPr>
          <p:txBody>
            <a:bodyPr wrap="none" lIns="0" tIns="0" rIns="0" bIns="0">
              <a:spAutoFit/>
            </a:bodyPr>
            <a:lstStyle/>
            <a:p>
              <a:pPr algn="ctr" eaLnBrk="0" hangingPunct="0"/>
              <a:r>
                <a:rPr lang="en-GB" sz="800" b="1">
                  <a:solidFill>
                    <a:schemeClr val="bg1"/>
                  </a:solidFill>
                  <a:ea typeface="ＭＳ Ｐゴシック"/>
                  <a:cs typeface="ＭＳ Ｐゴシック"/>
                </a:rPr>
                <a:t>1.0</a:t>
              </a:r>
            </a:p>
          </p:txBody>
        </p:sp>
        <p:sp>
          <p:nvSpPr>
            <p:cNvPr id="72736" name="Text Box 46"/>
            <p:cNvSpPr txBox="1">
              <a:spLocks noChangeArrowheads="1"/>
            </p:cNvSpPr>
            <p:nvPr/>
          </p:nvSpPr>
          <p:spPr bwMode="auto">
            <a:xfrm>
              <a:off x="4849976" y="5250211"/>
              <a:ext cx="312853" cy="332916"/>
            </a:xfrm>
            <a:prstGeom prst="rect">
              <a:avLst/>
            </a:prstGeom>
            <a:noFill/>
            <a:ln w="9525">
              <a:noFill/>
              <a:miter lim="800000"/>
              <a:headEnd/>
              <a:tailEnd/>
            </a:ln>
          </p:spPr>
          <p:txBody>
            <a:bodyPr wrap="none" lIns="0" tIns="0" rIns="0" bIns="0">
              <a:spAutoFit/>
            </a:bodyPr>
            <a:lstStyle/>
            <a:p>
              <a:pPr algn="ctr" eaLnBrk="0" hangingPunct="0"/>
              <a:r>
                <a:rPr lang="en-GB" sz="800" b="1">
                  <a:solidFill>
                    <a:schemeClr val="bg1"/>
                  </a:solidFill>
                  <a:ea typeface="ＭＳ Ｐゴシック"/>
                  <a:cs typeface="ＭＳ Ｐゴシック"/>
                </a:rPr>
                <a:t>1.5</a:t>
              </a:r>
            </a:p>
          </p:txBody>
        </p:sp>
        <p:sp>
          <p:nvSpPr>
            <p:cNvPr id="72737" name="Text Box 47"/>
            <p:cNvSpPr txBox="1">
              <a:spLocks noChangeArrowheads="1"/>
            </p:cNvSpPr>
            <p:nvPr/>
          </p:nvSpPr>
          <p:spPr bwMode="auto">
            <a:xfrm>
              <a:off x="6079054" y="5250211"/>
              <a:ext cx="312853" cy="332916"/>
            </a:xfrm>
            <a:prstGeom prst="rect">
              <a:avLst/>
            </a:prstGeom>
            <a:noFill/>
            <a:ln w="9525">
              <a:noFill/>
              <a:miter lim="800000"/>
              <a:headEnd/>
              <a:tailEnd/>
            </a:ln>
          </p:spPr>
          <p:txBody>
            <a:bodyPr wrap="none" lIns="0" tIns="0" rIns="0" bIns="0">
              <a:spAutoFit/>
            </a:bodyPr>
            <a:lstStyle/>
            <a:p>
              <a:pPr algn="ctr" eaLnBrk="0" hangingPunct="0"/>
              <a:r>
                <a:rPr lang="en-GB" sz="800" b="1">
                  <a:solidFill>
                    <a:schemeClr val="bg1"/>
                  </a:solidFill>
                  <a:ea typeface="ＭＳ Ｐゴシック"/>
                  <a:cs typeface="ＭＳ Ｐゴシック"/>
                </a:rPr>
                <a:t>2.0</a:t>
              </a:r>
            </a:p>
          </p:txBody>
        </p:sp>
        <p:sp>
          <p:nvSpPr>
            <p:cNvPr id="72738" name="Text Box 48"/>
            <p:cNvSpPr txBox="1">
              <a:spLocks noChangeArrowheads="1"/>
            </p:cNvSpPr>
            <p:nvPr/>
          </p:nvSpPr>
          <p:spPr bwMode="auto">
            <a:xfrm>
              <a:off x="7289789" y="5250211"/>
              <a:ext cx="312853" cy="332916"/>
            </a:xfrm>
            <a:prstGeom prst="rect">
              <a:avLst/>
            </a:prstGeom>
            <a:noFill/>
            <a:ln w="9525">
              <a:noFill/>
              <a:miter lim="800000"/>
              <a:headEnd/>
              <a:tailEnd/>
            </a:ln>
          </p:spPr>
          <p:txBody>
            <a:bodyPr wrap="none" lIns="0" tIns="0" rIns="0" bIns="0">
              <a:spAutoFit/>
            </a:bodyPr>
            <a:lstStyle/>
            <a:p>
              <a:pPr algn="ctr" eaLnBrk="0" hangingPunct="0"/>
              <a:r>
                <a:rPr lang="en-GB" sz="800" b="1">
                  <a:solidFill>
                    <a:schemeClr val="bg1"/>
                  </a:solidFill>
                  <a:ea typeface="ＭＳ Ｐゴシック"/>
                  <a:cs typeface="ＭＳ Ｐゴシック"/>
                </a:rPr>
                <a:t>2.5</a:t>
              </a:r>
            </a:p>
          </p:txBody>
        </p:sp>
        <p:sp>
          <p:nvSpPr>
            <p:cNvPr id="72739" name="Rectangle 56"/>
            <p:cNvSpPr>
              <a:spLocks noChangeArrowheads="1"/>
            </p:cNvSpPr>
            <p:nvPr/>
          </p:nvSpPr>
          <p:spPr bwMode="auto">
            <a:xfrm>
              <a:off x="7501248" y="1877150"/>
              <a:ext cx="932745" cy="586738"/>
            </a:xfrm>
            <a:prstGeom prst="rect">
              <a:avLst/>
            </a:prstGeom>
            <a:noFill/>
            <a:ln w="9525">
              <a:noFill/>
              <a:miter lim="800000"/>
              <a:headEnd/>
              <a:tailEnd/>
            </a:ln>
          </p:spPr>
          <p:txBody>
            <a:bodyPr>
              <a:spAutoFit/>
            </a:bodyPr>
            <a:lstStyle/>
            <a:p>
              <a:pPr algn="ctr" eaLnBrk="0" hangingPunct="0"/>
              <a:r>
                <a:rPr lang="en-GB" sz="800" b="1">
                  <a:solidFill>
                    <a:schemeClr val="bg1"/>
                  </a:solidFill>
                  <a:ea typeface="ＭＳ Ｐゴシック"/>
                  <a:cs typeface="ＭＳ Ｐゴシック"/>
                </a:rPr>
                <a:t>RRR</a:t>
              </a:r>
            </a:p>
            <a:p>
              <a:pPr algn="ctr" eaLnBrk="0" hangingPunct="0"/>
              <a:r>
                <a:rPr lang="en-GB" sz="800" b="1">
                  <a:solidFill>
                    <a:schemeClr val="bg1"/>
                  </a:solidFill>
                  <a:ea typeface="ＭＳ Ｐゴシック"/>
                  <a:cs typeface="ＭＳ Ｐゴシック"/>
                </a:rPr>
                <a:t> 60%</a:t>
              </a:r>
              <a:endParaRPr lang="en-US" sz="800" b="1">
                <a:solidFill>
                  <a:schemeClr val="bg1"/>
                </a:solidFill>
                <a:ea typeface="ＭＳ Ｐゴシック"/>
                <a:cs typeface="ＭＳ Ｐゴシック"/>
              </a:endParaRPr>
            </a:p>
          </p:txBody>
        </p:sp>
        <p:sp>
          <p:nvSpPr>
            <p:cNvPr id="72740" name="Line 57"/>
            <p:cNvSpPr>
              <a:spLocks noChangeShapeType="1"/>
            </p:cNvSpPr>
            <p:nvPr/>
          </p:nvSpPr>
          <p:spPr bwMode="auto">
            <a:xfrm>
              <a:off x="7662115" y="2467321"/>
              <a:ext cx="0" cy="1238250"/>
            </a:xfrm>
            <a:prstGeom prst="line">
              <a:avLst/>
            </a:prstGeom>
            <a:noFill/>
            <a:ln w="38100">
              <a:noFill/>
              <a:round/>
              <a:headEnd/>
              <a:tailEnd type="triangle" w="med" len="med"/>
            </a:ln>
          </p:spPr>
          <p:txBody>
            <a:bodyPr/>
            <a:lstStyle/>
            <a:p>
              <a:endParaRPr lang="en-US"/>
            </a:p>
          </p:txBody>
        </p:sp>
        <p:sp>
          <p:nvSpPr>
            <p:cNvPr id="72741" name="Line 61"/>
            <p:cNvSpPr>
              <a:spLocks noChangeShapeType="1"/>
            </p:cNvSpPr>
            <p:nvPr/>
          </p:nvSpPr>
          <p:spPr bwMode="auto">
            <a:xfrm>
              <a:off x="8386056" y="2467321"/>
              <a:ext cx="2368" cy="601639"/>
            </a:xfrm>
            <a:prstGeom prst="line">
              <a:avLst/>
            </a:prstGeom>
            <a:noFill/>
            <a:ln w="76200">
              <a:solidFill>
                <a:srgbClr val="FFFF00"/>
              </a:solidFill>
              <a:round/>
              <a:headEnd/>
              <a:tailEnd type="triangle" w="med" len="med"/>
            </a:ln>
          </p:spPr>
          <p:txBody>
            <a:bodyPr/>
            <a:lstStyle/>
            <a:p>
              <a:endParaRPr lang="en-US"/>
            </a:p>
          </p:txBody>
        </p:sp>
        <p:sp>
          <p:nvSpPr>
            <p:cNvPr id="72742" name="Text Box 43"/>
            <p:cNvSpPr txBox="1">
              <a:spLocks noChangeArrowheads="1"/>
            </p:cNvSpPr>
            <p:nvPr/>
          </p:nvSpPr>
          <p:spPr bwMode="auto">
            <a:xfrm>
              <a:off x="1187622" y="5157193"/>
              <a:ext cx="451509" cy="332916"/>
            </a:xfrm>
            <a:prstGeom prst="rect">
              <a:avLst/>
            </a:prstGeom>
            <a:noFill/>
            <a:ln w="9525">
              <a:noFill/>
              <a:miter lim="800000"/>
              <a:headEnd/>
              <a:tailEnd/>
            </a:ln>
          </p:spPr>
          <p:txBody>
            <a:bodyPr lIns="0" tIns="0" rIns="0" bIns="0">
              <a:spAutoFit/>
            </a:bodyPr>
            <a:lstStyle/>
            <a:p>
              <a:pPr algn="ctr" eaLnBrk="0" hangingPunct="0"/>
              <a:r>
                <a:rPr lang="en-GB" sz="800" b="1">
                  <a:solidFill>
                    <a:schemeClr val="bg1"/>
                  </a:solidFill>
                  <a:ea typeface="ＭＳ Ｐゴシック"/>
                  <a:cs typeface="ＭＳ Ｐゴシック"/>
                </a:rPr>
                <a:t>0</a:t>
              </a:r>
            </a:p>
          </p:txBody>
        </p:sp>
        <p:sp>
          <p:nvSpPr>
            <p:cNvPr id="72743" name="Line 61"/>
            <p:cNvSpPr>
              <a:spLocks noChangeShapeType="1"/>
            </p:cNvSpPr>
            <p:nvPr/>
          </p:nvSpPr>
          <p:spPr bwMode="auto">
            <a:xfrm flipH="1">
              <a:off x="7596336" y="2492896"/>
              <a:ext cx="15522" cy="504056"/>
            </a:xfrm>
            <a:prstGeom prst="line">
              <a:avLst/>
            </a:prstGeom>
            <a:noFill/>
            <a:ln w="76200">
              <a:solidFill>
                <a:srgbClr val="14FC3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5105400" y="1268413"/>
            <a:ext cx="2995613" cy="1006475"/>
          </a:xfrm>
          <a:prstGeom prst="rect">
            <a:avLst/>
          </a:prstGeom>
          <a:noFill/>
          <a:ln w="9525" algn="ctr">
            <a:noFill/>
            <a:miter lim="800000"/>
            <a:headEnd/>
            <a:tailEnd/>
          </a:ln>
        </p:spPr>
        <p:txBody>
          <a:bodyPr>
            <a:spAutoFit/>
          </a:bodyPr>
          <a:lstStyle/>
          <a:p>
            <a:pPr algn="ctr" eaLnBrk="0" hangingPunct="0"/>
            <a:r>
              <a:rPr lang="es-AR" sz="2000" b="1">
                <a:solidFill>
                  <a:schemeClr val="bg1"/>
                </a:solidFill>
                <a:latin typeface="Arial Narrow" pitchFamily="34" charset="0"/>
                <a:ea typeface="ＭＳ Ｐゴシック"/>
                <a:cs typeface="ＭＳ Ｐゴシック"/>
              </a:rPr>
              <a:t>Meta-análisis de ACV isquémico o embolia sistémica</a:t>
            </a:r>
          </a:p>
        </p:txBody>
      </p:sp>
      <p:sp>
        <p:nvSpPr>
          <p:cNvPr id="23556" name="Text Box 5"/>
          <p:cNvSpPr txBox="1">
            <a:spLocks noChangeArrowheads="1"/>
          </p:cNvSpPr>
          <p:nvPr/>
        </p:nvSpPr>
        <p:spPr bwMode="auto">
          <a:xfrm>
            <a:off x="919163" y="1812925"/>
            <a:ext cx="2309812" cy="3201988"/>
          </a:xfrm>
          <a:prstGeom prst="rect">
            <a:avLst/>
          </a:prstGeom>
          <a:noFill/>
          <a:ln w="9525" algn="ctr">
            <a:noFill/>
            <a:miter lim="800000"/>
            <a:headEnd/>
            <a:tailEnd/>
          </a:ln>
        </p:spPr>
        <p:txBody>
          <a:bodyPr wrap="none">
            <a:spAutoFit/>
          </a:bodyPr>
          <a:lstStyle/>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placebo</a:t>
            </a: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W baja dosis</a:t>
            </a: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AAS</a:t>
            </a: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AAS + </a:t>
            </a:r>
            <a:r>
              <a:rPr lang="es-AR" b="1" dirty="0" err="1">
                <a:solidFill>
                  <a:schemeClr val="bg1"/>
                </a:solidFill>
                <a:latin typeface="Arial Narrow" pitchFamily="34" charset="0"/>
                <a:ea typeface="ＭＳ Ｐゴシック" pitchFamily="34" charset="-128"/>
                <a:cs typeface="+mn-cs"/>
              </a:rPr>
              <a:t>clopidogrel</a:t>
            </a:r>
            <a:endParaRPr lang="es-AR" b="1" dirty="0">
              <a:solidFill>
                <a:schemeClr val="bg1"/>
              </a:solidFill>
              <a:latin typeface="Arial Narrow" pitchFamily="34" charset="0"/>
              <a:ea typeface="ＭＳ Ｐゴシック" pitchFamily="34" charset="-128"/>
              <a:cs typeface="+mn-cs"/>
            </a:endParaRP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a:t>
            </a:r>
            <a:r>
              <a:rPr lang="es-AR" b="1" dirty="0" err="1">
                <a:solidFill>
                  <a:schemeClr val="bg1"/>
                </a:solidFill>
                <a:latin typeface="Arial Narrow" pitchFamily="34" charset="0"/>
                <a:ea typeface="ＭＳ Ｐゴシック" pitchFamily="34" charset="-128"/>
                <a:cs typeface="+mn-cs"/>
              </a:rPr>
              <a:t>ximelagatrán</a:t>
            </a:r>
            <a:endParaRPr lang="es-AR" b="1" dirty="0">
              <a:solidFill>
                <a:schemeClr val="bg1"/>
              </a:solidFill>
              <a:latin typeface="Arial Narrow" pitchFamily="34" charset="0"/>
              <a:ea typeface="ＭＳ Ｐゴシック" pitchFamily="34" charset="-128"/>
              <a:cs typeface="+mn-cs"/>
            </a:endParaRPr>
          </a:p>
          <a:p>
            <a:pPr algn="r" eaLnBrk="0" fontAlgn="auto" hangingPunct="0">
              <a:spcBef>
                <a:spcPct val="100000"/>
              </a:spcBef>
              <a:spcAft>
                <a:spcPts val="0"/>
              </a:spcAft>
              <a:defRPr/>
            </a:pPr>
            <a:r>
              <a:rPr lang="es-AR" sz="2000" b="1" dirty="0">
                <a:solidFill>
                  <a:srgbClr val="14FC30"/>
                </a:solidFill>
                <a:effectLst>
                  <a:outerShdw blurRad="38100" dist="38100" dir="2700000" algn="tl">
                    <a:srgbClr val="000000">
                      <a:alpha val="43137"/>
                    </a:srgbClr>
                  </a:outerShdw>
                </a:effectLst>
                <a:latin typeface="Arial Narrow" pitchFamily="34" charset="0"/>
                <a:ea typeface="ＭＳ Ｐゴシック" pitchFamily="34" charset="-128"/>
                <a:cs typeface="+mn-cs"/>
              </a:rPr>
              <a:t>W vs dabigatrán 150</a:t>
            </a:r>
          </a:p>
        </p:txBody>
      </p:sp>
      <p:sp>
        <p:nvSpPr>
          <p:cNvPr id="73732" name="Line 6"/>
          <p:cNvSpPr>
            <a:spLocks noChangeShapeType="1"/>
          </p:cNvSpPr>
          <p:nvPr/>
        </p:nvSpPr>
        <p:spPr bwMode="auto">
          <a:xfrm>
            <a:off x="4840288" y="1647825"/>
            <a:ext cx="0" cy="3444875"/>
          </a:xfrm>
          <a:prstGeom prst="line">
            <a:avLst/>
          </a:prstGeom>
          <a:noFill/>
          <a:ln w="28575">
            <a:solidFill>
              <a:srgbClr val="FFFF99"/>
            </a:solidFill>
            <a:prstDash val="sysDot"/>
            <a:round/>
            <a:headEnd/>
            <a:tailEnd/>
          </a:ln>
        </p:spPr>
        <p:txBody>
          <a:bodyPr wrap="none">
            <a:spAutoFit/>
          </a:bodyPr>
          <a:lstStyle/>
          <a:p>
            <a:endParaRPr lang="en-US"/>
          </a:p>
        </p:txBody>
      </p:sp>
      <p:sp>
        <p:nvSpPr>
          <p:cNvPr id="73733" name="Line 7"/>
          <p:cNvSpPr>
            <a:spLocks noChangeShapeType="1"/>
          </p:cNvSpPr>
          <p:nvPr/>
        </p:nvSpPr>
        <p:spPr bwMode="auto">
          <a:xfrm>
            <a:off x="3078163" y="5076825"/>
            <a:ext cx="3349625" cy="0"/>
          </a:xfrm>
          <a:prstGeom prst="line">
            <a:avLst/>
          </a:prstGeom>
          <a:noFill/>
          <a:ln w="28575">
            <a:solidFill>
              <a:srgbClr val="FFFF99"/>
            </a:solidFill>
            <a:round/>
            <a:headEnd/>
            <a:tailEnd/>
          </a:ln>
        </p:spPr>
        <p:txBody>
          <a:bodyPr>
            <a:spAutoFit/>
          </a:bodyPr>
          <a:lstStyle/>
          <a:p>
            <a:endParaRPr lang="en-US"/>
          </a:p>
        </p:txBody>
      </p:sp>
      <p:sp>
        <p:nvSpPr>
          <p:cNvPr id="73734" name="Line 8"/>
          <p:cNvSpPr>
            <a:spLocks noChangeShapeType="1"/>
          </p:cNvSpPr>
          <p:nvPr/>
        </p:nvSpPr>
        <p:spPr bwMode="auto">
          <a:xfrm>
            <a:off x="3078163"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35" name="Line 9"/>
          <p:cNvSpPr>
            <a:spLocks noChangeShapeType="1"/>
          </p:cNvSpPr>
          <p:nvPr/>
        </p:nvSpPr>
        <p:spPr bwMode="auto">
          <a:xfrm>
            <a:off x="3573463"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36" name="Line 10"/>
          <p:cNvSpPr>
            <a:spLocks noChangeShapeType="1"/>
          </p:cNvSpPr>
          <p:nvPr/>
        </p:nvSpPr>
        <p:spPr bwMode="auto">
          <a:xfrm>
            <a:off x="4083050"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37" name="Line 11"/>
          <p:cNvSpPr>
            <a:spLocks noChangeShapeType="1"/>
          </p:cNvSpPr>
          <p:nvPr/>
        </p:nvSpPr>
        <p:spPr bwMode="auto">
          <a:xfrm>
            <a:off x="4595813"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38" name="Line 12"/>
          <p:cNvSpPr>
            <a:spLocks noChangeShapeType="1"/>
          </p:cNvSpPr>
          <p:nvPr/>
        </p:nvSpPr>
        <p:spPr bwMode="auto">
          <a:xfrm>
            <a:off x="5095875"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39" name="Line 13"/>
          <p:cNvSpPr>
            <a:spLocks noChangeShapeType="1"/>
          </p:cNvSpPr>
          <p:nvPr/>
        </p:nvSpPr>
        <p:spPr bwMode="auto">
          <a:xfrm>
            <a:off x="5592763"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40" name="Line 14"/>
          <p:cNvSpPr>
            <a:spLocks noChangeShapeType="1"/>
          </p:cNvSpPr>
          <p:nvPr/>
        </p:nvSpPr>
        <p:spPr bwMode="auto">
          <a:xfrm>
            <a:off x="5983288"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41" name="Line 15"/>
          <p:cNvSpPr>
            <a:spLocks noChangeShapeType="1"/>
          </p:cNvSpPr>
          <p:nvPr/>
        </p:nvSpPr>
        <p:spPr bwMode="auto">
          <a:xfrm>
            <a:off x="6427788" y="5083175"/>
            <a:ext cx="0" cy="111125"/>
          </a:xfrm>
          <a:prstGeom prst="line">
            <a:avLst/>
          </a:prstGeom>
          <a:noFill/>
          <a:ln w="28575">
            <a:solidFill>
              <a:srgbClr val="FFFF99"/>
            </a:solidFill>
            <a:round/>
            <a:headEnd/>
            <a:tailEnd/>
          </a:ln>
        </p:spPr>
        <p:txBody>
          <a:bodyPr wrap="none">
            <a:spAutoFit/>
          </a:bodyPr>
          <a:lstStyle/>
          <a:p>
            <a:endParaRPr lang="en-US"/>
          </a:p>
        </p:txBody>
      </p:sp>
      <p:sp>
        <p:nvSpPr>
          <p:cNvPr id="73742" name="Text Box 16"/>
          <p:cNvSpPr txBox="1">
            <a:spLocks noChangeArrowheads="1"/>
          </p:cNvSpPr>
          <p:nvPr/>
        </p:nvSpPr>
        <p:spPr bwMode="auto">
          <a:xfrm>
            <a:off x="3046413" y="5183188"/>
            <a:ext cx="93662"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a:t>
            </a:r>
            <a:endParaRPr lang="en-US" sz="1600" b="1">
              <a:solidFill>
                <a:schemeClr val="bg1"/>
              </a:solidFill>
              <a:latin typeface="Arial Narrow" pitchFamily="34" charset="0"/>
              <a:ea typeface="ＭＳ Ｐゴシック"/>
              <a:cs typeface="ＭＳ Ｐゴシック"/>
            </a:endParaRPr>
          </a:p>
        </p:txBody>
      </p:sp>
      <p:sp>
        <p:nvSpPr>
          <p:cNvPr id="73743" name="Text Box 17"/>
          <p:cNvSpPr txBox="1">
            <a:spLocks noChangeArrowheads="1"/>
          </p:cNvSpPr>
          <p:nvPr/>
        </p:nvSpPr>
        <p:spPr bwMode="auto">
          <a:xfrm>
            <a:off x="3459163"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0.3</a:t>
            </a:r>
            <a:endParaRPr lang="en-US" sz="1600" b="1">
              <a:solidFill>
                <a:schemeClr val="bg1"/>
              </a:solidFill>
              <a:latin typeface="Arial Narrow" pitchFamily="34" charset="0"/>
              <a:ea typeface="ＭＳ Ｐゴシック"/>
              <a:cs typeface="ＭＳ Ｐゴシック"/>
            </a:endParaRPr>
          </a:p>
        </p:txBody>
      </p:sp>
      <p:sp>
        <p:nvSpPr>
          <p:cNvPr id="73744" name="Text Box 18"/>
          <p:cNvSpPr txBox="1">
            <a:spLocks noChangeArrowheads="1"/>
          </p:cNvSpPr>
          <p:nvPr/>
        </p:nvSpPr>
        <p:spPr bwMode="auto">
          <a:xfrm>
            <a:off x="3962400"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0.6</a:t>
            </a:r>
            <a:endParaRPr lang="en-US" sz="1600" b="1">
              <a:solidFill>
                <a:schemeClr val="bg1"/>
              </a:solidFill>
              <a:latin typeface="Arial Narrow" pitchFamily="34" charset="0"/>
              <a:ea typeface="ＭＳ Ｐゴシック"/>
              <a:cs typeface="ＭＳ Ｐゴシック"/>
            </a:endParaRPr>
          </a:p>
        </p:txBody>
      </p:sp>
      <p:sp>
        <p:nvSpPr>
          <p:cNvPr id="73745" name="Text Box 19"/>
          <p:cNvSpPr txBox="1">
            <a:spLocks noChangeArrowheads="1"/>
          </p:cNvSpPr>
          <p:nvPr/>
        </p:nvSpPr>
        <p:spPr bwMode="auto">
          <a:xfrm>
            <a:off x="4486275"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0.9</a:t>
            </a:r>
            <a:endParaRPr lang="en-US" sz="1600" b="1">
              <a:solidFill>
                <a:schemeClr val="bg1"/>
              </a:solidFill>
              <a:latin typeface="Arial Narrow" pitchFamily="34" charset="0"/>
              <a:ea typeface="ＭＳ Ｐゴシック"/>
              <a:cs typeface="ＭＳ Ｐゴシック"/>
            </a:endParaRPr>
          </a:p>
        </p:txBody>
      </p:sp>
      <p:sp>
        <p:nvSpPr>
          <p:cNvPr id="73746" name="Text Box 20"/>
          <p:cNvSpPr txBox="1">
            <a:spLocks noChangeArrowheads="1"/>
          </p:cNvSpPr>
          <p:nvPr/>
        </p:nvSpPr>
        <p:spPr bwMode="auto">
          <a:xfrm>
            <a:off x="4981575"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1.2</a:t>
            </a:r>
            <a:endParaRPr lang="en-US" sz="1600" b="1">
              <a:solidFill>
                <a:schemeClr val="bg1"/>
              </a:solidFill>
              <a:latin typeface="Arial Narrow" pitchFamily="34" charset="0"/>
              <a:ea typeface="ＭＳ Ｐゴシック"/>
              <a:cs typeface="ＭＳ Ｐゴシック"/>
            </a:endParaRPr>
          </a:p>
        </p:txBody>
      </p:sp>
      <p:sp>
        <p:nvSpPr>
          <p:cNvPr id="73747" name="Text Box 21"/>
          <p:cNvSpPr txBox="1">
            <a:spLocks noChangeArrowheads="1"/>
          </p:cNvSpPr>
          <p:nvPr/>
        </p:nvSpPr>
        <p:spPr bwMode="auto">
          <a:xfrm>
            <a:off x="5476875"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1.5</a:t>
            </a:r>
            <a:endParaRPr lang="en-US" sz="1600" b="1">
              <a:solidFill>
                <a:schemeClr val="bg1"/>
              </a:solidFill>
              <a:latin typeface="Arial Narrow" pitchFamily="34" charset="0"/>
              <a:ea typeface="ＭＳ Ｐゴシック"/>
              <a:cs typeface="ＭＳ Ｐゴシック"/>
            </a:endParaRPr>
          </a:p>
        </p:txBody>
      </p:sp>
      <p:sp>
        <p:nvSpPr>
          <p:cNvPr id="73748" name="Text Box 22"/>
          <p:cNvSpPr txBox="1">
            <a:spLocks noChangeArrowheads="1"/>
          </p:cNvSpPr>
          <p:nvPr/>
        </p:nvSpPr>
        <p:spPr bwMode="auto">
          <a:xfrm>
            <a:off x="5861050"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1.8</a:t>
            </a:r>
            <a:endParaRPr lang="en-US" sz="1600" b="1">
              <a:solidFill>
                <a:schemeClr val="bg1"/>
              </a:solidFill>
              <a:latin typeface="Arial Narrow" pitchFamily="34" charset="0"/>
              <a:ea typeface="ＭＳ Ｐゴシック"/>
              <a:cs typeface="ＭＳ Ｐゴシック"/>
            </a:endParaRPr>
          </a:p>
        </p:txBody>
      </p:sp>
      <p:sp>
        <p:nvSpPr>
          <p:cNvPr id="73749" name="Text Box 23"/>
          <p:cNvSpPr txBox="1">
            <a:spLocks noChangeArrowheads="1"/>
          </p:cNvSpPr>
          <p:nvPr/>
        </p:nvSpPr>
        <p:spPr bwMode="auto">
          <a:xfrm>
            <a:off x="6305550" y="5183188"/>
            <a:ext cx="231775" cy="246062"/>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2.0</a:t>
            </a:r>
            <a:endParaRPr lang="en-US" sz="1600" b="1">
              <a:solidFill>
                <a:schemeClr val="bg1"/>
              </a:solidFill>
              <a:latin typeface="Arial Narrow" pitchFamily="34" charset="0"/>
              <a:ea typeface="ＭＳ Ｐゴシック"/>
              <a:cs typeface="ＭＳ Ｐゴシック"/>
            </a:endParaRPr>
          </a:p>
        </p:txBody>
      </p:sp>
      <p:sp>
        <p:nvSpPr>
          <p:cNvPr id="73750" name="Text Box 24"/>
          <p:cNvSpPr txBox="1">
            <a:spLocks noChangeArrowheads="1"/>
          </p:cNvSpPr>
          <p:nvPr/>
        </p:nvSpPr>
        <p:spPr bwMode="auto">
          <a:xfrm>
            <a:off x="3008313" y="5530850"/>
            <a:ext cx="1608137" cy="246063"/>
          </a:xfrm>
          <a:prstGeom prst="rect">
            <a:avLst/>
          </a:prstGeom>
          <a:noFill/>
          <a:ln w="12700" algn="ctr">
            <a:noFill/>
            <a:miter lim="800000"/>
            <a:headEnd/>
            <a:tailEnd/>
          </a:ln>
        </p:spPr>
        <p:txBody>
          <a:bodyPr wrap="none" lIns="0" tIns="0" rIns="0" bIns="0">
            <a:spAutoFit/>
          </a:bodyPr>
          <a:lstStyle/>
          <a:p>
            <a:pPr algn="r" eaLnBrk="0" hangingPunct="0"/>
            <a:r>
              <a:rPr lang="es-AR" sz="1600" b="1">
                <a:solidFill>
                  <a:schemeClr val="bg1"/>
                </a:solidFill>
                <a:latin typeface="Arial Narrow" pitchFamily="34" charset="0"/>
                <a:ea typeface="ＭＳ Ｐゴシック"/>
                <a:cs typeface="ＭＳ Ｐゴシック"/>
              </a:rPr>
              <a:t>A favor de warfarina</a:t>
            </a:r>
          </a:p>
        </p:txBody>
      </p:sp>
      <p:sp>
        <p:nvSpPr>
          <p:cNvPr id="73751" name="Text Box 25"/>
          <p:cNvSpPr txBox="1">
            <a:spLocks noChangeArrowheads="1"/>
          </p:cNvSpPr>
          <p:nvPr/>
        </p:nvSpPr>
        <p:spPr bwMode="auto">
          <a:xfrm>
            <a:off x="5022850" y="5530850"/>
            <a:ext cx="2195513" cy="246063"/>
          </a:xfrm>
          <a:prstGeom prst="rect">
            <a:avLst/>
          </a:prstGeom>
          <a:noFill/>
          <a:ln w="12700" algn="ctr">
            <a:noFill/>
            <a:miter lim="800000"/>
            <a:headEnd/>
            <a:tailEnd/>
          </a:ln>
        </p:spPr>
        <p:txBody>
          <a:bodyPr wrap="none" lIns="0" tIns="0" rIns="0" bIns="0">
            <a:spAutoFit/>
          </a:bodyPr>
          <a:lstStyle/>
          <a:p>
            <a:pPr eaLnBrk="0" hangingPunct="0"/>
            <a:r>
              <a:rPr lang="es-AR" sz="1600" b="1">
                <a:solidFill>
                  <a:schemeClr val="bg1"/>
                </a:solidFill>
                <a:latin typeface="Arial Narrow" pitchFamily="34" charset="0"/>
                <a:ea typeface="ＭＳ Ｐゴシック"/>
                <a:cs typeface="ＭＳ Ｐゴシック"/>
              </a:rPr>
              <a:t>A favor del otro tratamiento</a:t>
            </a:r>
          </a:p>
        </p:txBody>
      </p:sp>
      <p:sp>
        <p:nvSpPr>
          <p:cNvPr id="73752" name="Rectangle 26"/>
          <p:cNvSpPr>
            <a:spLocks noChangeArrowheads="1"/>
          </p:cNvSpPr>
          <p:nvPr/>
        </p:nvSpPr>
        <p:spPr bwMode="auto">
          <a:xfrm>
            <a:off x="4170363" y="3527425"/>
            <a:ext cx="184150" cy="369888"/>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73753" name="Group 27"/>
          <p:cNvGrpSpPr>
            <a:grpSpLocks/>
          </p:cNvGrpSpPr>
          <p:nvPr/>
        </p:nvGrpSpPr>
        <p:grpSpPr bwMode="auto">
          <a:xfrm>
            <a:off x="4038600" y="3627438"/>
            <a:ext cx="557213" cy="184150"/>
            <a:chOff x="2964" y="2688"/>
            <a:chExt cx="300" cy="100"/>
          </a:xfrm>
        </p:grpSpPr>
        <p:sp>
          <p:nvSpPr>
            <p:cNvPr id="73789" name="Line 28"/>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73790" name="Line 29"/>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73791" name="Line 30"/>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73754" name="Rectangle 31"/>
          <p:cNvSpPr>
            <a:spLocks noChangeArrowheads="1"/>
          </p:cNvSpPr>
          <p:nvPr/>
        </p:nvSpPr>
        <p:spPr bwMode="auto">
          <a:xfrm>
            <a:off x="3962400" y="2921000"/>
            <a:ext cx="185738" cy="369888"/>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73755" name="Group 32"/>
          <p:cNvGrpSpPr>
            <a:grpSpLocks/>
          </p:cNvGrpSpPr>
          <p:nvPr/>
        </p:nvGrpSpPr>
        <p:grpSpPr bwMode="auto">
          <a:xfrm>
            <a:off x="3735388" y="3021013"/>
            <a:ext cx="792162" cy="184150"/>
            <a:chOff x="2964" y="2688"/>
            <a:chExt cx="300" cy="100"/>
          </a:xfrm>
        </p:grpSpPr>
        <p:sp>
          <p:nvSpPr>
            <p:cNvPr id="73786" name="Line 33"/>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73787" name="Line 34"/>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73788" name="Line 35"/>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73756" name="Rectangle 36"/>
          <p:cNvSpPr>
            <a:spLocks noChangeArrowheads="1"/>
          </p:cNvSpPr>
          <p:nvPr/>
        </p:nvSpPr>
        <p:spPr bwMode="auto">
          <a:xfrm>
            <a:off x="3590925" y="2373313"/>
            <a:ext cx="184150" cy="369887"/>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73757" name="Group 37"/>
          <p:cNvGrpSpPr>
            <a:grpSpLocks/>
          </p:cNvGrpSpPr>
          <p:nvPr/>
        </p:nvGrpSpPr>
        <p:grpSpPr bwMode="auto">
          <a:xfrm>
            <a:off x="3452813" y="2473325"/>
            <a:ext cx="590550" cy="184150"/>
            <a:chOff x="2964" y="2688"/>
            <a:chExt cx="300" cy="100"/>
          </a:xfrm>
        </p:grpSpPr>
        <p:sp>
          <p:nvSpPr>
            <p:cNvPr id="73783" name="Line 38"/>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73784" name="Line 39"/>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73785" name="Line 40"/>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73758" name="Rectangle 41"/>
          <p:cNvSpPr>
            <a:spLocks noChangeArrowheads="1"/>
          </p:cNvSpPr>
          <p:nvPr/>
        </p:nvSpPr>
        <p:spPr bwMode="auto">
          <a:xfrm>
            <a:off x="3529013" y="1819275"/>
            <a:ext cx="185737" cy="369888"/>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73759" name="Group 42"/>
          <p:cNvGrpSpPr>
            <a:grpSpLocks/>
          </p:cNvGrpSpPr>
          <p:nvPr/>
        </p:nvGrpSpPr>
        <p:grpSpPr bwMode="auto">
          <a:xfrm>
            <a:off x="3465513" y="1919288"/>
            <a:ext cx="363537" cy="184150"/>
            <a:chOff x="2964" y="2688"/>
            <a:chExt cx="300" cy="100"/>
          </a:xfrm>
        </p:grpSpPr>
        <p:sp>
          <p:nvSpPr>
            <p:cNvPr id="73780" name="Line 43"/>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73781" name="Line 44"/>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73782" name="Line 45"/>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73760" name="Rectangle 46"/>
          <p:cNvSpPr>
            <a:spLocks noChangeArrowheads="1"/>
          </p:cNvSpPr>
          <p:nvPr/>
        </p:nvSpPr>
        <p:spPr bwMode="auto">
          <a:xfrm>
            <a:off x="4724400" y="4119563"/>
            <a:ext cx="185738" cy="369887"/>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73761" name="Group 47"/>
          <p:cNvGrpSpPr>
            <a:grpSpLocks/>
          </p:cNvGrpSpPr>
          <p:nvPr/>
        </p:nvGrpSpPr>
        <p:grpSpPr bwMode="auto">
          <a:xfrm>
            <a:off x="4365625" y="4217988"/>
            <a:ext cx="1071563" cy="185737"/>
            <a:chOff x="2964" y="2688"/>
            <a:chExt cx="300" cy="100"/>
          </a:xfrm>
        </p:grpSpPr>
        <p:sp>
          <p:nvSpPr>
            <p:cNvPr id="73777" name="Line 48"/>
            <p:cNvSpPr>
              <a:spLocks noChangeShapeType="1"/>
            </p:cNvSpPr>
            <p:nvPr/>
          </p:nvSpPr>
          <p:spPr bwMode="auto">
            <a:xfrm>
              <a:off x="2968" y="2740"/>
              <a:ext cx="296" cy="0"/>
            </a:xfrm>
            <a:prstGeom prst="line">
              <a:avLst/>
            </a:prstGeom>
            <a:noFill/>
            <a:ln w="28575">
              <a:solidFill>
                <a:schemeClr val="bg1"/>
              </a:solidFill>
              <a:round/>
              <a:headEnd/>
              <a:tailEnd/>
            </a:ln>
          </p:spPr>
          <p:txBody>
            <a:bodyPr wrap="none">
              <a:spAutoFit/>
            </a:bodyPr>
            <a:lstStyle/>
            <a:p>
              <a:endParaRPr lang="en-US"/>
            </a:p>
          </p:txBody>
        </p:sp>
        <p:sp>
          <p:nvSpPr>
            <p:cNvPr id="73778" name="Line 49"/>
            <p:cNvSpPr>
              <a:spLocks noChangeShapeType="1"/>
            </p:cNvSpPr>
            <p:nvPr/>
          </p:nvSpPr>
          <p:spPr bwMode="auto">
            <a:xfrm>
              <a:off x="2964" y="2688"/>
              <a:ext cx="0" cy="100"/>
            </a:xfrm>
            <a:prstGeom prst="line">
              <a:avLst/>
            </a:prstGeom>
            <a:noFill/>
            <a:ln w="28575">
              <a:solidFill>
                <a:schemeClr val="bg1"/>
              </a:solidFill>
              <a:round/>
              <a:headEnd/>
              <a:tailEnd/>
            </a:ln>
          </p:spPr>
          <p:txBody>
            <a:bodyPr wrap="none">
              <a:spAutoFit/>
            </a:bodyPr>
            <a:lstStyle/>
            <a:p>
              <a:endParaRPr lang="en-US"/>
            </a:p>
          </p:txBody>
        </p:sp>
        <p:sp>
          <p:nvSpPr>
            <p:cNvPr id="73779" name="Line 50"/>
            <p:cNvSpPr>
              <a:spLocks noChangeShapeType="1"/>
            </p:cNvSpPr>
            <p:nvPr/>
          </p:nvSpPr>
          <p:spPr bwMode="auto">
            <a:xfrm>
              <a:off x="3264" y="2688"/>
              <a:ext cx="0" cy="100"/>
            </a:xfrm>
            <a:prstGeom prst="line">
              <a:avLst/>
            </a:prstGeom>
            <a:noFill/>
            <a:ln w="28575">
              <a:solidFill>
                <a:schemeClr val="bg1"/>
              </a:solidFill>
              <a:round/>
              <a:headEnd/>
              <a:tailEnd/>
            </a:ln>
          </p:spPr>
          <p:txBody>
            <a:bodyPr wrap="none">
              <a:spAutoFit/>
            </a:bodyPr>
            <a:lstStyle/>
            <a:p>
              <a:endParaRPr lang="en-US"/>
            </a:p>
          </p:txBody>
        </p:sp>
      </p:grpSp>
      <p:grpSp>
        <p:nvGrpSpPr>
          <p:cNvPr id="73762" name="Group 51"/>
          <p:cNvGrpSpPr>
            <a:grpSpLocks/>
          </p:cNvGrpSpPr>
          <p:nvPr/>
        </p:nvGrpSpPr>
        <p:grpSpPr bwMode="auto">
          <a:xfrm>
            <a:off x="4379913" y="4217988"/>
            <a:ext cx="1071562" cy="185737"/>
            <a:chOff x="2964" y="2688"/>
            <a:chExt cx="300" cy="100"/>
          </a:xfrm>
        </p:grpSpPr>
        <p:sp>
          <p:nvSpPr>
            <p:cNvPr id="73774" name="Line 52"/>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73775" name="Line 53"/>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73776" name="Line 54"/>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73763" name="Rectangle 55"/>
          <p:cNvSpPr>
            <a:spLocks noChangeArrowheads="1"/>
          </p:cNvSpPr>
          <p:nvPr/>
        </p:nvSpPr>
        <p:spPr bwMode="auto">
          <a:xfrm>
            <a:off x="5484813" y="4592638"/>
            <a:ext cx="185737" cy="369887"/>
          </a:xfrm>
          <a:prstGeom prst="rect">
            <a:avLst/>
          </a:prstGeom>
          <a:solidFill>
            <a:srgbClr val="14FC30"/>
          </a:solidFill>
          <a:ln w="28575" algn="ctr">
            <a:solidFill>
              <a:srgbClr val="14FC3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73764" name="Group 56"/>
          <p:cNvGrpSpPr>
            <a:grpSpLocks/>
          </p:cNvGrpSpPr>
          <p:nvPr/>
        </p:nvGrpSpPr>
        <p:grpSpPr bwMode="auto">
          <a:xfrm>
            <a:off x="5281613" y="4692650"/>
            <a:ext cx="901700" cy="184150"/>
            <a:chOff x="2964" y="2688"/>
            <a:chExt cx="300" cy="100"/>
          </a:xfrm>
        </p:grpSpPr>
        <p:sp>
          <p:nvSpPr>
            <p:cNvPr id="73771" name="Line 57"/>
            <p:cNvSpPr>
              <a:spLocks noChangeShapeType="1"/>
            </p:cNvSpPr>
            <p:nvPr/>
          </p:nvSpPr>
          <p:spPr bwMode="auto">
            <a:xfrm>
              <a:off x="2968" y="2740"/>
              <a:ext cx="296" cy="0"/>
            </a:xfrm>
            <a:prstGeom prst="line">
              <a:avLst/>
            </a:prstGeom>
            <a:noFill/>
            <a:ln w="28575">
              <a:solidFill>
                <a:srgbClr val="14FC30"/>
              </a:solidFill>
              <a:round/>
              <a:headEnd/>
              <a:tailEnd/>
            </a:ln>
          </p:spPr>
          <p:txBody>
            <a:bodyPr wrap="none">
              <a:spAutoFit/>
            </a:bodyPr>
            <a:lstStyle/>
            <a:p>
              <a:endParaRPr lang="en-US"/>
            </a:p>
          </p:txBody>
        </p:sp>
        <p:sp>
          <p:nvSpPr>
            <p:cNvPr id="73772" name="Line 58"/>
            <p:cNvSpPr>
              <a:spLocks noChangeShapeType="1"/>
            </p:cNvSpPr>
            <p:nvPr/>
          </p:nvSpPr>
          <p:spPr bwMode="auto">
            <a:xfrm>
              <a:off x="2964" y="2688"/>
              <a:ext cx="0" cy="100"/>
            </a:xfrm>
            <a:prstGeom prst="line">
              <a:avLst/>
            </a:prstGeom>
            <a:noFill/>
            <a:ln w="28575">
              <a:solidFill>
                <a:srgbClr val="14FC30"/>
              </a:solidFill>
              <a:round/>
              <a:headEnd/>
              <a:tailEnd/>
            </a:ln>
          </p:spPr>
          <p:txBody>
            <a:bodyPr wrap="none">
              <a:spAutoFit/>
            </a:bodyPr>
            <a:lstStyle/>
            <a:p>
              <a:endParaRPr lang="en-US"/>
            </a:p>
          </p:txBody>
        </p:sp>
        <p:sp>
          <p:nvSpPr>
            <p:cNvPr id="73773" name="Line 59"/>
            <p:cNvSpPr>
              <a:spLocks noChangeShapeType="1"/>
            </p:cNvSpPr>
            <p:nvPr/>
          </p:nvSpPr>
          <p:spPr bwMode="auto">
            <a:xfrm>
              <a:off x="3264" y="2688"/>
              <a:ext cx="0" cy="100"/>
            </a:xfrm>
            <a:prstGeom prst="line">
              <a:avLst/>
            </a:prstGeom>
            <a:noFill/>
            <a:ln w="28575">
              <a:solidFill>
                <a:srgbClr val="14FC30"/>
              </a:solidFill>
              <a:round/>
              <a:headEnd/>
              <a:tailEnd/>
            </a:ln>
          </p:spPr>
          <p:txBody>
            <a:bodyPr wrap="none">
              <a:spAutoFit/>
            </a:bodyPr>
            <a:lstStyle/>
            <a:p>
              <a:endParaRPr lang="en-US"/>
            </a:p>
          </p:txBody>
        </p:sp>
      </p:grpSp>
      <p:sp>
        <p:nvSpPr>
          <p:cNvPr id="73765" name="Rectangle 60"/>
          <p:cNvSpPr>
            <a:spLocks noChangeArrowheads="1"/>
          </p:cNvSpPr>
          <p:nvPr/>
        </p:nvSpPr>
        <p:spPr bwMode="auto">
          <a:xfrm>
            <a:off x="2171700" y="1373188"/>
            <a:ext cx="1057275" cy="369887"/>
          </a:xfrm>
          <a:prstGeom prst="rect">
            <a:avLst/>
          </a:prstGeom>
          <a:noFill/>
          <a:ln w="12700" algn="ctr">
            <a:noFill/>
            <a:miter lim="800000"/>
            <a:headEnd/>
            <a:tailEnd/>
          </a:ln>
        </p:spPr>
        <p:txBody>
          <a:bodyPr wrap="none">
            <a:spAutoFit/>
          </a:bodyPr>
          <a:lstStyle/>
          <a:p>
            <a:pPr algn="r" eaLnBrk="0" hangingPunct="0">
              <a:spcBef>
                <a:spcPct val="100000"/>
              </a:spcBef>
            </a:pPr>
            <a:r>
              <a:rPr lang="es-AR" b="1">
                <a:solidFill>
                  <a:schemeClr val="bg1"/>
                </a:solidFill>
                <a:latin typeface="Arial Narrow" pitchFamily="34" charset="0"/>
                <a:ea typeface="ＭＳ Ｐゴシック"/>
                <a:cs typeface="ＭＳ Ｐゴシック"/>
              </a:rPr>
              <a:t>Categoría</a:t>
            </a:r>
          </a:p>
        </p:txBody>
      </p:sp>
      <p:sp>
        <p:nvSpPr>
          <p:cNvPr id="653372" name="Rectangle 61"/>
          <p:cNvSpPr>
            <a:spLocks noGrp="1" noChangeArrowheads="1"/>
          </p:cNvSpPr>
          <p:nvPr>
            <p:ph type="title" idx="4294967295"/>
          </p:nvPr>
        </p:nvSpPr>
        <p:spPr>
          <a:xfrm>
            <a:off x="3244850" y="620713"/>
            <a:ext cx="5899150" cy="420687"/>
          </a:xfrm>
          <a:solidFill>
            <a:schemeClr val="tx1"/>
          </a:solidFill>
          <a:ln>
            <a:solidFill>
              <a:schemeClr val="bg1"/>
            </a:solidFill>
          </a:ln>
        </p:spPr>
        <p:txBody>
          <a:bodyPr rtlCol="0" anchor="b">
            <a:normAutofit fontScale="90000"/>
          </a:bodyPr>
          <a:lstStyle/>
          <a:p>
            <a:pPr fontAlgn="auto">
              <a:spcAft>
                <a:spcPts val="0"/>
              </a:spcAft>
              <a:defRPr/>
            </a:pPr>
            <a:r>
              <a:rPr lang="de-DE" sz="2600" dirty="0" smtClean="0">
                <a:solidFill>
                  <a:srgbClr val="FFFF00"/>
                </a:solidFill>
                <a:latin typeface="Arial" pitchFamily="34" charset="0"/>
                <a:cs typeface="Arial" pitchFamily="34" charset="0"/>
              </a:rPr>
              <a:t>RE-LY en perspectiva</a:t>
            </a:r>
          </a:p>
        </p:txBody>
      </p:sp>
      <p:sp>
        <p:nvSpPr>
          <p:cNvPr id="23593" name="Oval 63"/>
          <p:cNvSpPr>
            <a:spLocks noChangeArrowheads="1"/>
          </p:cNvSpPr>
          <p:nvPr/>
        </p:nvSpPr>
        <p:spPr bwMode="auto">
          <a:xfrm>
            <a:off x="6372225" y="2205038"/>
            <a:ext cx="2293938" cy="2170112"/>
          </a:xfrm>
          <a:prstGeom prst="ellipse">
            <a:avLst/>
          </a:prstGeom>
          <a:solidFill>
            <a:srgbClr val="FFFF00"/>
          </a:solidFill>
          <a:ln w="57150">
            <a:solidFill>
              <a:srgbClr val="FFC000"/>
            </a:solidFill>
            <a:miter lim="800000"/>
            <a:headEnd/>
            <a:tailEnd/>
          </a:ln>
        </p:spPr>
        <p:txBody>
          <a:bodyPr wrap="none" anchor="ctr"/>
          <a:lstStyle/>
          <a:p>
            <a:pPr algn="ctr"/>
            <a:r>
              <a:rPr lang="en-US" b="1">
                <a:solidFill>
                  <a:srgbClr val="FF0000"/>
                </a:solidFill>
                <a:latin typeface="Arial Narrow" pitchFamily="34" charset="0"/>
              </a:rPr>
              <a:t>DABIGATRAN</a:t>
            </a:r>
          </a:p>
          <a:p>
            <a:pPr algn="ctr"/>
            <a:r>
              <a:rPr lang="en-US" b="1">
                <a:solidFill>
                  <a:srgbClr val="FF0000"/>
                </a:solidFill>
                <a:latin typeface="Arial Narrow" pitchFamily="34" charset="0"/>
              </a:rPr>
              <a:t>PRIMERA DROGA </a:t>
            </a:r>
          </a:p>
          <a:p>
            <a:pPr algn="ctr"/>
            <a:r>
              <a:rPr lang="en-US" b="1">
                <a:solidFill>
                  <a:srgbClr val="FF0000"/>
                </a:solidFill>
                <a:latin typeface="Arial Narrow" pitchFamily="34" charset="0"/>
              </a:rPr>
              <a:t>MAS EFECTIVA</a:t>
            </a:r>
          </a:p>
          <a:p>
            <a:pPr algn="ctr"/>
            <a:r>
              <a:rPr lang="en-US" b="1">
                <a:solidFill>
                  <a:srgbClr val="FF0000"/>
                </a:solidFill>
                <a:latin typeface="Arial Narrow" pitchFamily="34" charset="0"/>
              </a:rPr>
              <a:t>QUE </a:t>
            </a:r>
          </a:p>
          <a:p>
            <a:pPr algn="ctr"/>
            <a:r>
              <a:rPr lang="en-US" b="1">
                <a:solidFill>
                  <a:srgbClr val="FF0000"/>
                </a:solidFill>
                <a:latin typeface="Arial Narrow" pitchFamily="34" charset="0"/>
              </a:rPr>
              <a:t>WARFARINA</a:t>
            </a:r>
          </a:p>
        </p:txBody>
      </p:sp>
      <p:sp>
        <p:nvSpPr>
          <p:cNvPr id="63" name="Rectangle 62"/>
          <p:cNvSpPr/>
          <p:nvPr/>
        </p:nvSpPr>
        <p:spPr>
          <a:xfrm>
            <a:off x="0" y="-26988"/>
            <a:ext cx="9144000" cy="531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64" name="Rectangle 2"/>
          <p:cNvSpPr txBox="1">
            <a:spLocks noChangeArrowheads="1"/>
          </p:cNvSpPr>
          <p:nvPr/>
        </p:nvSpPr>
        <p:spPr>
          <a:xfrm>
            <a:off x="468313" y="71438"/>
            <a:ext cx="8229600" cy="395287"/>
          </a:xfrm>
          <a:prstGeom prst="rect">
            <a:avLst/>
          </a:prstGeom>
        </p:spPr>
        <p:txBody>
          <a:bodyPr>
            <a:normAutofit fontScale="55000" lnSpcReduction="20000"/>
          </a:bodyPr>
          <a:lstStyle/>
          <a:p>
            <a:pPr algn="ctr" fontAlgn="auto">
              <a:spcAft>
                <a:spcPts val="0"/>
              </a:spcAft>
              <a:defRPr/>
            </a:pPr>
            <a:r>
              <a:rPr lang="es-ES" sz="4400" dirty="0">
                <a:solidFill>
                  <a:srgbClr val="FF0000"/>
                </a:solidFill>
                <a:latin typeface="Arial" pitchFamily="34" charset="0"/>
                <a:ea typeface="+mj-ea"/>
                <a:cs typeface="Arial" pitchFamily="34" charset="0"/>
              </a:rPr>
              <a:t>RE-LY</a:t>
            </a:r>
            <a:r>
              <a:rPr lang="es-ES" sz="4400" baseline="30000" dirty="0">
                <a:solidFill>
                  <a:srgbClr val="FF0000"/>
                </a:solidFill>
                <a:latin typeface="Arial" pitchFamily="34" charset="0"/>
                <a:ea typeface="+mj-ea"/>
                <a:cs typeface="Arial" pitchFamily="34" charset="0"/>
              </a:rPr>
              <a:t>®</a:t>
            </a:r>
            <a:r>
              <a:rPr lang="es-ES" sz="4400" dirty="0">
                <a:solidFill>
                  <a:srgbClr val="FF0000"/>
                </a:solidFill>
                <a:latin typeface="Arial" pitchFamily="34" charset="0"/>
                <a:ea typeface="+mj-ea"/>
                <a:cs typeface="Arial" pitchFamily="34" charset="0"/>
              </a:rPr>
              <a:t> - </a:t>
            </a:r>
            <a:r>
              <a:rPr lang="es-ES" sz="4400" dirty="0" err="1">
                <a:solidFill>
                  <a:srgbClr val="FF0000"/>
                </a:solidFill>
                <a:latin typeface="Arial" pitchFamily="34" charset="0"/>
                <a:ea typeface="+mj-ea"/>
                <a:cs typeface="Arial" pitchFamily="34" charset="0"/>
              </a:rPr>
              <a:t>Dabigatran</a:t>
            </a:r>
            <a:r>
              <a:rPr lang="es-ES" sz="4400" dirty="0">
                <a:solidFill>
                  <a:srgbClr val="FF0000"/>
                </a:solidFill>
                <a:latin typeface="Arial" pitchFamily="34" charset="0"/>
                <a:ea typeface="+mj-ea"/>
                <a:cs typeface="Arial" pitchFamily="34" charset="0"/>
              </a:rPr>
              <a:t> en fibrilación auricular</a:t>
            </a:r>
          </a:p>
        </p:txBody>
      </p:sp>
      <p:sp>
        <p:nvSpPr>
          <p:cNvPr id="65" name="Oval 64"/>
          <p:cNvSpPr/>
          <p:nvPr/>
        </p:nvSpPr>
        <p:spPr>
          <a:xfrm>
            <a:off x="1547813" y="1700213"/>
            <a:ext cx="2952750"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i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93"/>
                                        </p:tgtEl>
                                        <p:attrNameLst>
                                          <p:attrName>style.visibility</p:attrName>
                                        </p:attrNameLst>
                                      </p:cBhvr>
                                      <p:to>
                                        <p:strVal val="visible"/>
                                      </p:to>
                                    </p:set>
                                    <p:animEffect transition="in" filter="box(in)">
                                      <p:cBhvr>
                                        <p:cTn id="12" dur="500"/>
                                        <p:tgtEl>
                                          <p:spTgt spid="23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3"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47813" y="1844675"/>
            <a:ext cx="6480175" cy="1016000"/>
          </a:xfrm>
          <a:prstGeom prst="rect">
            <a:avLst/>
          </a:prstGeom>
          <a:noFill/>
          <a:ln>
            <a:solidFill>
              <a:srgbClr val="FFFF00"/>
            </a:solidFill>
          </a:ln>
        </p:spPr>
        <p:txBody>
          <a:bodyPr>
            <a:spAutoFit/>
          </a:bodyPr>
          <a:lstStyle/>
          <a:p>
            <a:pPr algn="ctr" fontAlgn="auto">
              <a:spcBef>
                <a:spcPts val="0"/>
              </a:spcBef>
              <a:spcAft>
                <a:spcPts val="0"/>
              </a:spcAft>
              <a:defRPr/>
            </a:pPr>
            <a:r>
              <a:rPr lang="es-AR" sz="3000" b="1" dirty="0">
                <a:effectLst>
                  <a:outerShdw blurRad="38100" dist="38100" dir="2700000" algn="tl">
                    <a:srgbClr val="000000">
                      <a:alpha val="43137"/>
                    </a:srgbClr>
                  </a:outerShdw>
                </a:effectLst>
                <a:latin typeface="+mn-lt"/>
                <a:cs typeface="+mn-cs"/>
              </a:rPr>
              <a:t>¿Es el </a:t>
            </a:r>
            <a:r>
              <a:rPr lang="es-AR" sz="3000" b="1" dirty="0" err="1">
                <a:effectLst>
                  <a:outerShdw blurRad="38100" dist="38100" dir="2700000" algn="tl">
                    <a:srgbClr val="000000">
                      <a:alpha val="43137"/>
                    </a:srgbClr>
                  </a:outerShdw>
                </a:effectLst>
                <a:latin typeface="+mn-lt"/>
                <a:cs typeface="+mn-cs"/>
              </a:rPr>
              <a:t>dabigatran</a:t>
            </a:r>
            <a:r>
              <a:rPr lang="es-AR" sz="3000" b="1" dirty="0">
                <a:effectLst>
                  <a:outerShdw blurRad="38100" dist="38100" dir="2700000" algn="tl">
                    <a:srgbClr val="000000">
                      <a:alpha val="43137"/>
                    </a:srgbClr>
                  </a:outerShdw>
                </a:effectLst>
                <a:latin typeface="+mn-lt"/>
                <a:cs typeface="+mn-cs"/>
              </a:rPr>
              <a:t> un droga mágica?</a:t>
            </a:r>
            <a:endParaRPr lang="es-AR" sz="3000"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76802" name="Title 1"/>
          <p:cNvSpPr>
            <a:spLocks noGrp="1"/>
          </p:cNvSpPr>
          <p:nvPr>
            <p:ph type="ctrTitle"/>
          </p:nvPr>
        </p:nvSpPr>
        <p:spPr>
          <a:xfrm>
            <a:off x="900113" y="3644900"/>
            <a:ext cx="7142162" cy="1416050"/>
          </a:xfrm>
        </p:spPr>
        <p:txBody>
          <a:bodyPr/>
          <a:lstStyle/>
          <a:p>
            <a:r>
              <a:rPr lang="en-US" sz="3200" b="1" smtClean="0"/>
              <a:t>Apixaban versus Warfarin in Patients with Atrial Fibrillation</a:t>
            </a:r>
            <a:br>
              <a:rPr lang="en-US" sz="3200" b="1" smtClean="0"/>
            </a:br>
            <a:r>
              <a:rPr lang="en-US" sz="2800" smtClean="0"/>
              <a:t>Results of the ARISTOTLE Trial </a:t>
            </a:r>
          </a:p>
        </p:txBody>
      </p:sp>
      <p:sp>
        <p:nvSpPr>
          <p:cNvPr id="4" name="TextBox 3"/>
          <p:cNvSpPr txBox="1"/>
          <p:nvPr/>
        </p:nvSpPr>
        <p:spPr>
          <a:xfrm>
            <a:off x="1119188" y="5562600"/>
            <a:ext cx="5430837" cy="325438"/>
          </a:xfrm>
          <a:prstGeom prst="rect">
            <a:avLst/>
          </a:prstGeom>
          <a:noFill/>
          <a:ln>
            <a:noFill/>
          </a:ln>
          <a:effectLst/>
          <a:extLst>
            <a:ext uri="{AF507438-7753-43E0-B8FC-AC1667EBCBE1}"/>
          </a:extLst>
        </p:spPr>
        <p:txBody>
          <a:bodyPr lIns="0" tIns="0" rIns="0" bIns="0"/>
          <a:lstStyle>
            <a:lvl1pPr marL="228600" indent="-228600" eaLnBrk="0" hangingPunct="0">
              <a:lnSpc>
                <a:spcPts val="1700"/>
              </a:lnSpc>
              <a:spcBef>
                <a:spcPts val="600"/>
              </a:spcBef>
              <a:spcAft>
                <a:spcPct val="20000"/>
              </a:spcAft>
              <a:buClr>
                <a:schemeClr val="tx2"/>
              </a:buClr>
              <a:buSzPct val="110000"/>
              <a:buFont typeface="Monotype Sorts" charset="0"/>
              <a:buNone/>
              <a:defRPr lang="en-US" sz="2000" noProof="0" smtClean="0">
                <a:solidFill>
                  <a:schemeClr val="bg1"/>
                </a:solidFill>
                <a:ea typeface="+mn-ea"/>
              </a:defRPr>
            </a:lvl1pPr>
            <a:lvl2pPr marL="541338" indent="-257175" eaLnBrk="0" hangingPunct="0">
              <a:spcAft>
                <a:spcPct val="20000"/>
              </a:spcAft>
              <a:buClr>
                <a:schemeClr val="bg1"/>
              </a:buClr>
              <a:buFont typeface="Times" charset="0"/>
              <a:buChar char="–"/>
              <a:defRPr>
                <a:solidFill>
                  <a:schemeClr val="bg1"/>
                </a:solidFill>
                <a:latin typeface="+mn-lt"/>
                <a:ea typeface="Arial" charset="0"/>
                <a:cs typeface="+mn-cs"/>
              </a:defRPr>
            </a:lvl2pPr>
            <a:lvl3pPr marL="809625" indent="-266700" eaLnBrk="0" hangingPunct="0">
              <a:spcAft>
                <a:spcPct val="20000"/>
              </a:spcAft>
              <a:buClr>
                <a:schemeClr val="bg1"/>
              </a:buClr>
              <a:buFont typeface="Times" charset="0"/>
              <a:buChar char="•"/>
              <a:defRPr sz="1600">
                <a:solidFill>
                  <a:schemeClr val="bg1"/>
                </a:solidFill>
                <a:latin typeface="+mn-lt"/>
                <a:ea typeface="Arial" charset="0"/>
                <a:cs typeface="+mn-cs"/>
              </a:defRPr>
            </a:lvl3pPr>
            <a:lvl4pPr marL="1081088" indent="-269875" eaLnBrk="0" hangingPunct="0">
              <a:spcAft>
                <a:spcPct val="20000"/>
              </a:spcAft>
              <a:buClr>
                <a:schemeClr val="bg1"/>
              </a:buClr>
              <a:buFont typeface="Times" charset="0"/>
              <a:buChar char="•"/>
              <a:defRPr sz="1400">
                <a:solidFill>
                  <a:schemeClr val="bg1"/>
                </a:solidFill>
                <a:latin typeface="+mn-lt"/>
                <a:ea typeface="Arial" charset="0"/>
                <a:cs typeface="+mn-cs"/>
              </a:defRPr>
            </a:lvl4pPr>
            <a:lvl5pPr marL="1352550" indent="-269875" eaLnBrk="0" hangingPunct="0">
              <a:spcAft>
                <a:spcPct val="20000"/>
              </a:spcAft>
              <a:buClr>
                <a:schemeClr val="bg1"/>
              </a:buClr>
              <a:buFont typeface="Times" charset="0"/>
              <a:buChar char="•"/>
              <a:defRPr sz="1200">
                <a:solidFill>
                  <a:schemeClr val="bg1"/>
                </a:solidFill>
                <a:latin typeface="+mn-lt"/>
                <a:ea typeface="Arial" charset="0"/>
                <a:cs typeface="+mn-cs"/>
              </a:defRPr>
            </a:lvl5pPr>
            <a:lvl6pPr marL="1809750" indent="-269875"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6pPr>
            <a:lvl7pPr marL="2266950" indent="-269875"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7pPr>
            <a:lvl8pPr marL="2724150" indent="-269875"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8pPr>
            <a:lvl9pPr marL="3181350" indent="-269875" fontAlgn="base">
              <a:spcBef>
                <a:spcPct val="0"/>
              </a:spcBef>
              <a:spcAft>
                <a:spcPct val="20000"/>
              </a:spcAft>
              <a:buClr>
                <a:schemeClr val="bg1"/>
              </a:buClr>
              <a:buFont typeface="Times" charset="0"/>
              <a:buChar char="•"/>
              <a:defRPr sz="1200">
                <a:solidFill>
                  <a:schemeClr val="bg1"/>
                </a:solidFill>
                <a:latin typeface="+mn-lt"/>
                <a:ea typeface="Arial" charset="0"/>
                <a:cs typeface="+mn-cs"/>
              </a:defRPr>
            </a:lvl9pPr>
          </a:lstStyle>
          <a:p>
            <a:pPr fontAlgn="auto">
              <a:defRPr/>
            </a:pPr>
            <a:r>
              <a:rPr sz="1800" i="1" dirty="0">
                <a:solidFill>
                  <a:schemeClr val="accent5"/>
                </a:solidFill>
                <a:latin typeface="+mn-lt"/>
                <a:cs typeface="ＭＳ Ｐゴシック" charset="0"/>
              </a:rPr>
              <a:t>Bristol-Myers </a:t>
            </a:r>
            <a:r>
              <a:rPr sz="1800" i="1" dirty="0">
                <a:solidFill>
                  <a:schemeClr val="accent5"/>
                </a:solidFill>
                <a:latin typeface="+mn-lt"/>
                <a:cs typeface="ＭＳ Ｐゴシック" charset="0"/>
              </a:rPr>
              <a:t>Squibb </a:t>
            </a:r>
            <a:r>
              <a:rPr sz="1800" i="1" dirty="0">
                <a:solidFill>
                  <a:schemeClr val="accent5"/>
                </a:solidFill>
                <a:latin typeface="+mn-lt"/>
                <a:cs typeface="ＭＳ Ｐゴシック" charset="0"/>
              </a:rPr>
              <a:t>y </a:t>
            </a:r>
            <a:r>
              <a:rPr sz="1800" i="1" dirty="0">
                <a:solidFill>
                  <a:schemeClr val="accent5"/>
                </a:solidFill>
                <a:latin typeface="+mn-lt"/>
                <a:cs typeface="ＭＳ Ｐゴシック" charset="0"/>
              </a:rPr>
              <a:t>Pfizer</a:t>
            </a:r>
          </a:p>
        </p:txBody>
      </p:sp>
      <p:pic>
        <p:nvPicPr>
          <p:cNvPr id="76804" name="Picture 3"/>
          <p:cNvPicPr>
            <a:picLocks noChangeAspect="1" noChangeArrowheads="1"/>
          </p:cNvPicPr>
          <p:nvPr/>
        </p:nvPicPr>
        <p:blipFill>
          <a:blip r:embed="rId4"/>
          <a:srcRect/>
          <a:stretch>
            <a:fillRect/>
          </a:stretch>
        </p:blipFill>
        <p:spPr bwMode="auto">
          <a:xfrm>
            <a:off x="6443663" y="115888"/>
            <a:ext cx="2524125" cy="34226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1054724" name="Rectangle 4"/>
          <p:cNvSpPr>
            <a:spLocks noChangeArrowheads="1"/>
          </p:cNvSpPr>
          <p:nvPr/>
        </p:nvSpPr>
        <p:spPr bwMode="auto">
          <a:xfrm>
            <a:off x="4800600" y="3300413"/>
            <a:ext cx="4038600" cy="769937"/>
          </a:xfrm>
          <a:prstGeom prst="rect">
            <a:avLst/>
          </a:prstGeom>
          <a:noFill/>
          <a:ln w="12700">
            <a:solidFill>
              <a:srgbClr val="E97C25"/>
            </a:solidFill>
            <a:miter lim="800000"/>
            <a:headEnd/>
            <a:tailEnd/>
          </a:ln>
          <a:effectLst/>
          <a:extLst>
            <a:ext uri="{909E8E84-426E-40DD-AFC4-6F175D3DCCD1}"/>
            <a:ext uri="{AF507438-7753-43E0-B8FC-AC1667EBCBE1}"/>
          </a:extLst>
        </p:spPr>
        <p:txBody>
          <a:bodyPr tIns="91440" bIns="91440">
            <a:spAutoFit/>
          </a:bodyPr>
          <a:lstStyle/>
          <a:p>
            <a:pPr algn="ctr" eaLnBrk="0" fontAlgn="auto" hangingPunct="0">
              <a:spcBef>
                <a:spcPts val="0"/>
              </a:spcBef>
              <a:spcAft>
                <a:spcPts val="0"/>
              </a:spcAft>
              <a:defRPr/>
            </a:pPr>
            <a:r>
              <a:rPr lang="en-US" sz="2000" b="1" dirty="0">
                <a:solidFill>
                  <a:srgbClr val="FFFFFF"/>
                </a:solidFill>
                <a:effectLst>
                  <a:outerShdw blurRad="38100" dist="38100" dir="2700000" algn="tl">
                    <a:srgbClr val="000000"/>
                  </a:outerShdw>
                </a:effectLst>
                <a:latin typeface="+mn-lt"/>
                <a:cs typeface="+mn-cs"/>
              </a:rPr>
              <a:t>Warfarin </a:t>
            </a:r>
          </a:p>
          <a:p>
            <a:pPr algn="ctr" eaLnBrk="0" fontAlgn="auto" hangingPunct="0">
              <a:spcBef>
                <a:spcPts val="0"/>
              </a:spcBef>
              <a:spcAft>
                <a:spcPts val="0"/>
              </a:spcAft>
              <a:defRPr/>
            </a:pPr>
            <a:r>
              <a:rPr lang="en-US" b="1" dirty="0">
                <a:solidFill>
                  <a:srgbClr val="FFFFFF"/>
                </a:solidFill>
                <a:effectLst>
                  <a:outerShdw blurRad="38100" dist="38100" dir="2700000" algn="tl">
                    <a:srgbClr val="000000"/>
                  </a:outerShdw>
                </a:effectLst>
                <a:latin typeface="+mn-lt"/>
                <a:cs typeface="+mn-cs"/>
              </a:rPr>
              <a:t>(RIN 2-3</a:t>
            </a:r>
            <a:r>
              <a:rPr lang="en-US" b="1" dirty="0">
                <a:solidFill>
                  <a:srgbClr val="FFFFFF"/>
                </a:solidFill>
                <a:effectLst>
                  <a:outerShdw blurRad="38100" dist="38100" dir="2700000" algn="tl">
                    <a:srgbClr val="000000"/>
                  </a:outerShdw>
                </a:effectLst>
                <a:latin typeface="+mn-lt"/>
                <a:cs typeface="+mn-cs"/>
              </a:rPr>
              <a:t>)</a:t>
            </a:r>
          </a:p>
        </p:txBody>
      </p:sp>
      <p:sp>
        <p:nvSpPr>
          <p:cNvPr id="1054725" name="Rectangle 5"/>
          <p:cNvSpPr>
            <a:spLocks noChangeArrowheads="1"/>
          </p:cNvSpPr>
          <p:nvPr/>
        </p:nvSpPr>
        <p:spPr bwMode="auto">
          <a:xfrm>
            <a:off x="107950" y="3308350"/>
            <a:ext cx="4464050" cy="769938"/>
          </a:xfrm>
          <a:prstGeom prst="rect">
            <a:avLst/>
          </a:prstGeom>
          <a:noFill/>
          <a:ln w="12700">
            <a:solidFill>
              <a:srgbClr val="C0D832"/>
            </a:solidFill>
            <a:miter lim="800000"/>
            <a:headEnd/>
            <a:tailEnd/>
          </a:ln>
          <a:effectLst/>
          <a:extLst>
            <a:ext uri="{909E8E84-426E-40DD-AFC4-6F175D3DCCD1}"/>
            <a:ext uri="{AF507438-7753-43E0-B8FC-AC1667EBCBE1}"/>
          </a:extLst>
        </p:spPr>
        <p:txBody>
          <a:bodyPr tIns="91440" bIns="91440" anchor="ctr" anchorCtr="1">
            <a:spAutoFit/>
          </a:bodyPr>
          <a:lstStyle/>
          <a:p>
            <a:pPr algn="ctr" eaLnBrk="0" fontAlgn="auto" hangingPunct="0">
              <a:spcBef>
                <a:spcPts val="0"/>
              </a:spcBef>
              <a:spcAft>
                <a:spcPts val="0"/>
              </a:spcAft>
              <a:defRPr/>
            </a:pPr>
            <a:r>
              <a:rPr lang="en-US" sz="2000" b="1" dirty="0">
                <a:solidFill>
                  <a:srgbClr val="FFFFFF"/>
                </a:solidFill>
                <a:effectLst>
                  <a:outerShdw blurRad="38100" dist="38100" dir="2700000" algn="tl">
                    <a:srgbClr val="000000"/>
                  </a:outerShdw>
                </a:effectLst>
                <a:latin typeface="+mn-lt"/>
                <a:cs typeface="+mn-cs"/>
              </a:rPr>
              <a:t>Apixaban 5 mg oral </a:t>
            </a:r>
            <a:r>
              <a:rPr lang="en-US" sz="2000" b="1" dirty="0">
                <a:solidFill>
                  <a:srgbClr val="FFFFFF"/>
                </a:solidFill>
                <a:effectLst>
                  <a:outerShdw blurRad="38100" dist="38100" dir="2700000" algn="tl">
                    <a:srgbClr val="000000"/>
                  </a:outerShdw>
                </a:effectLst>
                <a:latin typeface="+mn-lt"/>
                <a:cs typeface="+mn-cs"/>
              </a:rPr>
              <a:t>dos </a:t>
            </a:r>
            <a:r>
              <a:rPr lang="en-US" sz="2000" b="1" dirty="0" err="1">
                <a:solidFill>
                  <a:srgbClr val="FFFFFF"/>
                </a:solidFill>
                <a:effectLst>
                  <a:outerShdw blurRad="38100" dist="38100" dir="2700000" algn="tl">
                    <a:srgbClr val="000000"/>
                  </a:outerShdw>
                </a:effectLst>
                <a:latin typeface="+mn-lt"/>
                <a:cs typeface="+mn-cs"/>
              </a:rPr>
              <a:t>veces</a:t>
            </a:r>
            <a:r>
              <a:rPr lang="en-US" sz="2000" b="1" dirty="0">
                <a:solidFill>
                  <a:srgbClr val="FFFFFF"/>
                </a:solidFill>
                <a:effectLst>
                  <a:outerShdw blurRad="38100" dist="38100" dir="2700000" algn="tl">
                    <a:srgbClr val="000000"/>
                  </a:outerShdw>
                </a:effectLst>
                <a:latin typeface="+mn-lt"/>
                <a:cs typeface="+mn-cs"/>
              </a:rPr>
              <a:t> /</a:t>
            </a:r>
            <a:r>
              <a:rPr lang="en-US" sz="2000" b="1" dirty="0" err="1">
                <a:solidFill>
                  <a:srgbClr val="FFFFFF"/>
                </a:solidFill>
                <a:effectLst>
                  <a:outerShdw blurRad="38100" dist="38100" dir="2700000" algn="tl">
                    <a:srgbClr val="000000"/>
                  </a:outerShdw>
                </a:effectLst>
                <a:latin typeface="+mn-lt"/>
                <a:cs typeface="+mn-cs"/>
              </a:rPr>
              <a:t>día</a:t>
            </a:r>
            <a:endParaRPr lang="en-US" sz="2000" b="1" dirty="0">
              <a:solidFill>
                <a:srgbClr val="FFFFFF"/>
              </a:solidFill>
              <a:effectLst>
                <a:outerShdw blurRad="38100" dist="38100" dir="2700000" algn="tl">
                  <a:srgbClr val="000000"/>
                </a:outerShdw>
              </a:effectLst>
              <a:latin typeface="+mn-lt"/>
              <a:cs typeface="+mn-cs"/>
            </a:endParaRPr>
          </a:p>
          <a:p>
            <a:pPr algn="ctr" eaLnBrk="0" fontAlgn="auto" hangingPunct="0">
              <a:spcBef>
                <a:spcPts val="0"/>
              </a:spcBef>
              <a:spcAft>
                <a:spcPts val="0"/>
              </a:spcAft>
              <a:defRPr/>
            </a:pPr>
            <a:r>
              <a:rPr lang="en-US" b="1" dirty="0">
                <a:solidFill>
                  <a:srgbClr val="FFFFFF"/>
                </a:solidFill>
                <a:effectLst>
                  <a:outerShdw blurRad="38100" dist="38100" dir="2700000" algn="tl">
                    <a:srgbClr val="000000"/>
                  </a:outerShdw>
                </a:effectLst>
                <a:latin typeface="+mn-lt"/>
                <a:cs typeface="+mn-cs"/>
              </a:rPr>
              <a:t>(2.5 mg BID </a:t>
            </a:r>
            <a:r>
              <a:rPr lang="en-US" b="1" dirty="0">
                <a:solidFill>
                  <a:srgbClr val="FFFFFF"/>
                </a:solidFill>
                <a:effectLst>
                  <a:outerShdw blurRad="38100" dist="38100" dir="2700000" algn="tl">
                    <a:srgbClr val="000000"/>
                  </a:outerShdw>
                </a:effectLst>
                <a:latin typeface="+mn-lt"/>
                <a:cs typeface="+mn-cs"/>
              </a:rPr>
              <a:t>en </a:t>
            </a:r>
            <a:r>
              <a:rPr lang="en-US" b="1" dirty="0" err="1">
                <a:solidFill>
                  <a:srgbClr val="FFFFFF"/>
                </a:solidFill>
                <a:effectLst>
                  <a:outerShdw blurRad="38100" dist="38100" dir="2700000" algn="tl">
                    <a:srgbClr val="000000"/>
                  </a:outerShdw>
                </a:effectLst>
                <a:latin typeface="+mn-lt"/>
                <a:cs typeface="+mn-cs"/>
              </a:rPr>
              <a:t>pacientes</a:t>
            </a:r>
            <a:r>
              <a:rPr lang="en-US" b="1" dirty="0">
                <a:solidFill>
                  <a:srgbClr val="FFFFFF"/>
                </a:solidFill>
                <a:effectLst>
                  <a:outerShdw blurRad="38100" dist="38100" dir="2700000" algn="tl">
                    <a:srgbClr val="000000"/>
                  </a:outerShdw>
                </a:effectLst>
                <a:latin typeface="+mn-lt"/>
                <a:cs typeface="+mn-cs"/>
              </a:rPr>
              <a:t> </a:t>
            </a:r>
            <a:r>
              <a:rPr lang="en-US" b="1" dirty="0" err="1">
                <a:solidFill>
                  <a:srgbClr val="FFFFFF"/>
                </a:solidFill>
                <a:effectLst>
                  <a:outerShdw blurRad="38100" dist="38100" dir="2700000" algn="tl">
                    <a:srgbClr val="000000"/>
                  </a:outerShdw>
                </a:effectLst>
                <a:latin typeface="+mn-lt"/>
                <a:cs typeface="+mn-cs"/>
              </a:rPr>
              <a:t>selectos</a:t>
            </a:r>
            <a:r>
              <a:rPr lang="en-US" b="1" dirty="0">
                <a:solidFill>
                  <a:srgbClr val="FFFFFF"/>
                </a:solidFill>
                <a:effectLst>
                  <a:outerShdw blurRad="38100" dist="38100" dir="2700000" algn="tl">
                    <a:srgbClr val="000000"/>
                  </a:outerShdw>
                </a:effectLst>
                <a:latin typeface="+mn-lt"/>
                <a:cs typeface="+mn-cs"/>
              </a:rPr>
              <a:t>)</a:t>
            </a:r>
            <a:endParaRPr lang="en-US" b="1" dirty="0">
              <a:solidFill>
                <a:srgbClr val="FFFFFF"/>
              </a:solidFill>
              <a:effectLst>
                <a:outerShdw blurRad="38100" dist="38100" dir="2700000" algn="tl">
                  <a:srgbClr val="000000"/>
                </a:outerShdw>
              </a:effectLst>
              <a:latin typeface="+mn-lt"/>
              <a:cs typeface="+mn-cs"/>
            </a:endParaRPr>
          </a:p>
        </p:txBody>
      </p:sp>
      <p:sp>
        <p:nvSpPr>
          <p:cNvPr id="1054726" name="Rectangle 6"/>
          <p:cNvSpPr>
            <a:spLocks noChangeArrowheads="1"/>
          </p:cNvSpPr>
          <p:nvPr/>
        </p:nvSpPr>
        <p:spPr bwMode="auto">
          <a:xfrm>
            <a:off x="1666875" y="5070475"/>
            <a:ext cx="5810250" cy="492125"/>
          </a:xfrm>
          <a:prstGeom prst="rect">
            <a:avLst/>
          </a:prstGeom>
          <a:noFill/>
          <a:ln w="12700">
            <a:solidFill>
              <a:srgbClr val="00CCFF"/>
            </a:solidFill>
            <a:miter lim="800000"/>
            <a:headEnd/>
            <a:tailEnd/>
          </a:ln>
          <a:effectLst/>
          <a:extLst>
            <a:ext uri="{909E8E84-426E-40DD-AFC4-6F175D3DCCD1}"/>
            <a:ext uri="{AF507438-7753-43E0-B8FC-AC1667EBCBE1}"/>
          </a:extLst>
        </p:spPr>
        <p:txBody>
          <a:bodyPr wrap="none" tIns="91440" bIns="91440" anchor="ctr" anchorCtr="1">
            <a:spAutoFit/>
          </a:bodyPr>
          <a:lstStyle/>
          <a:p>
            <a:pPr algn="ctr" eaLnBrk="0" fontAlgn="auto" hangingPunct="0">
              <a:spcBef>
                <a:spcPct val="30000"/>
              </a:spcBef>
              <a:spcAft>
                <a:spcPts val="0"/>
              </a:spcAft>
              <a:defRPr/>
            </a:pPr>
            <a:r>
              <a:rPr lang="en-US" sz="2000" b="1" dirty="0" err="1">
                <a:solidFill>
                  <a:srgbClr val="FFFFFF"/>
                </a:solidFill>
                <a:effectLst>
                  <a:outerShdw blurRad="38100" dist="38100" dir="2700000" algn="tl">
                    <a:srgbClr val="000000"/>
                  </a:outerShdw>
                </a:effectLst>
                <a:latin typeface="+mn-lt"/>
                <a:cs typeface="+mn-cs"/>
              </a:rPr>
              <a:t>Punto</a:t>
            </a:r>
            <a:r>
              <a:rPr lang="en-US" sz="2000" b="1" dirty="0">
                <a:solidFill>
                  <a:srgbClr val="FFFFFF"/>
                </a:solidFill>
                <a:effectLst>
                  <a:outerShdw blurRad="38100" dist="38100" dir="2700000" algn="tl">
                    <a:srgbClr val="000000"/>
                  </a:outerShdw>
                </a:effectLst>
                <a:latin typeface="+mn-lt"/>
                <a:cs typeface="+mn-cs"/>
              </a:rPr>
              <a:t> final </a:t>
            </a:r>
            <a:r>
              <a:rPr lang="en-US" sz="2000" b="1" dirty="0" err="1">
                <a:solidFill>
                  <a:srgbClr val="FFFFFF"/>
                </a:solidFill>
                <a:effectLst>
                  <a:outerShdw blurRad="38100" dist="38100" dir="2700000" algn="tl">
                    <a:srgbClr val="000000"/>
                  </a:outerShdw>
                </a:effectLst>
                <a:latin typeface="+mn-lt"/>
                <a:cs typeface="+mn-cs"/>
              </a:rPr>
              <a:t>Primario</a:t>
            </a:r>
            <a:r>
              <a:rPr lang="en-US" sz="2000" b="1" dirty="0">
                <a:solidFill>
                  <a:srgbClr val="FFFFFF"/>
                </a:solidFill>
                <a:effectLst>
                  <a:outerShdw blurRad="38100" dist="38100" dir="2700000" algn="tl">
                    <a:srgbClr val="000000"/>
                  </a:outerShdw>
                </a:effectLst>
                <a:latin typeface="+mn-lt"/>
                <a:cs typeface="+mn-cs"/>
              </a:rPr>
              <a:t>: ACV o </a:t>
            </a:r>
            <a:r>
              <a:rPr lang="en-US" sz="2000" b="1" dirty="0" err="1">
                <a:solidFill>
                  <a:srgbClr val="FFFFFF"/>
                </a:solidFill>
                <a:effectLst>
                  <a:outerShdw blurRad="38100" dist="38100" dir="2700000" algn="tl">
                    <a:srgbClr val="000000"/>
                  </a:outerShdw>
                </a:effectLst>
                <a:latin typeface="+mn-lt"/>
                <a:cs typeface="+mn-cs"/>
              </a:rPr>
              <a:t>embolia</a:t>
            </a:r>
            <a:r>
              <a:rPr lang="en-US" sz="2000" b="1" dirty="0">
                <a:solidFill>
                  <a:srgbClr val="FFFFFF"/>
                </a:solidFill>
                <a:effectLst>
                  <a:outerShdw blurRad="38100" dist="38100" dir="2700000" algn="tl">
                    <a:srgbClr val="000000"/>
                  </a:outerShdw>
                </a:effectLst>
                <a:latin typeface="+mn-lt"/>
                <a:cs typeface="+mn-cs"/>
              </a:rPr>
              <a:t> </a:t>
            </a:r>
            <a:r>
              <a:rPr lang="en-US" sz="2000" b="1" dirty="0" err="1">
                <a:solidFill>
                  <a:srgbClr val="FFFFFF"/>
                </a:solidFill>
                <a:effectLst>
                  <a:outerShdw blurRad="38100" dist="38100" dir="2700000" algn="tl">
                    <a:srgbClr val="000000"/>
                  </a:outerShdw>
                </a:effectLst>
                <a:latin typeface="+mn-lt"/>
                <a:cs typeface="+mn-cs"/>
              </a:rPr>
              <a:t>sistémica</a:t>
            </a:r>
            <a:endParaRPr lang="en-US" sz="2000" b="1" dirty="0">
              <a:solidFill>
                <a:srgbClr val="FFFFFF"/>
              </a:solidFill>
              <a:effectLst>
                <a:outerShdw blurRad="38100" dist="38100" dir="2700000" algn="tl">
                  <a:srgbClr val="000000"/>
                </a:outerShdw>
              </a:effectLst>
              <a:latin typeface="+mn-lt"/>
              <a:cs typeface="+mn-cs"/>
            </a:endParaRPr>
          </a:p>
        </p:txBody>
      </p:sp>
      <p:sp>
        <p:nvSpPr>
          <p:cNvPr id="1054729" name="Rectangle 9"/>
          <p:cNvSpPr>
            <a:spLocks noChangeArrowheads="1"/>
          </p:cNvSpPr>
          <p:nvPr/>
        </p:nvSpPr>
        <p:spPr bwMode="auto">
          <a:xfrm>
            <a:off x="3429000" y="1174750"/>
            <a:ext cx="2209800" cy="1320800"/>
          </a:xfrm>
          <a:prstGeom prst="rect">
            <a:avLst/>
          </a:prstGeom>
          <a:noFill/>
          <a:ln>
            <a:noFill/>
          </a:ln>
          <a:effectLst/>
          <a:extLst>
            <a:ext uri="{909E8E84-426E-40DD-AFC4-6F175D3DCCD1}"/>
            <a:ext uri="{91240B29-F687-4F45-9708-019B960494DF}"/>
            <a:ext uri="{AF507438-7753-43E0-B8FC-AC1667EBCBE1}"/>
          </a:extLst>
        </p:spPr>
        <p:txBody>
          <a:bodyPr lIns="90487" tIns="44450" rIns="90487" bIns="44450">
            <a:spAutoFit/>
          </a:bodyPr>
          <a:lstStyle/>
          <a:p>
            <a:pPr algn="ctr" eaLnBrk="0" fontAlgn="auto" hangingPunct="0">
              <a:spcBef>
                <a:spcPts val="0"/>
              </a:spcBef>
              <a:spcAft>
                <a:spcPts val="0"/>
              </a:spcAft>
              <a:defRPr/>
            </a:pPr>
            <a:r>
              <a:rPr lang="en-US" sz="2000" b="1" i="1" dirty="0">
                <a:solidFill>
                  <a:srgbClr val="FFFFFF"/>
                </a:solidFill>
                <a:effectLst>
                  <a:outerShdw blurRad="38100" dist="38100" dir="2700000" algn="tl">
                    <a:srgbClr val="000000"/>
                  </a:outerShdw>
                </a:effectLst>
                <a:latin typeface="+mn-lt"/>
                <a:cs typeface="+mn-cs"/>
              </a:rPr>
              <a:t>Randomizado</a:t>
            </a:r>
            <a:endParaRPr lang="en-US" sz="2000" i="1" dirty="0">
              <a:solidFill>
                <a:srgbClr val="FFFFFF"/>
              </a:solidFill>
              <a:effectLst>
                <a:outerShdw blurRad="38100" dist="38100" dir="2700000" algn="tl">
                  <a:srgbClr val="000000"/>
                </a:outerShdw>
              </a:effectLst>
              <a:latin typeface="+mn-lt"/>
              <a:cs typeface="+mn-cs"/>
            </a:endParaRPr>
          </a:p>
          <a:p>
            <a:pPr algn="ctr" eaLnBrk="0" fontAlgn="auto" hangingPunct="0">
              <a:spcBef>
                <a:spcPts val="0"/>
              </a:spcBef>
              <a:spcAft>
                <a:spcPts val="0"/>
              </a:spcAft>
              <a:defRPr/>
            </a:pPr>
            <a:r>
              <a:rPr lang="en-US" sz="2000" i="1" dirty="0" err="1">
                <a:solidFill>
                  <a:srgbClr val="FFFFFF"/>
                </a:solidFill>
                <a:effectLst>
                  <a:outerShdw blurRad="38100" dist="38100" dir="2700000" algn="tl">
                    <a:srgbClr val="000000"/>
                  </a:outerShdw>
                </a:effectLst>
                <a:latin typeface="+mn-lt"/>
                <a:cs typeface="+mn-cs"/>
              </a:rPr>
              <a:t>doble</a:t>
            </a:r>
            <a:r>
              <a:rPr lang="en-US" sz="2000" i="1" dirty="0">
                <a:solidFill>
                  <a:srgbClr val="FFFFFF"/>
                </a:solidFill>
                <a:effectLst>
                  <a:outerShdw blurRad="38100" dist="38100" dir="2700000" algn="tl">
                    <a:srgbClr val="000000"/>
                  </a:outerShdw>
                </a:effectLst>
                <a:latin typeface="+mn-lt"/>
                <a:cs typeface="+mn-cs"/>
              </a:rPr>
              <a:t> </a:t>
            </a:r>
            <a:r>
              <a:rPr lang="en-US" sz="2000" i="1" dirty="0" err="1">
                <a:solidFill>
                  <a:srgbClr val="FFFFFF"/>
                </a:solidFill>
                <a:effectLst>
                  <a:outerShdw blurRad="38100" dist="38100" dir="2700000" algn="tl">
                    <a:srgbClr val="000000"/>
                  </a:outerShdw>
                </a:effectLst>
                <a:latin typeface="+mn-lt"/>
                <a:cs typeface="+mn-cs"/>
              </a:rPr>
              <a:t>ciego</a:t>
            </a:r>
            <a:r>
              <a:rPr lang="en-US" sz="2000" i="1" dirty="0">
                <a:solidFill>
                  <a:srgbClr val="FFFFFF"/>
                </a:solidFill>
                <a:effectLst>
                  <a:outerShdw blurRad="38100" dist="38100" dir="2700000" algn="tl">
                    <a:srgbClr val="000000"/>
                  </a:outerShdw>
                </a:effectLst>
                <a:latin typeface="+mn-lt"/>
                <a:cs typeface="+mn-cs"/>
              </a:rPr>
              <a:t>, </a:t>
            </a:r>
            <a:r>
              <a:rPr lang="en-US" sz="2000" i="1" dirty="0" err="1">
                <a:solidFill>
                  <a:srgbClr val="FFFFFF"/>
                </a:solidFill>
                <a:effectLst>
                  <a:outerShdw blurRad="38100" dist="38100" dir="2700000" algn="tl">
                    <a:srgbClr val="000000"/>
                  </a:outerShdw>
                </a:effectLst>
                <a:latin typeface="+mn-lt"/>
                <a:cs typeface="+mn-cs"/>
              </a:rPr>
              <a:t>doble</a:t>
            </a:r>
            <a:r>
              <a:rPr lang="en-US" sz="2000" i="1" dirty="0">
                <a:solidFill>
                  <a:srgbClr val="FFFFFF"/>
                </a:solidFill>
                <a:effectLst>
                  <a:outerShdw blurRad="38100" dist="38100" dir="2700000" algn="tl">
                    <a:srgbClr val="000000"/>
                  </a:outerShdw>
                </a:effectLst>
                <a:latin typeface="+mn-lt"/>
                <a:cs typeface="+mn-cs"/>
              </a:rPr>
              <a:t> </a:t>
            </a:r>
            <a:r>
              <a:rPr lang="en-US" sz="2000" i="1" dirty="0">
                <a:solidFill>
                  <a:srgbClr val="FFFFFF"/>
                </a:solidFill>
                <a:effectLst>
                  <a:outerShdw blurRad="38100" dist="38100" dir="2700000" algn="tl">
                    <a:srgbClr val="000000"/>
                  </a:outerShdw>
                </a:effectLst>
                <a:latin typeface="+mn-lt"/>
                <a:cs typeface="+mn-cs"/>
              </a:rPr>
              <a:t>dummy</a:t>
            </a:r>
          </a:p>
          <a:p>
            <a:pPr algn="ctr" eaLnBrk="0" fontAlgn="auto" hangingPunct="0">
              <a:spcBef>
                <a:spcPts val="0"/>
              </a:spcBef>
              <a:spcAft>
                <a:spcPts val="0"/>
              </a:spcAft>
              <a:defRPr/>
            </a:pPr>
            <a:r>
              <a:rPr lang="en-US" sz="2000" i="1" dirty="0">
                <a:solidFill>
                  <a:srgbClr val="FFFFFF"/>
                </a:solidFill>
                <a:effectLst>
                  <a:outerShdw blurRad="38100" dist="38100" dir="2700000" algn="tl">
                    <a:srgbClr val="000000"/>
                  </a:outerShdw>
                </a:effectLst>
                <a:latin typeface="+mn-lt"/>
                <a:cs typeface="+mn-cs"/>
              </a:rPr>
              <a:t>(n = 18,201)</a:t>
            </a:r>
          </a:p>
        </p:txBody>
      </p:sp>
      <p:sp>
        <p:nvSpPr>
          <p:cNvPr id="1054733" name="Text Box 13"/>
          <p:cNvSpPr txBox="1">
            <a:spLocks noChangeArrowheads="1"/>
          </p:cNvSpPr>
          <p:nvPr/>
        </p:nvSpPr>
        <p:spPr bwMode="auto">
          <a:xfrm>
            <a:off x="304800" y="1204913"/>
            <a:ext cx="3124200" cy="1570037"/>
          </a:xfrm>
          <a:prstGeom prst="rect">
            <a:avLst/>
          </a:prstGeom>
          <a:noFill/>
          <a:ln w="19050">
            <a:solidFill>
              <a:srgbClr val="43CAF8"/>
            </a:solidFill>
            <a:miter lim="800000"/>
            <a:headEnd type="none" w="sm" len="sm"/>
            <a:tailEnd type="none" w="med" len="lg"/>
          </a:ln>
          <a:effectLst>
            <a:outerShdw dist="17961" dir="2700000" algn="ctr" rotWithShape="0">
              <a:schemeClr val="tx1"/>
            </a:outerShdw>
          </a:effectLst>
          <a:extLst>
            <a:ext uri="{909E8E84-426E-40DD-AFC4-6F175D3DCCD1}"/>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396875" indent="-16827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228600" lvl="2" indent="0" eaLnBrk="0" fontAlgn="auto" hangingPunct="0">
              <a:spcBef>
                <a:spcPts val="0"/>
              </a:spcBef>
              <a:spcAft>
                <a:spcPts val="0"/>
              </a:spcAft>
              <a:buClr>
                <a:srgbClr val="FF3300"/>
              </a:buClr>
              <a:defRPr/>
            </a:pPr>
            <a:r>
              <a:rPr lang="en-US" sz="1600" dirty="0" err="1" smtClean="0">
                <a:solidFill>
                  <a:srgbClr val="FFFFFF"/>
                </a:solidFill>
                <a:effectLst>
                  <a:outerShdw blurRad="38100" dist="38100" dir="2700000" algn="tl">
                    <a:srgbClr val="000000">
                      <a:alpha val="43137"/>
                    </a:srgbClr>
                  </a:outerShdw>
                </a:effectLst>
                <a:latin typeface="+mn-lt"/>
                <a:cs typeface="+mn-cs"/>
              </a:rPr>
              <a:t>Criterios</a:t>
            </a:r>
            <a:r>
              <a:rPr lang="en-US" sz="1600" dirty="0" smtClean="0">
                <a:solidFill>
                  <a:srgbClr val="FFFFFF"/>
                </a:solidFill>
                <a:effectLst>
                  <a:outerShdw blurRad="38100" dist="38100" dir="2700000" algn="tl">
                    <a:srgbClr val="000000">
                      <a:alpha val="43137"/>
                    </a:srgbClr>
                  </a:outerShdw>
                </a:effectLst>
                <a:latin typeface="+mn-lt"/>
                <a:cs typeface="+mn-cs"/>
              </a:rPr>
              <a:t> de </a:t>
            </a:r>
            <a:r>
              <a:rPr lang="en-US" sz="1600" dirty="0" err="1" smtClean="0">
                <a:solidFill>
                  <a:srgbClr val="FFFFFF"/>
                </a:solidFill>
                <a:effectLst>
                  <a:outerShdw blurRad="38100" dist="38100" dir="2700000" algn="tl">
                    <a:srgbClr val="000000">
                      <a:alpha val="43137"/>
                    </a:srgbClr>
                  </a:outerShdw>
                </a:effectLst>
                <a:latin typeface="+mn-lt"/>
                <a:cs typeface="+mn-cs"/>
              </a:rPr>
              <a:t>Inclusión</a:t>
            </a:r>
            <a:endParaRPr lang="en-US" sz="1600" dirty="0" smtClean="0">
              <a:solidFill>
                <a:srgbClr val="FFFFFF"/>
              </a:solidFill>
              <a:effectLst>
                <a:outerShdw blurRad="38100" dist="38100" dir="2700000" algn="tl">
                  <a:srgbClr val="000000">
                    <a:alpha val="43137"/>
                  </a:srgbClr>
                </a:outerShdw>
              </a:effectLst>
              <a:latin typeface="+mn-lt"/>
              <a:cs typeface="+mn-cs"/>
            </a:endParaRPr>
          </a:p>
          <a:p>
            <a:pPr lvl="2" eaLnBrk="0" fontAlgn="auto" hangingPunct="0">
              <a:spcBef>
                <a:spcPts val="0"/>
              </a:spcBef>
              <a:spcAft>
                <a:spcPts val="0"/>
              </a:spcAft>
              <a:buClr>
                <a:srgbClr val="FF3300"/>
              </a:buClr>
              <a:buFont typeface="Wingdings" pitchFamily="2" charset="2"/>
              <a:buChar char="§"/>
              <a:defRPr/>
            </a:pPr>
            <a:r>
              <a:rPr lang="en-US" sz="1600" dirty="0" err="1" smtClean="0">
                <a:solidFill>
                  <a:srgbClr val="FFFFFF"/>
                </a:solidFill>
                <a:effectLst>
                  <a:outerShdw blurRad="38100" dist="38100" dir="2700000" algn="tl">
                    <a:srgbClr val="000000">
                      <a:alpha val="43137"/>
                    </a:srgbClr>
                  </a:outerShdw>
                </a:effectLst>
                <a:latin typeface="+mn-lt"/>
                <a:cs typeface="+mn-cs"/>
              </a:rPr>
              <a:t>Edad</a:t>
            </a:r>
            <a:r>
              <a:rPr lang="en-US" sz="1600" dirty="0" smtClean="0">
                <a:solidFill>
                  <a:srgbClr val="FFFFFF"/>
                </a:solidFill>
                <a:effectLst>
                  <a:outerShdw blurRad="38100" dist="38100" dir="2700000" algn="tl">
                    <a:srgbClr val="000000">
                      <a:alpha val="43137"/>
                    </a:srgbClr>
                  </a:outerShdw>
                </a:effectLst>
                <a:latin typeface="+mn-lt"/>
                <a:cs typeface="+mn-cs"/>
              </a:rPr>
              <a:t> ≥ 75 </a:t>
            </a:r>
            <a:r>
              <a:rPr lang="en-US" sz="1600" dirty="0" err="1" smtClean="0">
                <a:solidFill>
                  <a:srgbClr val="FFFFFF"/>
                </a:solidFill>
                <a:effectLst>
                  <a:outerShdw blurRad="38100" dist="38100" dir="2700000" algn="tl">
                    <a:srgbClr val="000000">
                      <a:alpha val="43137"/>
                    </a:srgbClr>
                  </a:outerShdw>
                </a:effectLst>
                <a:latin typeface="+mn-lt"/>
                <a:cs typeface="+mn-cs"/>
              </a:rPr>
              <a:t>años</a:t>
            </a:r>
            <a:r>
              <a:rPr lang="en-US" sz="1600" dirty="0" smtClean="0">
                <a:solidFill>
                  <a:srgbClr val="FFFFFF"/>
                </a:solidFill>
                <a:effectLst>
                  <a:outerShdw blurRad="38100" dist="38100" dir="2700000" algn="tl">
                    <a:srgbClr val="000000">
                      <a:alpha val="43137"/>
                    </a:srgbClr>
                  </a:outerShdw>
                </a:effectLst>
                <a:latin typeface="+mn-lt"/>
                <a:cs typeface="+mn-cs"/>
              </a:rPr>
              <a:t> </a:t>
            </a:r>
          </a:p>
          <a:p>
            <a:pPr lvl="2" eaLnBrk="0" fontAlgn="auto" hangingPunct="0">
              <a:spcBef>
                <a:spcPts val="0"/>
              </a:spcBef>
              <a:spcAft>
                <a:spcPts val="0"/>
              </a:spcAft>
              <a:buClr>
                <a:srgbClr val="FF3300"/>
              </a:buClr>
              <a:buFont typeface="Wingdings" pitchFamily="2" charset="2"/>
              <a:buChar char="§"/>
              <a:defRPr/>
            </a:pPr>
            <a:r>
              <a:rPr lang="en-US" sz="1600" dirty="0" smtClean="0">
                <a:solidFill>
                  <a:srgbClr val="FFFFFF"/>
                </a:solidFill>
                <a:effectLst>
                  <a:outerShdw blurRad="38100" dist="38100" dir="2700000" algn="tl">
                    <a:srgbClr val="000000">
                      <a:alpha val="43137"/>
                    </a:srgbClr>
                  </a:outerShdw>
                </a:effectLst>
                <a:latin typeface="+mn-lt"/>
                <a:cs typeface="+mn-cs"/>
              </a:rPr>
              <a:t>ACV, TIA, o ES </a:t>
            </a:r>
            <a:r>
              <a:rPr lang="en-US" sz="1600" dirty="0" err="1" smtClean="0">
                <a:solidFill>
                  <a:srgbClr val="FFFFFF"/>
                </a:solidFill>
                <a:effectLst>
                  <a:outerShdw blurRad="38100" dist="38100" dir="2700000" algn="tl">
                    <a:srgbClr val="000000">
                      <a:alpha val="43137"/>
                    </a:srgbClr>
                  </a:outerShdw>
                </a:effectLst>
                <a:latin typeface="+mn-lt"/>
                <a:cs typeface="+mn-cs"/>
              </a:rPr>
              <a:t>previa</a:t>
            </a:r>
            <a:endParaRPr lang="en-US" sz="1600" dirty="0" smtClean="0">
              <a:solidFill>
                <a:srgbClr val="FFFFFF"/>
              </a:solidFill>
              <a:effectLst>
                <a:outerShdw blurRad="38100" dist="38100" dir="2700000" algn="tl">
                  <a:srgbClr val="000000">
                    <a:alpha val="43137"/>
                  </a:srgbClr>
                </a:outerShdw>
              </a:effectLst>
              <a:latin typeface="+mn-lt"/>
              <a:cs typeface="+mn-cs"/>
            </a:endParaRPr>
          </a:p>
          <a:p>
            <a:pPr lvl="2" eaLnBrk="0" fontAlgn="auto" hangingPunct="0">
              <a:spcBef>
                <a:spcPts val="0"/>
              </a:spcBef>
              <a:spcAft>
                <a:spcPts val="0"/>
              </a:spcAft>
              <a:buClr>
                <a:srgbClr val="FF3300"/>
              </a:buClr>
              <a:buFont typeface="Wingdings" pitchFamily="2" charset="2"/>
              <a:buChar char="§"/>
              <a:defRPr/>
            </a:pPr>
            <a:r>
              <a:rPr lang="en-US" sz="1600" dirty="0" smtClean="0">
                <a:solidFill>
                  <a:srgbClr val="FFFFFF"/>
                </a:solidFill>
                <a:effectLst>
                  <a:outerShdw blurRad="38100" dist="38100" dir="2700000" algn="tl">
                    <a:srgbClr val="000000">
                      <a:alpha val="43137"/>
                    </a:srgbClr>
                  </a:outerShdw>
                </a:effectLst>
                <a:latin typeface="+mn-lt"/>
                <a:cs typeface="+mn-cs"/>
              </a:rPr>
              <a:t>ICC o Fey ≤ 40%</a:t>
            </a:r>
          </a:p>
          <a:p>
            <a:pPr lvl="2" eaLnBrk="0" fontAlgn="auto" hangingPunct="0">
              <a:spcBef>
                <a:spcPts val="0"/>
              </a:spcBef>
              <a:spcAft>
                <a:spcPts val="0"/>
              </a:spcAft>
              <a:buClr>
                <a:srgbClr val="FF3300"/>
              </a:buClr>
              <a:buFont typeface="Wingdings" pitchFamily="2" charset="2"/>
              <a:buChar char="§"/>
              <a:defRPr/>
            </a:pPr>
            <a:r>
              <a:rPr lang="en-US" sz="1600" dirty="0" smtClean="0">
                <a:solidFill>
                  <a:srgbClr val="FFFFFF"/>
                </a:solidFill>
                <a:effectLst>
                  <a:outerShdw blurRad="38100" dist="38100" dir="2700000" algn="tl">
                    <a:srgbClr val="000000">
                      <a:alpha val="43137"/>
                    </a:srgbClr>
                  </a:outerShdw>
                </a:effectLst>
                <a:latin typeface="+mn-lt"/>
                <a:cs typeface="+mn-cs"/>
              </a:rPr>
              <a:t>Diabetes mellitus</a:t>
            </a:r>
          </a:p>
          <a:p>
            <a:pPr lvl="2" eaLnBrk="0" fontAlgn="auto" hangingPunct="0">
              <a:spcBef>
                <a:spcPts val="0"/>
              </a:spcBef>
              <a:spcAft>
                <a:spcPts val="0"/>
              </a:spcAft>
              <a:buClr>
                <a:srgbClr val="FF3300"/>
              </a:buClr>
              <a:buFont typeface="Wingdings" pitchFamily="2" charset="2"/>
              <a:buChar char="§"/>
              <a:defRPr/>
            </a:pPr>
            <a:r>
              <a:rPr lang="en-US" sz="1600" dirty="0" err="1" smtClean="0">
                <a:solidFill>
                  <a:srgbClr val="FFFFFF"/>
                </a:solidFill>
                <a:effectLst>
                  <a:outerShdw blurRad="38100" dist="38100" dir="2700000" algn="tl">
                    <a:srgbClr val="000000">
                      <a:alpha val="43137"/>
                    </a:srgbClr>
                  </a:outerShdw>
                </a:effectLst>
                <a:latin typeface="+mn-lt"/>
                <a:cs typeface="+mn-cs"/>
              </a:rPr>
              <a:t>Hipertensión</a:t>
            </a:r>
            <a:endParaRPr lang="en-US" sz="1600" dirty="0" smtClean="0">
              <a:solidFill>
                <a:srgbClr val="FFFFFF"/>
              </a:solidFill>
              <a:effectLst>
                <a:outerShdw blurRad="38100" dist="38100" dir="2700000" algn="tl">
                  <a:srgbClr val="000000">
                    <a:alpha val="43137"/>
                  </a:srgbClr>
                </a:outerShdw>
              </a:effectLst>
              <a:latin typeface="+mn-lt"/>
              <a:cs typeface="+mn-cs"/>
            </a:endParaRPr>
          </a:p>
        </p:txBody>
      </p:sp>
      <p:sp>
        <p:nvSpPr>
          <p:cNvPr id="78855" name="Rectangle 14"/>
          <p:cNvSpPr>
            <a:spLocks noChangeArrowheads="1"/>
          </p:cNvSpPr>
          <p:nvPr/>
        </p:nvSpPr>
        <p:spPr bwMode="auto">
          <a:xfrm>
            <a:off x="1417638" y="4346575"/>
            <a:ext cx="6272212" cy="492125"/>
          </a:xfrm>
          <a:prstGeom prst="rect">
            <a:avLst/>
          </a:prstGeom>
          <a:noFill/>
          <a:ln w="9525">
            <a:noFill/>
            <a:miter lim="800000"/>
            <a:headEnd/>
            <a:tailEnd/>
          </a:ln>
        </p:spPr>
        <p:txBody>
          <a:bodyPr wrap="none" tIns="91440" bIns="91440" anchor="ctr" anchorCtr="1">
            <a:spAutoFit/>
          </a:bodyPr>
          <a:lstStyle/>
          <a:p>
            <a:pPr algn="ctr" eaLnBrk="0" hangingPunct="0"/>
            <a:r>
              <a:rPr lang="en-US" sz="2000">
                <a:solidFill>
                  <a:srgbClr val="FFFFFF"/>
                </a:solidFill>
                <a:cs typeface="ＭＳ Ｐゴシック"/>
              </a:rPr>
              <a:t>Warfarina/warfarina placebo ajustada a RIN/falso RIN</a:t>
            </a:r>
          </a:p>
        </p:txBody>
      </p:sp>
      <p:sp>
        <p:nvSpPr>
          <p:cNvPr id="13" name="Text Box 13"/>
          <p:cNvSpPr txBox="1">
            <a:spLocks noChangeArrowheads="1"/>
          </p:cNvSpPr>
          <p:nvPr/>
        </p:nvSpPr>
        <p:spPr bwMode="auto">
          <a:xfrm>
            <a:off x="5638800" y="1192213"/>
            <a:ext cx="3200400" cy="1323975"/>
          </a:xfrm>
          <a:prstGeom prst="rect">
            <a:avLst/>
          </a:prstGeom>
          <a:noFill/>
          <a:ln w="19050">
            <a:solidFill>
              <a:srgbClr val="43CAF8"/>
            </a:solidFill>
            <a:miter lim="800000"/>
            <a:headEnd type="none" w="sm" len="sm"/>
            <a:tailEnd type="none" w="med" len="lg"/>
          </a:ln>
          <a:effectLst>
            <a:outerShdw dist="17961" dir="2700000" algn="ctr" rotWithShape="0">
              <a:schemeClr val="tx1"/>
            </a:outerShdw>
          </a:effectLst>
          <a:extLst>
            <a:ext uri="{909E8E84-426E-40DD-AFC4-6F175D3DCCD1}"/>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396875" indent="-16827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52388" lvl="2" indent="0" eaLnBrk="0" fontAlgn="auto" hangingPunct="0">
              <a:spcBef>
                <a:spcPts val="0"/>
              </a:spcBef>
              <a:spcAft>
                <a:spcPts val="0"/>
              </a:spcAft>
              <a:buClr>
                <a:srgbClr val="FF3300"/>
              </a:buClr>
              <a:defRPr/>
            </a:pPr>
            <a:r>
              <a:rPr lang="en-US" sz="1600" dirty="0" err="1" smtClean="0">
                <a:solidFill>
                  <a:srgbClr val="FFFFFF"/>
                </a:solidFill>
                <a:effectLst>
                  <a:outerShdw blurRad="38100" dist="38100" dir="2700000" algn="tl">
                    <a:srgbClr val="000000">
                      <a:alpha val="43137"/>
                    </a:srgbClr>
                  </a:outerShdw>
                </a:effectLst>
                <a:latin typeface="+mn-lt"/>
                <a:cs typeface="+mn-cs"/>
              </a:rPr>
              <a:t>Criterios</a:t>
            </a:r>
            <a:r>
              <a:rPr lang="en-US" sz="1600" dirty="0" smtClean="0">
                <a:solidFill>
                  <a:srgbClr val="FFFFFF"/>
                </a:solidFill>
                <a:effectLst>
                  <a:outerShdw blurRad="38100" dist="38100" dir="2700000" algn="tl">
                    <a:srgbClr val="000000">
                      <a:alpha val="43137"/>
                    </a:srgbClr>
                  </a:outerShdw>
                </a:effectLst>
                <a:latin typeface="+mn-lt"/>
                <a:cs typeface="+mn-cs"/>
              </a:rPr>
              <a:t> de </a:t>
            </a:r>
            <a:r>
              <a:rPr lang="en-US" sz="1600" dirty="0" err="1" smtClean="0">
                <a:solidFill>
                  <a:srgbClr val="FFFFFF"/>
                </a:solidFill>
                <a:effectLst>
                  <a:outerShdw blurRad="38100" dist="38100" dir="2700000" algn="tl">
                    <a:srgbClr val="000000">
                      <a:alpha val="43137"/>
                    </a:srgbClr>
                  </a:outerShdw>
                </a:effectLst>
                <a:latin typeface="+mn-lt"/>
                <a:cs typeface="+mn-cs"/>
              </a:rPr>
              <a:t>exclusión</a:t>
            </a:r>
            <a:endParaRPr lang="en-US" sz="1600" dirty="0" smtClean="0">
              <a:solidFill>
                <a:srgbClr val="FFFFFF"/>
              </a:solidFill>
              <a:effectLst>
                <a:outerShdw blurRad="38100" dist="38100" dir="2700000" algn="tl">
                  <a:srgbClr val="000000">
                    <a:alpha val="43137"/>
                  </a:srgbClr>
                </a:outerShdw>
              </a:effectLst>
              <a:latin typeface="+mn-lt"/>
              <a:cs typeface="+mn-cs"/>
            </a:endParaRPr>
          </a:p>
          <a:p>
            <a:pPr marL="231775" lvl="2" indent="-180975" eaLnBrk="0" fontAlgn="auto" hangingPunct="0">
              <a:spcBef>
                <a:spcPts val="0"/>
              </a:spcBef>
              <a:spcAft>
                <a:spcPts val="0"/>
              </a:spcAft>
              <a:buClr>
                <a:srgbClr val="FF3300"/>
              </a:buClr>
              <a:buFont typeface="Wingdings" pitchFamily="2" charset="2"/>
              <a:buChar char="§"/>
              <a:defRPr/>
            </a:pPr>
            <a:r>
              <a:rPr lang="en-US" sz="1600" dirty="0" err="1" smtClean="0">
                <a:solidFill>
                  <a:srgbClr val="FFFFFF"/>
                </a:solidFill>
                <a:effectLst>
                  <a:outerShdw blurRad="38100" dist="38100" dir="2700000" algn="tl">
                    <a:srgbClr val="000000">
                      <a:alpha val="43137"/>
                    </a:srgbClr>
                  </a:outerShdw>
                </a:effectLst>
                <a:latin typeface="+mn-lt"/>
                <a:cs typeface="+mn-cs"/>
              </a:rPr>
              <a:t>Válvula</a:t>
            </a:r>
            <a:r>
              <a:rPr lang="en-US" sz="1600" dirty="0" smtClean="0">
                <a:solidFill>
                  <a:srgbClr val="FFFFFF"/>
                </a:solidFill>
                <a:effectLst>
                  <a:outerShdw blurRad="38100" dist="38100" dir="2700000" algn="tl">
                    <a:srgbClr val="000000">
                      <a:alpha val="43137"/>
                    </a:srgbClr>
                  </a:outerShdw>
                </a:effectLst>
                <a:latin typeface="+mn-lt"/>
                <a:cs typeface="+mn-cs"/>
              </a:rPr>
              <a:t> </a:t>
            </a:r>
            <a:r>
              <a:rPr lang="en-US" sz="1600" dirty="0" err="1" smtClean="0">
                <a:solidFill>
                  <a:srgbClr val="FFFFFF"/>
                </a:solidFill>
                <a:effectLst>
                  <a:outerShdw blurRad="38100" dist="38100" dir="2700000" algn="tl">
                    <a:srgbClr val="000000">
                      <a:alpha val="43137"/>
                    </a:srgbClr>
                  </a:outerShdw>
                </a:effectLst>
                <a:latin typeface="+mn-lt"/>
                <a:cs typeface="+mn-cs"/>
              </a:rPr>
              <a:t>protésica</a:t>
            </a:r>
            <a:r>
              <a:rPr lang="en-US" sz="1600" dirty="0" smtClean="0">
                <a:solidFill>
                  <a:srgbClr val="FFFFFF"/>
                </a:solidFill>
                <a:effectLst>
                  <a:outerShdw blurRad="38100" dist="38100" dir="2700000" algn="tl">
                    <a:srgbClr val="000000">
                      <a:alpha val="43137"/>
                    </a:srgbClr>
                  </a:outerShdw>
                </a:effectLst>
                <a:latin typeface="+mn-lt"/>
                <a:cs typeface="+mn-cs"/>
              </a:rPr>
              <a:t> </a:t>
            </a:r>
            <a:r>
              <a:rPr lang="en-US" sz="1600" dirty="0" err="1" smtClean="0">
                <a:solidFill>
                  <a:srgbClr val="FFFFFF"/>
                </a:solidFill>
                <a:effectLst>
                  <a:outerShdw blurRad="38100" dist="38100" dir="2700000" algn="tl">
                    <a:srgbClr val="000000">
                      <a:alpha val="43137"/>
                    </a:srgbClr>
                  </a:outerShdw>
                </a:effectLst>
                <a:latin typeface="+mn-lt"/>
                <a:cs typeface="+mn-cs"/>
              </a:rPr>
              <a:t>mecánica</a:t>
            </a:r>
            <a:endParaRPr lang="en-US" sz="1600" dirty="0" smtClean="0">
              <a:solidFill>
                <a:srgbClr val="FFFFFF"/>
              </a:solidFill>
              <a:effectLst>
                <a:outerShdw blurRad="38100" dist="38100" dir="2700000" algn="tl">
                  <a:srgbClr val="000000">
                    <a:alpha val="43137"/>
                  </a:srgbClr>
                </a:outerShdw>
              </a:effectLst>
              <a:latin typeface="+mn-lt"/>
              <a:cs typeface="+mn-cs"/>
            </a:endParaRPr>
          </a:p>
          <a:p>
            <a:pPr marL="231775" lvl="2" indent="-180975" eaLnBrk="0" fontAlgn="auto" hangingPunct="0">
              <a:spcBef>
                <a:spcPts val="0"/>
              </a:spcBef>
              <a:spcAft>
                <a:spcPts val="0"/>
              </a:spcAft>
              <a:buClr>
                <a:srgbClr val="FF3300"/>
              </a:buClr>
              <a:buFont typeface="Wingdings" pitchFamily="2" charset="2"/>
              <a:buChar char="§"/>
              <a:defRPr/>
            </a:pPr>
            <a:r>
              <a:rPr lang="en-US" sz="1600" dirty="0" err="1" smtClean="0">
                <a:solidFill>
                  <a:srgbClr val="FFFFFF"/>
                </a:solidFill>
                <a:effectLst>
                  <a:outerShdw blurRad="38100" dist="38100" dir="2700000" algn="tl">
                    <a:srgbClr val="000000">
                      <a:alpha val="43137"/>
                    </a:srgbClr>
                  </a:outerShdw>
                </a:effectLst>
                <a:latin typeface="+mn-lt"/>
                <a:cs typeface="+mn-cs"/>
              </a:rPr>
              <a:t>Insuficiencia</a:t>
            </a:r>
            <a:r>
              <a:rPr lang="en-US" sz="1600" dirty="0" smtClean="0">
                <a:solidFill>
                  <a:srgbClr val="FFFFFF"/>
                </a:solidFill>
                <a:effectLst>
                  <a:outerShdw blurRad="38100" dist="38100" dir="2700000" algn="tl">
                    <a:srgbClr val="000000">
                      <a:alpha val="43137"/>
                    </a:srgbClr>
                  </a:outerShdw>
                </a:effectLst>
                <a:latin typeface="+mn-lt"/>
                <a:cs typeface="+mn-cs"/>
              </a:rPr>
              <a:t> renal </a:t>
            </a:r>
            <a:r>
              <a:rPr lang="en-US" sz="1600" dirty="0" err="1" smtClean="0">
                <a:solidFill>
                  <a:srgbClr val="FFFFFF"/>
                </a:solidFill>
                <a:effectLst>
                  <a:outerShdw blurRad="38100" dist="38100" dir="2700000" algn="tl">
                    <a:srgbClr val="000000">
                      <a:alpha val="43137"/>
                    </a:srgbClr>
                  </a:outerShdw>
                </a:effectLst>
                <a:latin typeface="+mn-lt"/>
                <a:cs typeface="+mn-cs"/>
              </a:rPr>
              <a:t>severa</a:t>
            </a:r>
            <a:endParaRPr lang="en-US" sz="1600" dirty="0" smtClean="0">
              <a:solidFill>
                <a:srgbClr val="FFFFFF"/>
              </a:solidFill>
              <a:effectLst>
                <a:outerShdw blurRad="38100" dist="38100" dir="2700000" algn="tl">
                  <a:srgbClr val="000000">
                    <a:alpha val="43137"/>
                  </a:srgbClr>
                </a:outerShdw>
              </a:effectLst>
              <a:latin typeface="+mn-lt"/>
              <a:cs typeface="+mn-cs"/>
            </a:endParaRPr>
          </a:p>
          <a:p>
            <a:pPr marL="231775" lvl="2" indent="-180975" eaLnBrk="0" fontAlgn="auto" hangingPunct="0">
              <a:spcBef>
                <a:spcPts val="0"/>
              </a:spcBef>
              <a:spcAft>
                <a:spcPts val="0"/>
              </a:spcAft>
              <a:buClr>
                <a:srgbClr val="FF3300"/>
              </a:buClr>
              <a:buFont typeface="Wingdings" pitchFamily="2" charset="2"/>
              <a:buChar char="§"/>
              <a:defRPr/>
            </a:pPr>
            <a:r>
              <a:rPr lang="en-US" sz="1600" dirty="0" err="1" smtClean="0">
                <a:solidFill>
                  <a:srgbClr val="FFFFFF"/>
                </a:solidFill>
                <a:effectLst>
                  <a:outerShdw blurRad="38100" dist="38100" dir="2700000" algn="tl">
                    <a:srgbClr val="000000">
                      <a:alpha val="43137"/>
                    </a:srgbClr>
                  </a:outerShdw>
                </a:effectLst>
                <a:latin typeface="+mn-lt"/>
                <a:cs typeface="+mn-cs"/>
              </a:rPr>
              <a:t>Necesidad</a:t>
            </a:r>
            <a:r>
              <a:rPr lang="en-US" sz="1600" dirty="0" smtClean="0">
                <a:solidFill>
                  <a:srgbClr val="FFFFFF"/>
                </a:solidFill>
                <a:effectLst>
                  <a:outerShdw blurRad="38100" dist="38100" dir="2700000" algn="tl">
                    <a:srgbClr val="000000">
                      <a:alpha val="43137"/>
                    </a:srgbClr>
                  </a:outerShdw>
                </a:effectLst>
                <a:latin typeface="+mn-lt"/>
                <a:cs typeface="+mn-cs"/>
              </a:rPr>
              <a:t> de </a:t>
            </a:r>
            <a:r>
              <a:rPr lang="en-US" sz="1600" dirty="0" err="1" smtClean="0">
                <a:solidFill>
                  <a:srgbClr val="FFFFFF"/>
                </a:solidFill>
                <a:effectLst>
                  <a:outerShdw blurRad="38100" dist="38100" dir="2700000" algn="tl">
                    <a:srgbClr val="000000">
                      <a:alpha val="43137"/>
                    </a:srgbClr>
                  </a:outerShdw>
                </a:effectLst>
                <a:latin typeface="+mn-lt"/>
                <a:cs typeface="+mn-cs"/>
              </a:rPr>
              <a:t>doble</a:t>
            </a:r>
            <a:r>
              <a:rPr lang="en-US" sz="1600" dirty="0" smtClean="0">
                <a:solidFill>
                  <a:srgbClr val="FFFFFF"/>
                </a:solidFill>
                <a:effectLst>
                  <a:outerShdw blurRad="38100" dist="38100" dir="2700000" algn="tl">
                    <a:srgbClr val="000000">
                      <a:alpha val="43137"/>
                    </a:srgbClr>
                  </a:outerShdw>
                </a:effectLst>
                <a:latin typeface="+mn-lt"/>
                <a:cs typeface="+mn-cs"/>
              </a:rPr>
              <a:t> </a:t>
            </a:r>
            <a:r>
              <a:rPr lang="en-US" sz="1600" dirty="0" err="1" smtClean="0">
                <a:solidFill>
                  <a:srgbClr val="FFFFFF"/>
                </a:solidFill>
                <a:effectLst>
                  <a:outerShdw blurRad="38100" dist="38100" dir="2700000" algn="tl">
                    <a:srgbClr val="000000">
                      <a:alpha val="43137"/>
                    </a:srgbClr>
                  </a:outerShdw>
                </a:effectLst>
                <a:latin typeface="+mn-lt"/>
                <a:cs typeface="+mn-cs"/>
              </a:rPr>
              <a:t>antiagregación</a:t>
            </a:r>
            <a:endParaRPr lang="en-US" sz="1600" dirty="0" smtClean="0">
              <a:solidFill>
                <a:srgbClr val="FFFFFF"/>
              </a:solidFill>
              <a:effectLst>
                <a:outerShdw blurRad="38100" dist="38100" dir="2700000" algn="tl">
                  <a:srgbClr val="000000">
                    <a:alpha val="43137"/>
                  </a:srgbClr>
                </a:outerShdw>
              </a:effectLst>
              <a:latin typeface="+mn-lt"/>
              <a:cs typeface="+mn-cs"/>
            </a:endParaRPr>
          </a:p>
        </p:txBody>
      </p:sp>
      <p:cxnSp>
        <p:nvCxnSpPr>
          <p:cNvPr id="78857" name="Straight Arrow Connector 2"/>
          <p:cNvCxnSpPr>
            <a:cxnSpLocks noChangeShapeType="1"/>
          </p:cNvCxnSpPr>
          <p:nvPr/>
        </p:nvCxnSpPr>
        <p:spPr bwMode="auto">
          <a:xfrm flipH="1">
            <a:off x="3810000" y="2468563"/>
            <a:ext cx="723900" cy="812800"/>
          </a:xfrm>
          <a:prstGeom prst="straightConnector1">
            <a:avLst/>
          </a:prstGeom>
          <a:noFill/>
          <a:ln w="57150" algn="ctr">
            <a:solidFill>
              <a:srgbClr val="C0D832"/>
            </a:solidFill>
            <a:round/>
            <a:headEnd/>
            <a:tailEnd type="triangle" w="lg" len="med"/>
          </a:ln>
        </p:spPr>
      </p:cxnSp>
      <p:cxnSp>
        <p:nvCxnSpPr>
          <p:cNvPr id="78858" name="Straight Arrow Connector 13"/>
          <p:cNvCxnSpPr>
            <a:cxnSpLocks noChangeShapeType="1"/>
          </p:cNvCxnSpPr>
          <p:nvPr/>
        </p:nvCxnSpPr>
        <p:spPr bwMode="auto">
          <a:xfrm>
            <a:off x="4511675" y="2454275"/>
            <a:ext cx="746125" cy="827088"/>
          </a:xfrm>
          <a:prstGeom prst="straightConnector1">
            <a:avLst/>
          </a:prstGeom>
          <a:noFill/>
          <a:ln w="57150" algn="ctr">
            <a:solidFill>
              <a:srgbClr val="E97C25"/>
            </a:solidFill>
            <a:round/>
            <a:headEnd/>
            <a:tailEnd type="triangle" w="lg" len="med"/>
          </a:ln>
        </p:spPr>
      </p:cxnSp>
      <p:sp>
        <p:nvSpPr>
          <p:cNvPr id="78859" name="Title 3"/>
          <p:cNvSpPr>
            <a:spLocks noGrp="1"/>
          </p:cNvSpPr>
          <p:nvPr>
            <p:ph type="title"/>
          </p:nvPr>
        </p:nvSpPr>
        <p:spPr>
          <a:xfrm>
            <a:off x="304800" y="315913"/>
            <a:ext cx="6019800" cy="738187"/>
          </a:xfrm>
        </p:spPr>
        <p:txBody>
          <a:bodyPr/>
          <a:lstStyle/>
          <a:p>
            <a:r>
              <a:rPr lang="en-US" smtClean="0"/>
              <a:t>Fibrilación auricular con al menos un factor de riesgo adicional para ACV</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pic>
        <p:nvPicPr>
          <p:cNvPr id="80898" name="Picture 5" descr="main km.png"/>
          <p:cNvPicPr>
            <a:picLocks noChangeAspect="1"/>
          </p:cNvPicPr>
          <p:nvPr/>
        </p:nvPicPr>
        <p:blipFill>
          <a:blip r:embed="rId3"/>
          <a:srcRect/>
          <a:stretch>
            <a:fillRect/>
          </a:stretch>
        </p:blipFill>
        <p:spPr bwMode="auto">
          <a:xfrm>
            <a:off x="1447800" y="1371600"/>
            <a:ext cx="6634163" cy="4103688"/>
          </a:xfrm>
          <a:prstGeom prst="rect">
            <a:avLst/>
          </a:prstGeom>
          <a:noFill/>
          <a:ln w="9525">
            <a:noFill/>
            <a:miter lim="800000"/>
            <a:headEnd/>
            <a:tailEnd/>
          </a:ln>
        </p:spPr>
      </p:pic>
      <p:sp>
        <p:nvSpPr>
          <p:cNvPr id="80899" name="Title 1"/>
          <p:cNvSpPr>
            <a:spLocks noGrp="1"/>
          </p:cNvSpPr>
          <p:nvPr>
            <p:ph type="title"/>
          </p:nvPr>
        </p:nvSpPr>
        <p:spPr>
          <a:xfrm>
            <a:off x="304800" y="315913"/>
            <a:ext cx="7010400" cy="677862"/>
          </a:xfrm>
        </p:spPr>
        <p:txBody>
          <a:bodyPr/>
          <a:lstStyle/>
          <a:p>
            <a:r>
              <a:rPr lang="en-US" smtClean="0"/>
              <a:t>Punto Final Primario</a:t>
            </a:r>
            <a:br>
              <a:rPr lang="en-US" smtClean="0"/>
            </a:br>
            <a:r>
              <a:rPr lang="en-US" sz="2000" b="0" smtClean="0">
                <a:solidFill>
                  <a:srgbClr val="FFFF00"/>
                </a:solidFill>
              </a:rPr>
              <a:t>ACV (isquémico o hemorrágico) o embolia sistémica</a:t>
            </a:r>
          </a:p>
        </p:txBody>
      </p:sp>
      <p:sp>
        <p:nvSpPr>
          <p:cNvPr id="80900" name="TextBox 1"/>
          <p:cNvSpPr txBox="1">
            <a:spLocks noChangeArrowheads="1"/>
          </p:cNvSpPr>
          <p:nvPr/>
        </p:nvSpPr>
        <p:spPr bwMode="auto">
          <a:xfrm>
            <a:off x="4125913" y="3840163"/>
            <a:ext cx="5024437" cy="812800"/>
          </a:xfrm>
          <a:prstGeom prst="rect">
            <a:avLst/>
          </a:prstGeom>
          <a:noFill/>
          <a:ln w="9525">
            <a:noFill/>
            <a:miter lim="800000"/>
            <a:headEnd/>
            <a:tailEnd/>
          </a:ln>
        </p:spPr>
        <p:txBody>
          <a:bodyPr wrap="none" lIns="0" tIns="0" rIns="0" bIns="0">
            <a:spAutoFit/>
          </a:bodyPr>
          <a:lstStyle/>
          <a:p>
            <a:pPr eaLnBrk="0" hangingPunct="0">
              <a:lnSpc>
                <a:spcPct val="110000"/>
              </a:lnSpc>
              <a:buClr>
                <a:schemeClr val="tx2"/>
              </a:buClr>
              <a:buSzPct val="110000"/>
            </a:pPr>
            <a:r>
              <a:rPr lang="en-US" sz="1600">
                <a:solidFill>
                  <a:srgbClr val="C0D832"/>
                </a:solidFill>
                <a:cs typeface="ＭＳ Ｐゴシック"/>
              </a:rPr>
              <a:t>Apixaban 212 patients, 1.27% per year </a:t>
            </a:r>
          </a:p>
          <a:p>
            <a:pPr eaLnBrk="0" hangingPunct="0">
              <a:lnSpc>
                <a:spcPct val="110000"/>
              </a:lnSpc>
              <a:buClr>
                <a:schemeClr val="tx2"/>
              </a:buClr>
              <a:buSzPct val="110000"/>
            </a:pPr>
            <a:r>
              <a:rPr lang="en-US" sz="1600">
                <a:solidFill>
                  <a:srgbClr val="E97C25"/>
                </a:solidFill>
                <a:cs typeface="ＭＳ Ｐゴシック"/>
              </a:rPr>
              <a:t>Warfarin   265 patients, 1.60% per year</a:t>
            </a:r>
          </a:p>
          <a:p>
            <a:pPr eaLnBrk="0" hangingPunct="0">
              <a:lnSpc>
                <a:spcPct val="110000"/>
              </a:lnSpc>
              <a:buClr>
                <a:schemeClr val="tx2"/>
              </a:buClr>
              <a:buSzPct val="110000"/>
            </a:pPr>
            <a:r>
              <a:rPr lang="en-US" sz="1600" b="1">
                <a:solidFill>
                  <a:schemeClr val="bg1"/>
                </a:solidFill>
                <a:cs typeface="ＭＳ Ｐゴシック"/>
              </a:rPr>
              <a:t>HR 0.79 (95% CI, 0.66–0.95); </a:t>
            </a:r>
            <a:r>
              <a:rPr lang="en-US" sz="1600" b="1">
                <a:solidFill>
                  <a:srgbClr val="FFFF00"/>
                </a:solidFill>
                <a:cs typeface="ＭＳ Ｐゴシック"/>
              </a:rPr>
              <a:t>P (superioridad)=0.011 </a:t>
            </a:r>
          </a:p>
        </p:txBody>
      </p:sp>
      <p:sp>
        <p:nvSpPr>
          <p:cNvPr id="80901" name="TextBox 3"/>
          <p:cNvSpPr txBox="1">
            <a:spLocks noChangeArrowheads="1"/>
          </p:cNvSpPr>
          <p:nvPr/>
        </p:nvSpPr>
        <p:spPr bwMode="auto">
          <a:xfrm>
            <a:off x="304800" y="5189538"/>
            <a:ext cx="7283450" cy="830262"/>
          </a:xfrm>
          <a:prstGeom prst="rect">
            <a:avLst/>
          </a:prstGeom>
          <a:noFill/>
          <a:ln w="9525">
            <a:noFill/>
            <a:miter lim="800000"/>
            <a:headEnd/>
            <a:tailEnd/>
          </a:ln>
        </p:spPr>
        <p:txBody>
          <a:bodyPr>
            <a:spAutoFit/>
          </a:bodyPr>
          <a:lstStyle/>
          <a:p>
            <a:pPr>
              <a:tabLst>
                <a:tab pos="1600200" algn="ctr"/>
                <a:tab pos="2630488" algn="ctr"/>
                <a:tab pos="3605213" algn="ctr"/>
                <a:tab pos="4567238" algn="ctr"/>
                <a:tab pos="5541963" algn="ctr"/>
                <a:tab pos="6516688" algn="ctr"/>
              </a:tabLst>
            </a:pPr>
            <a:r>
              <a:rPr lang="is-IS" sz="1600">
                <a:solidFill>
                  <a:srgbClr val="FFFFFF"/>
                </a:solidFill>
                <a:cs typeface="ＭＳ Ｐゴシック"/>
              </a:rPr>
              <a:t>No. en riesgo</a:t>
            </a:r>
          </a:p>
          <a:p>
            <a:pPr>
              <a:tabLst>
                <a:tab pos="1600200" algn="ctr"/>
                <a:tab pos="2630488" algn="ctr"/>
                <a:tab pos="3605213" algn="ctr"/>
                <a:tab pos="4567238" algn="ctr"/>
                <a:tab pos="5541963" algn="ctr"/>
                <a:tab pos="6516688" algn="ctr"/>
              </a:tabLst>
            </a:pPr>
            <a:r>
              <a:rPr lang="is-IS" sz="1600">
                <a:solidFill>
                  <a:srgbClr val="C0D832"/>
                </a:solidFill>
                <a:cs typeface="ＭＳ Ｐゴシック"/>
              </a:rPr>
              <a:t>Apixaban	9120	8726	8440	6051	3464	1754</a:t>
            </a:r>
          </a:p>
          <a:p>
            <a:pPr>
              <a:tabLst>
                <a:tab pos="1600200" algn="ctr"/>
                <a:tab pos="2630488" algn="ctr"/>
                <a:tab pos="3605213" algn="ctr"/>
                <a:tab pos="4567238" algn="ctr"/>
                <a:tab pos="5541963" algn="ctr"/>
                <a:tab pos="6516688" algn="ctr"/>
              </a:tabLst>
            </a:pPr>
            <a:r>
              <a:rPr lang="is-IS" sz="1600">
                <a:solidFill>
                  <a:srgbClr val="E97C25"/>
                </a:solidFill>
                <a:cs typeface="ＭＳ Ｐゴシック"/>
              </a:rPr>
              <a:t>Warfarin	9081	8620	8301	5972	3405	1768</a:t>
            </a:r>
            <a:endParaRPr lang="en-US" sz="1600">
              <a:solidFill>
                <a:srgbClr val="E97C25"/>
              </a:solidFill>
              <a:cs typeface="ＭＳ Ｐゴシック"/>
            </a:endParaRPr>
          </a:p>
        </p:txBody>
      </p:sp>
      <p:sp>
        <p:nvSpPr>
          <p:cNvPr id="80902" name="Rectangle 6"/>
          <p:cNvSpPr>
            <a:spLocks noChangeArrowheads="1"/>
          </p:cNvSpPr>
          <p:nvPr/>
        </p:nvSpPr>
        <p:spPr bwMode="auto">
          <a:xfrm>
            <a:off x="2362200" y="1676400"/>
            <a:ext cx="2538413" cy="338138"/>
          </a:xfrm>
          <a:prstGeom prst="rect">
            <a:avLst/>
          </a:prstGeom>
          <a:noFill/>
          <a:ln w="9525">
            <a:noFill/>
            <a:miter lim="800000"/>
            <a:headEnd/>
            <a:tailEnd/>
          </a:ln>
        </p:spPr>
        <p:txBody>
          <a:bodyPr wrap="none">
            <a:spAutoFit/>
          </a:bodyPr>
          <a:lstStyle/>
          <a:p>
            <a:r>
              <a:rPr lang="en-US" sz="1600" b="1">
                <a:solidFill>
                  <a:schemeClr val="bg1"/>
                </a:solidFill>
                <a:cs typeface="ＭＳ Ｐゴシック"/>
              </a:rPr>
              <a:t>P (non-inferiority)&lt;0.001</a:t>
            </a:r>
          </a:p>
        </p:txBody>
      </p:sp>
      <p:sp>
        <p:nvSpPr>
          <p:cNvPr id="8" name="Rectangle 7"/>
          <p:cNvSpPr/>
          <p:nvPr/>
        </p:nvSpPr>
        <p:spPr>
          <a:xfrm>
            <a:off x="7391400" y="2014538"/>
            <a:ext cx="1095375" cy="339725"/>
          </a:xfrm>
          <a:prstGeom prst="rect">
            <a:avLst/>
          </a:prstGeom>
        </p:spPr>
        <p:txBody>
          <a:bodyPr wrap="none">
            <a:spAutoFit/>
          </a:bodyPr>
          <a:lstStyle/>
          <a:p>
            <a:pPr fontAlgn="auto">
              <a:spcBef>
                <a:spcPts val="0"/>
              </a:spcBef>
              <a:spcAft>
                <a:spcPts val="0"/>
              </a:spcAft>
              <a:defRPr/>
            </a:pPr>
            <a:r>
              <a:rPr lang="en-US" sz="1600" b="1" dirty="0">
                <a:solidFill>
                  <a:schemeClr val="tx2">
                    <a:lumMod val="60000"/>
                    <a:lumOff val="40000"/>
                  </a:schemeClr>
                </a:solidFill>
                <a:latin typeface="+mn-lt"/>
                <a:cs typeface="ＭＳ Ｐゴシック" charset="0"/>
              </a:rPr>
              <a:t>21% RRR</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Puntos finales de eficacia</a:t>
            </a:r>
          </a:p>
        </p:txBody>
      </p:sp>
      <p:graphicFrame>
        <p:nvGraphicFramePr>
          <p:cNvPr id="3" name="Table 2"/>
          <p:cNvGraphicFramePr>
            <a:graphicFrameLocks noGrp="1"/>
          </p:cNvGraphicFramePr>
          <p:nvPr/>
        </p:nvGraphicFramePr>
        <p:xfrm>
          <a:off x="152400" y="1077913"/>
          <a:ext cx="8686800" cy="4378325"/>
        </p:xfrm>
        <a:graphic>
          <a:graphicData uri="http://schemas.openxmlformats.org/drawingml/2006/table">
            <a:tbl>
              <a:tblPr firstRow="1" firstCol="1" bandRow="1" bandCol="1">
                <a:tableStyleId>{2D5ABB26-0587-4C30-8999-92F81FD0307C}</a:tableStyleId>
              </a:tblPr>
              <a:tblGrid>
                <a:gridCol w="3195464"/>
                <a:gridCol w="1452736"/>
                <a:gridCol w="1355576"/>
                <a:gridCol w="1844824"/>
                <a:gridCol w="838200"/>
              </a:tblGrid>
              <a:tr h="457196">
                <a:tc rowSpan="2">
                  <a:txBody>
                    <a:bodyPr/>
                    <a:lstStyle/>
                    <a:p>
                      <a:pPr marL="0" marR="0">
                        <a:lnSpc>
                          <a:spcPct val="100000"/>
                        </a:lnSpc>
                        <a:spcBef>
                          <a:spcPts val="0"/>
                        </a:spcBef>
                        <a:spcAft>
                          <a:spcPts val="0"/>
                        </a:spcAft>
                      </a:pPr>
                      <a:r>
                        <a:rPr lang="en-US" sz="1700" b="1" dirty="0" err="1" smtClean="0">
                          <a:solidFill>
                            <a:schemeClr val="bg1"/>
                          </a:solidFill>
                          <a:effectLst/>
                        </a:rPr>
                        <a:t>Punto</a:t>
                      </a:r>
                      <a:r>
                        <a:rPr lang="en-US" sz="1700" b="1" dirty="0" smtClean="0">
                          <a:solidFill>
                            <a:schemeClr val="bg1"/>
                          </a:solidFill>
                          <a:effectLst/>
                        </a:rPr>
                        <a:t> final</a:t>
                      </a:r>
                      <a:endParaRPr lang="en-US" sz="1700" b="1" dirty="0">
                        <a:solidFill>
                          <a:schemeClr val="bg1"/>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Apixaban</a:t>
                      </a:r>
                    </a:p>
                    <a:p>
                      <a:pPr marL="0" marR="0" algn="ctr">
                        <a:lnSpc>
                          <a:spcPct val="100000"/>
                        </a:lnSpc>
                        <a:spcBef>
                          <a:spcPts val="0"/>
                        </a:spcBef>
                        <a:spcAft>
                          <a:spcPts val="0"/>
                        </a:spcAft>
                      </a:pPr>
                      <a:r>
                        <a:rPr lang="en-US" sz="1700" b="1" dirty="0">
                          <a:solidFill>
                            <a:srgbClr val="C0D832"/>
                          </a:solidFill>
                          <a:effectLst/>
                        </a:rPr>
                        <a:t>(N=9120)</a:t>
                      </a:r>
                      <a:endParaRPr lang="en-US" sz="1700" b="1" dirty="0">
                        <a:solidFill>
                          <a:srgbClr val="C0D832"/>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err="1" smtClean="0">
                          <a:solidFill>
                            <a:srgbClr val="E97C25"/>
                          </a:solidFill>
                          <a:effectLst/>
                        </a:rPr>
                        <a:t>Warfarina</a:t>
                      </a:r>
                      <a:endParaRPr lang="en-US" sz="1700" b="1" dirty="0">
                        <a:solidFill>
                          <a:srgbClr val="E97C25"/>
                        </a:solidFill>
                        <a:effectLst/>
                      </a:endParaRPr>
                    </a:p>
                    <a:p>
                      <a:pPr marL="0" marR="0" algn="ctr">
                        <a:lnSpc>
                          <a:spcPct val="100000"/>
                        </a:lnSpc>
                        <a:spcBef>
                          <a:spcPts val="0"/>
                        </a:spcBef>
                        <a:spcAft>
                          <a:spcPts val="0"/>
                        </a:spcAft>
                      </a:pPr>
                      <a:r>
                        <a:rPr lang="en-US" sz="1700" b="1" dirty="0">
                          <a:solidFill>
                            <a:srgbClr val="E97C25"/>
                          </a:solidFill>
                          <a:effectLst/>
                        </a:rPr>
                        <a:t>(N=9081)</a:t>
                      </a:r>
                      <a:endParaRPr lang="en-US" sz="1700" b="1" dirty="0">
                        <a:solidFill>
                          <a:srgbClr val="E97C25"/>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noFill/>
                  </a:tcPr>
                </a:tc>
                <a:tc rowSpan="2">
                  <a:txBody>
                    <a:bodyPr/>
                    <a:lstStyle/>
                    <a:p>
                      <a:pPr marL="0" marR="0" algn="ctr">
                        <a:lnSpc>
                          <a:spcPct val="100000"/>
                        </a:lnSpc>
                        <a:spcBef>
                          <a:spcPts val="0"/>
                        </a:spcBef>
                        <a:spcAft>
                          <a:spcPts val="0"/>
                        </a:spcAft>
                      </a:pPr>
                      <a:r>
                        <a:rPr lang="en-US" sz="1700" b="1" dirty="0" smtClean="0">
                          <a:solidFill>
                            <a:srgbClr val="FFFFFF"/>
                          </a:solidFill>
                          <a:effectLst/>
                        </a:rPr>
                        <a:t>HR (IC 95%)</a:t>
                      </a:r>
                      <a:endParaRPr lang="en-US" sz="1700" b="1" dirty="0">
                        <a:solidFill>
                          <a:srgbClr val="FFFFFF"/>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tcPr>
                </a:tc>
                <a:tc rowSpan="2">
                  <a:txBody>
                    <a:bodyPr/>
                    <a:lstStyle/>
                    <a:p>
                      <a:pPr marL="0" marR="0" algn="ctr">
                        <a:lnSpc>
                          <a:spcPct val="100000"/>
                        </a:lnSpc>
                        <a:spcBef>
                          <a:spcPts val="0"/>
                        </a:spcBef>
                        <a:spcAft>
                          <a:spcPts val="0"/>
                        </a:spcAft>
                      </a:pPr>
                      <a:r>
                        <a:rPr lang="en-US" sz="1700" b="1" dirty="0" smtClean="0">
                          <a:solidFill>
                            <a:srgbClr val="FFFFFF"/>
                          </a:solidFill>
                          <a:effectLst/>
                        </a:rPr>
                        <a:t>Valor</a:t>
                      </a:r>
                    </a:p>
                    <a:p>
                      <a:pPr marL="0" marR="0" algn="ctr">
                        <a:lnSpc>
                          <a:spcPct val="100000"/>
                        </a:lnSpc>
                        <a:spcBef>
                          <a:spcPts val="0"/>
                        </a:spcBef>
                        <a:spcAft>
                          <a:spcPts val="0"/>
                        </a:spcAft>
                      </a:pPr>
                      <a:r>
                        <a:rPr lang="en-US" sz="1700" b="1" dirty="0" smtClean="0">
                          <a:solidFill>
                            <a:srgbClr val="FFFFFF"/>
                          </a:solidFill>
                          <a:effectLst/>
                          <a:latin typeface="Calibri"/>
                          <a:ea typeface="Calibri"/>
                          <a:cs typeface="Times New Roman"/>
                        </a:rPr>
                        <a:t>p</a:t>
                      </a:r>
                      <a:endParaRPr lang="en-US" sz="1700" b="1" dirty="0">
                        <a:solidFill>
                          <a:srgbClr val="FFFFFF"/>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tcPr>
                </a:tc>
              </a:tr>
              <a:tr h="579116">
                <a:tc vMerge="1">
                  <a:txBody>
                    <a:bodyPr/>
                    <a:lstStyle/>
                    <a:p>
                      <a:pPr marL="0" marR="0">
                        <a:lnSpc>
                          <a:spcPct val="100000"/>
                        </a:lnSpc>
                        <a:spcBef>
                          <a:spcPts val="0"/>
                        </a:spcBef>
                        <a:spcAft>
                          <a:spcPts val="0"/>
                        </a:spcAft>
                      </a:pPr>
                      <a:endParaRPr lang="en-US" sz="1000"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err="1" smtClean="0">
                          <a:solidFill>
                            <a:srgbClr val="C0D832"/>
                          </a:solidFill>
                          <a:effectLst/>
                        </a:rPr>
                        <a:t>Tasa</a:t>
                      </a:r>
                      <a:r>
                        <a:rPr lang="en-US" sz="1700" b="1" dirty="0" smtClean="0">
                          <a:solidFill>
                            <a:srgbClr val="C0D832"/>
                          </a:solidFill>
                          <a:effectLst/>
                        </a:rPr>
                        <a:t> </a:t>
                      </a:r>
                      <a:r>
                        <a:rPr lang="en-US" sz="1700" b="1" dirty="0" err="1" smtClean="0">
                          <a:solidFill>
                            <a:srgbClr val="C0D832"/>
                          </a:solidFill>
                          <a:effectLst/>
                        </a:rPr>
                        <a:t>evento</a:t>
                      </a:r>
                      <a:endParaRPr lang="en-US" sz="1700" b="1" dirty="0">
                        <a:solidFill>
                          <a:srgbClr val="C0D832"/>
                        </a:solidFill>
                        <a:effectLst/>
                      </a:endParaRPr>
                    </a:p>
                    <a:p>
                      <a:pPr marL="0" marR="0" algn="ctr">
                        <a:lnSpc>
                          <a:spcPct val="100000"/>
                        </a:lnSpc>
                        <a:spcBef>
                          <a:spcPts val="0"/>
                        </a:spcBef>
                        <a:spcAft>
                          <a:spcPts val="0"/>
                        </a:spcAft>
                      </a:pPr>
                      <a:r>
                        <a:rPr lang="en-US" sz="1700" b="1" dirty="0" smtClean="0">
                          <a:solidFill>
                            <a:srgbClr val="C0D832"/>
                          </a:solidFill>
                          <a:effectLst/>
                        </a:rPr>
                        <a:t>(%/</a:t>
                      </a:r>
                      <a:r>
                        <a:rPr lang="en-US" sz="1700" b="1" dirty="0" err="1" smtClean="0">
                          <a:solidFill>
                            <a:srgbClr val="C0D832"/>
                          </a:solidFill>
                          <a:effectLst/>
                        </a:rPr>
                        <a:t>año</a:t>
                      </a:r>
                      <a:r>
                        <a:rPr lang="en-US" sz="1700" b="1" dirty="0" smtClean="0">
                          <a:solidFill>
                            <a:srgbClr val="C0D832"/>
                          </a:solidFill>
                          <a:effectLst/>
                        </a:rPr>
                        <a:t>)</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err="1" smtClean="0">
                          <a:solidFill>
                            <a:srgbClr val="E97C25"/>
                          </a:solidFill>
                          <a:effectLst/>
                        </a:rPr>
                        <a:t>Tasa</a:t>
                      </a:r>
                      <a:r>
                        <a:rPr lang="en-US" sz="1700" b="1" dirty="0" smtClean="0">
                          <a:solidFill>
                            <a:srgbClr val="E97C25"/>
                          </a:solidFill>
                          <a:effectLst/>
                        </a:rPr>
                        <a:t> </a:t>
                      </a:r>
                      <a:r>
                        <a:rPr lang="en-US" sz="1700" b="1" dirty="0" err="1" smtClean="0">
                          <a:solidFill>
                            <a:srgbClr val="E97C25"/>
                          </a:solidFill>
                          <a:effectLst/>
                        </a:rPr>
                        <a:t>evento</a:t>
                      </a:r>
                      <a:endParaRPr lang="en-US" sz="1700" b="1" dirty="0">
                        <a:solidFill>
                          <a:srgbClr val="E97C25"/>
                        </a:solidFill>
                        <a:effectLst/>
                      </a:endParaRPr>
                    </a:p>
                    <a:p>
                      <a:pPr marL="0" marR="0" algn="ctr">
                        <a:lnSpc>
                          <a:spcPct val="100000"/>
                        </a:lnSpc>
                        <a:spcBef>
                          <a:spcPts val="0"/>
                        </a:spcBef>
                        <a:spcAft>
                          <a:spcPts val="0"/>
                        </a:spcAft>
                      </a:pPr>
                      <a:r>
                        <a:rPr lang="en-US" sz="1700" b="1" dirty="0" smtClean="0">
                          <a:solidFill>
                            <a:srgbClr val="E97C25"/>
                          </a:solidFill>
                          <a:effectLst/>
                        </a:rPr>
                        <a:t>(%/</a:t>
                      </a:r>
                      <a:r>
                        <a:rPr lang="en-US" sz="1700" b="1" dirty="0" err="1" smtClean="0">
                          <a:solidFill>
                            <a:srgbClr val="E97C25"/>
                          </a:solidFill>
                          <a:effectLst/>
                        </a:rPr>
                        <a:t>año</a:t>
                      </a:r>
                      <a:r>
                        <a:rPr lang="en-US" sz="1700" b="1" dirty="0" smtClean="0">
                          <a:solidFill>
                            <a:srgbClr val="E97C25"/>
                          </a:solidFill>
                          <a:effectLst/>
                        </a:rPr>
                        <a:t>)</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vMerge="1">
                  <a:txBody>
                    <a:bodyPr/>
                    <a:lstStyle/>
                    <a:p>
                      <a:endParaRPr lang="en-US"/>
                    </a:p>
                  </a:txBody>
                  <a:tcPr/>
                </a:tc>
                <a:tc vMerge="1">
                  <a:txBody>
                    <a:bodyPr/>
                    <a:lstStyle/>
                    <a:p>
                      <a:pPr marL="0" marR="0" algn="ctr">
                        <a:lnSpc>
                          <a:spcPct val="100000"/>
                        </a:lnSpc>
                        <a:spcBef>
                          <a:spcPts val="0"/>
                        </a:spcBef>
                        <a:spcAft>
                          <a:spcPts val="0"/>
                        </a:spcAft>
                      </a:pPr>
                      <a:endParaRPr lang="en-US" sz="1000"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0" marR="0">
                        <a:lnSpc>
                          <a:spcPct val="100000"/>
                        </a:lnSpc>
                        <a:spcBef>
                          <a:spcPts val="0"/>
                        </a:spcBef>
                        <a:spcAft>
                          <a:spcPts val="0"/>
                        </a:spcAft>
                      </a:pPr>
                      <a:r>
                        <a:rPr lang="en-US" sz="1700" b="1" dirty="0" smtClean="0">
                          <a:solidFill>
                            <a:schemeClr val="bg1"/>
                          </a:solidFill>
                          <a:effectLst/>
                        </a:rPr>
                        <a:t>ACV o </a:t>
                      </a:r>
                      <a:r>
                        <a:rPr lang="en-US" sz="1700" b="1" dirty="0" err="1" smtClean="0">
                          <a:solidFill>
                            <a:schemeClr val="bg1"/>
                          </a:solidFill>
                          <a:effectLst/>
                        </a:rPr>
                        <a:t>embolia</a:t>
                      </a:r>
                      <a:r>
                        <a:rPr lang="en-US" sz="1700" b="1" baseline="0" dirty="0" smtClean="0">
                          <a:solidFill>
                            <a:schemeClr val="bg1"/>
                          </a:solidFill>
                          <a:effectLst/>
                        </a:rPr>
                        <a:t> </a:t>
                      </a:r>
                      <a:r>
                        <a:rPr lang="en-US" sz="1700" b="1" baseline="0" dirty="0" err="1" smtClean="0">
                          <a:solidFill>
                            <a:schemeClr val="bg1"/>
                          </a:solidFill>
                          <a:effectLst/>
                        </a:rPr>
                        <a:t>sistémica</a:t>
                      </a:r>
                      <a:r>
                        <a:rPr lang="en-US" sz="1700" b="1" dirty="0" smtClean="0">
                          <a:solidFill>
                            <a:schemeClr val="bg1"/>
                          </a:solidFill>
                          <a:effectLst/>
                        </a:rPr>
                        <a:t>*</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1.27</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1.60</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0.79 (0.66, 0.95)</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0.011</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0" marR="0">
                        <a:lnSpc>
                          <a:spcPct val="100000"/>
                        </a:lnSpc>
                        <a:spcBef>
                          <a:spcPts val="0"/>
                        </a:spcBef>
                        <a:spcAft>
                          <a:spcPts val="0"/>
                        </a:spcAft>
                      </a:pPr>
                      <a:r>
                        <a:rPr lang="en-US" sz="1700" b="1" dirty="0" smtClean="0">
                          <a:solidFill>
                            <a:schemeClr val="bg1"/>
                          </a:solidFill>
                          <a:effectLst/>
                        </a:rPr>
                        <a:t>   ACV</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1.19</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1.51</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0.79 (0.65, 0.95)</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0.012</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114300" marR="0">
                        <a:lnSpc>
                          <a:spcPct val="100000"/>
                        </a:lnSpc>
                        <a:spcBef>
                          <a:spcPts val="0"/>
                        </a:spcBef>
                        <a:spcAft>
                          <a:spcPts val="0"/>
                        </a:spcAft>
                      </a:pPr>
                      <a:r>
                        <a:rPr lang="en-US" sz="1700" b="1" dirty="0">
                          <a:solidFill>
                            <a:schemeClr val="bg1"/>
                          </a:solidFill>
                          <a:effectLst/>
                        </a:rPr>
                        <a:t> </a:t>
                      </a:r>
                      <a:r>
                        <a:rPr lang="en-US" sz="1700" b="1" dirty="0" smtClean="0">
                          <a:solidFill>
                            <a:schemeClr val="bg1"/>
                          </a:solidFill>
                          <a:effectLst/>
                        </a:rPr>
                        <a:t>    </a:t>
                      </a:r>
                      <a:r>
                        <a:rPr lang="en-US" sz="1700" b="1" dirty="0" err="1" smtClean="0">
                          <a:solidFill>
                            <a:schemeClr val="bg1"/>
                          </a:solidFill>
                          <a:effectLst/>
                        </a:rPr>
                        <a:t>Isquémico</a:t>
                      </a:r>
                      <a:r>
                        <a:rPr lang="en-US" sz="1700" b="1" dirty="0" smtClean="0">
                          <a:solidFill>
                            <a:schemeClr val="bg1"/>
                          </a:solidFill>
                          <a:effectLst/>
                        </a:rPr>
                        <a:t> o </a:t>
                      </a:r>
                      <a:r>
                        <a:rPr lang="en-US" sz="1700" b="1" dirty="0" err="1" smtClean="0">
                          <a:solidFill>
                            <a:schemeClr val="bg1"/>
                          </a:solidFill>
                          <a:effectLst/>
                        </a:rPr>
                        <a:t>incierto</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0.97</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1.05</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0.92 (0.74, 1.13)</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0.42</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114300" marR="0">
                        <a:lnSpc>
                          <a:spcPct val="100000"/>
                        </a:lnSpc>
                        <a:spcBef>
                          <a:spcPts val="0"/>
                        </a:spcBef>
                        <a:spcAft>
                          <a:spcPts val="0"/>
                        </a:spcAft>
                      </a:pPr>
                      <a:r>
                        <a:rPr lang="en-US" sz="1700" b="1" dirty="0">
                          <a:solidFill>
                            <a:schemeClr val="bg1"/>
                          </a:solidFill>
                          <a:effectLst/>
                        </a:rPr>
                        <a:t> </a:t>
                      </a:r>
                      <a:r>
                        <a:rPr lang="en-US" sz="1700" b="1" dirty="0" smtClean="0">
                          <a:solidFill>
                            <a:schemeClr val="bg1"/>
                          </a:solidFill>
                          <a:effectLst/>
                        </a:rPr>
                        <a:t>    </a:t>
                      </a:r>
                      <a:r>
                        <a:rPr lang="en-US" sz="1700" b="1" dirty="0" err="1" smtClean="0">
                          <a:solidFill>
                            <a:schemeClr val="bg1"/>
                          </a:solidFill>
                          <a:effectLst/>
                        </a:rPr>
                        <a:t>Hemorrágico</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smtClean="0">
                          <a:solidFill>
                            <a:srgbClr val="C0D832"/>
                          </a:solidFill>
                          <a:effectLst/>
                        </a:rPr>
                        <a:t>0.24</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0.47</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0.51 (0.35, 0.75)</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&lt;0.001</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0" marR="0">
                        <a:lnSpc>
                          <a:spcPct val="100000"/>
                        </a:lnSpc>
                        <a:spcBef>
                          <a:spcPts val="0"/>
                        </a:spcBef>
                        <a:spcAft>
                          <a:spcPts val="0"/>
                        </a:spcAft>
                      </a:pPr>
                      <a:r>
                        <a:rPr lang="en-US" sz="1700" b="1" dirty="0" smtClean="0">
                          <a:solidFill>
                            <a:schemeClr val="bg1"/>
                          </a:solidFill>
                          <a:effectLst/>
                        </a:rPr>
                        <a:t>   </a:t>
                      </a:r>
                      <a:r>
                        <a:rPr lang="en-US" sz="1700" b="1" dirty="0" err="1" smtClean="0">
                          <a:solidFill>
                            <a:schemeClr val="bg1"/>
                          </a:solidFill>
                          <a:effectLst/>
                        </a:rPr>
                        <a:t>Embolia</a:t>
                      </a:r>
                      <a:r>
                        <a:rPr lang="en-US" sz="1700" b="1" dirty="0" smtClean="0">
                          <a:solidFill>
                            <a:schemeClr val="bg1"/>
                          </a:solidFill>
                          <a:effectLst/>
                        </a:rPr>
                        <a:t> </a:t>
                      </a:r>
                      <a:r>
                        <a:rPr lang="en-US" sz="1700" b="1" dirty="0" err="1" smtClean="0">
                          <a:solidFill>
                            <a:schemeClr val="bg1"/>
                          </a:solidFill>
                          <a:effectLst/>
                        </a:rPr>
                        <a:t>Sistémica</a:t>
                      </a:r>
                      <a:r>
                        <a:rPr lang="en-US" sz="1700" b="1" dirty="0" smtClean="0">
                          <a:solidFill>
                            <a:schemeClr val="bg1"/>
                          </a:solidFill>
                          <a:effectLst/>
                        </a:rPr>
                        <a:t> (SE)</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0.09</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0.10</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0.87 (0.44, 1.75)</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0.70</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0" marR="0">
                        <a:lnSpc>
                          <a:spcPct val="100000"/>
                        </a:lnSpc>
                        <a:spcBef>
                          <a:spcPts val="0"/>
                        </a:spcBef>
                        <a:spcAft>
                          <a:spcPts val="0"/>
                        </a:spcAft>
                      </a:pPr>
                      <a:r>
                        <a:rPr lang="en-US" sz="1700" b="1" dirty="0" err="1" smtClean="0">
                          <a:solidFill>
                            <a:schemeClr val="bg1"/>
                          </a:solidFill>
                          <a:effectLst/>
                        </a:rPr>
                        <a:t>Muerte</a:t>
                      </a:r>
                      <a:r>
                        <a:rPr lang="en-US" sz="1700" b="1" dirty="0" smtClean="0">
                          <a:solidFill>
                            <a:schemeClr val="bg1"/>
                          </a:solidFill>
                          <a:effectLst/>
                        </a:rPr>
                        <a:t> </a:t>
                      </a:r>
                      <a:r>
                        <a:rPr lang="en-US" sz="1700" b="1" dirty="0" err="1" smtClean="0">
                          <a:solidFill>
                            <a:schemeClr val="bg1"/>
                          </a:solidFill>
                          <a:effectLst/>
                        </a:rPr>
                        <a:t>todas</a:t>
                      </a:r>
                      <a:r>
                        <a:rPr lang="en-US" sz="1700" b="1" dirty="0" smtClean="0">
                          <a:solidFill>
                            <a:schemeClr val="bg1"/>
                          </a:solidFill>
                          <a:effectLst/>
                        </a:rPr>
                        <a:t> </a:t>
                      </a:r>
                      <a:r>
                        <a:rPr lang="en-US" sz="1700" b="1" dirty="0" err="1" smtClean="0">
                          <a:solidFill>
                            <a:schemeClr val="bg1"/>
                          </a:solidFill>
                          <a:effectLst/>
                        </a:rPr>
                        <a:t>las</a:t>
                      </a:r>
                      <a:r>
                        <a:rPr lang="en-US" sz="1700" b="1" dirty="0" smtClean="0">
                          <a:solidFill>
                            <a:schemeClr val="bg1"/>
                          </a:solidFill>
                          <a:effectLst/>
                        </a:rPr>
                        <a:t> </a:t>
                      </a:r>
                      <a:r>
                        <a:rPr lang="en-US" sz="1700" b="1" dirty="0" err="1" smtClean="0">
                          <a:solidFill>
                            <a:schemeClr val="bg1"/>
                          </a:solidFill>
                          <a:effectLst/>
                        </a:rPr>
                        <a:t>causas</a:t>
                      </a:r>
                      <a:r>
                        <a:rPr lang="en-US" sz="1700" b="1" dirty="0" smtClean="0">
                          <a:solidFill>
                            <a:schemeClr val="bg1"/>
                          </a:solidFill>
                          <a:effectLst/>
                        </a:rPr>
                        <a:t>*</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9050" cap="flat" cmpd="sng" algn="ctr">
                      <a:solidFill>
                        <a:srgbClr val="440D69">
                          <a:lumMod val="40000"/>
                          <a:lumOff val="60000"/>
                        </a:srgb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3.52</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9050" cap="flat" cmpd="sng" algn="ctr">
                      <a:solidFill>
                        <a:srgbClr val="440D69">
                          <a:lumMod val="40000"/>
                          <a:lumOff val="60000"/>
                        </a:srgbClr>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3.94</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9050" cap="flat" cmpd="sng" algn="ctr">
                      <a:solidFill>
                        <a:srgbClr val="440D69">
                          <a:lumMod val="40000"/>
                          <a:lumOff val="60000"/>
                        </a:srgbClr>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0.89 (0.80, 0.998)</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9050" cap="flat" cmpd="sng" algn="ctr">
                      <a:solidFill>
                        <a:srgbClr val="440D69">
                          <a:lumMod val="40000"/>
                          <a:lumOff val="60000"/>
                        </a:srgb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0.047</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9050" cap="flat" cmpd="sng" algn="ctr">
                      <a:solidFill>
                        <a:srgbClr val="440D69">
                          <a:lumMod val="40000"/>
                          <a:lumOff val="60000"/>
                        </a:srgbClr>
                      </a:solidFill>
                      <a:prstDash val="solid"/>
                      <a:round/>
                      <a:headEnd type="none" w="med" len="med"/>
                      <a:tailEnd type="none" w="med" len="med"/>
                    </a:lnB>
                  </a:tcPr>
                </a:tc>
              </a:tr>
              <a:tr h="385305">
                <a:tc>
                  <a:txBody>
                    <a:bodyPr/>
                    <a:lstStyle/>
                    <a:p>
                      <a:pPr marL="0" marR="0">
                        <a:lnSpc>
                          <a:spcPct val="100000"/>
                        </a:lnSpc>
                        <a:spcBef>
                          <a:spcPts val="0"/>
                        </a:spcBef>
                        <a:spcAft>
                          <a:spcPts val="0"/>
                        </a:spcAft>
                      </a:pPr>
                      <a:r>
                        <a:rPr lang="en-US" sz="1700" b="1" dirty="0" smtClean="0">
                          <a:solidFill>
                            <a:schemeClr val="bg1"/>
                          </a:solidFill>
                          <a:effectLst/>
                        </a:rPr>
                        <a:t>ACV, ES, o </a:t>
                      </a:r>
                      <a:r>
                        <a:rPr lang="en-US" sz="1700" b="1" dirty="0" err="1" smtClean="0">
                          <a:solidFill>
                            <a:schemeClr val="bg1"/>
                          </a:solidFill>
                          <a:effectLst/>
                        </a:rPr>
                        <a:t>muerte</a:t>
                      </a:r>
                      <a:r>
                        <a:rPr lang="en-US" sz="1700" b="1" dirty="0" smtClean="0">
                          <a:solidFill>
                            <a:schemeClr val="bg1"/>
                          </a:solidFill>
                          <a:effectLst/>
                        </a:rPr>
                        <a:t> total</a:t>
                      </a:r>
                      <a:endParaRPr lang="en-US" sz="1700" b="1" dirty="0">
                        <a:solidFill>
                          <a:schemeClr val="bg1"/>
                        </a:solidFill>
                        <a:effectLst/>
                        <a:latin typeface="Calibri"/>
                        <a:ea typeface="Calibri"/>
                        <a:cs typeface="Times New Roman"/>
                      </a:endParaRPr>
                    </a:p>
                  </a:txBody>
                  <a:tcPr marL="58917" marR="58917" marT="0" marB="0" anchor="ctr">
                    <a:lnT w="19050" cap="flat" cmpd="sng" algn="ctr">
                      <a:solidFill>
                        <a:srgbClr val="440D69">
                          <a:lumMod val="40000"/>
                          <a:lumOff val="60000"/>
                        </a:srgbClr>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4.49</a:t>
                      </a:r>
                      <a:endParaRPr lang="en-US" sz="1700" b="1" dirty="0">
                        <a:solidFill>
                          <a:srgbClr val="C0D832"/>
                        </a:solidFill>
                        <a:effectLst/>
                        <a:latin typeface="Calibri"/>
                        <a:ea typeface="Calibri"/>
                        <a:cs typeface="Times New Roman"/>
                      </a:endParaRPr>
                    </a:p>
                  </a:txBody>
                  <a:tcPr marL="58917" marR="58917" marT="0" marB="0" anchor="ctr">
                    <a:lnT w="19050" cap="flat" cmpd="sng" algn="ctr">
                      <a:solidFill>
                        <a:srgbClr val="440D69">
                          <a:lumMod val="40000"/>
                          <a:lumOff val="60000"/>
                        </a:srgbClr>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5.04</a:t>
                      </a:r>
                      <a:endParaRPr lang="en-US" sz="1700" b="1" dirty="0">
                        <a:solidFill>
                          <a:srgbClr val="E97C25"/>
                        </a:solidFill>
                        <a:effectLst/>
                        <a:latin typeface="Calibri"/>
                        <a:ea typeface="Calibri"/>
                        <a:cs typeface="Times New Roman"/>
                      </a:endParaRPr>
                    </a:p>
                  </a:txBody>
                  <a:tcPr marL="58917" marR="58917" marT="0" marB="0" anchor="ctr">
                    <a:lnT w="19050" cap="flat" cmpd="sng" algn="ctr">
                      <a:solidFill>
                        <a:srgbClr val="440D69">
                          <a:lumMod val="40000"/>
                          <a:lumOff val="60000"/>
                        </a:srgbClr>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0.89 (0.81, 0.98)</a:t>
                      </a:r>
                      <a:endParaRPr lang="en-US" sz="1700" b="1" dirty="0">
                        <a:solidFill>
                          <a:srgbClr val="FFFFFF"/>
                        </a:solidFill>
                        <a:effectLst/>
                        <a:latin typeface="Calibri"/>
                        <a:ea typeface="Calibri"/>
                        <a:cs typeface="Times New Roman"/>
                      </a:endParaRPr>
                    </a:p>
                  </a:txBody>
                  <a:tcPr marL="58917" marR="58917" marT="0" marB="0" anchor="ctr">
                    <a:lnT w="19050" cap="flat" cmpd="sng" algn="ctr">
                      <a:solidFill>
                        <a:srgbClr val="440D69">
                          <a:lumMod val="40000"/>
                          <a:lumOff val="60000"/>
                        </a:srgbClr>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0.019</a:t>
                      </a:r>
                      <a:endParaRPr lang="en-US" sz="1700" b="1" dirty="0">
                        <a:solidFill>
                          <a:srgbClr val="FFFFFF"/>
                        </a:solidFill>
                        <a:effectLst/>
                        <a:latin typeface="Calibri"/>
                        <a:ea typeface="Calibri"/>
                        <a:cs typeface="Times New Roman"/>
                      </a:endParaRPr>
                    </a:p>
                  </a:txBody>
                  <a:tcPr marL="58917" marR="58917" marT="0" marB="0" anchor="ctr">
                    <a:lnT w="19050" cap="flat" cmpd="sng" algn="ctr">
                      <a:solidFill>
                        <a:srgbClr val="440D69">
                          <a:lumMod val="40000"/>
                          <a:lumOff val="60000"/>
                        </a:srgbClr>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385305">
                <a:tc>
                  <a:txBody>
                    <a:bodyPr/>
                    <a:lstStyle/>
                    <a:p>
                      <a:pPr marL="0" marR="0">
                        <a:lnSpc>
                          <a:spcPct val="100000"/>
                        </a:lnSpc>
                        <a:spcBef>
                          <a:spcPts val="0"/>
                        </a:spcBef>
                        <a:spcAft>
                          <a:spcPts val="0"/>
                        </a:spcAft>
                      </a:pPr>
                      <a:r>
                        <a:rPr lang="en-US" sz="1700" b="1" dirty="0" err="1" smtClean="0">
                          <a:solidFill>
                            <a:schemeClr val="bg1"/>
                          </a:solidFill>
                          <a:effectLst/>
                        </a:rPr>
                        <a:t>Infarto</a:t>
                      </a:r>
                      <a:r>
                        <a:rPr lang="en-US" sz="1700" b="1" dirty="0" smtClean="0">
                          <a:solidFill>
                            <a:schemeClr val="bg1"/>
                          </a:solidFill>
                          <a:effectLst/>
                        </a:rPr>
                        <a:t> de </a:t>
                      </a:r>
                      <a:r>
                        <a:rPr lang="en-US" sz="1700" b="1" dirty="0" err="1" smtClean="0">
                          <a:solidFill>
                            <a:schemeClr val="bg1"/>
                          </a:solidFill>
                          <a:effectLst/>
                        </a:rPr>
                        <a:t>miocardio</a:t>
                      </a:r>
                      <a:endParaRPr lang="en-US" sz="1700" b="1"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C0D832"/>
                          </a:solidFill>
                          <a:effectLst/>
                        </a:rPr>
                        <a:t>0.53</a:t>
                      </a:r>
                      <a:endParaRPr lang="en-US" sz="17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E97C25"/>
                          </a:solidFill>
                          <a:effectLst/>
                        </a:rPr>
                        <a:t>0.61</a:t>
                      </a:r>
                      <a:endParaRPr lang="en-US" sz="17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700" b="1" dirty="0">
                          <a:solidFill>
                            <a:srgbClr val="FFFFFF"/>
                          </a:solidFill>
                          <a:effectLst/>
                        </a:rPr>
                        <a:t>0.88 (0.66, 1.17)</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700" b="1" dirty="0">
                          <a:solidFill>
                            <a:srgbClr val="FFFFFF"/>
                          </a:solidFill>
                          <a:effectLst/>
                        </a:rPr>
                        <a:t>0.37</a:t>
                      </a:r>
                      <a:endParaRPr lang="en-US" sz="1700" b="1"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bl>
          </a:graphicData>
        </a:graphic>
      </p:graphicFrame>
      <p:sp>
        <p:nvSpPr>
          <p:cNvPr id="5" name="Rectangle 4"/>
          <p:cNvSpPr>
            <a:spLocks noChangeArrowheads="1"/>
          </p:cNvSpPr>
          <p:nvPr/>
        </p:nvSpPr>
        <p:spPr bwMode="auto">
          <a:xfrm>
            <a:off x="179388" y="4149725"/>
            <a:ext cx="8713787" cy="287338"/>
          </a:xfrm>
          <a:prstGeom prst="rect">
            <a:avLst/>
          </a:prstGeom>
          <a:noFill/>
          <a:ln w="57150" algn="ctr">
            <a:solidFill>
              <a:srgbClr val="FF0000"/>
            </a:solidFill>
            <a:round/>
            <a:headEnd/>
            <a:tailEnd/>
          </a:ln>
        </p:spPr>
        <p:txBody>
          <a:bodyPr/>
          <a:lstStyle/>
          <a:p>
            <a:endParaRPr lang="es-ES" sz="2400">
              <a:solidFill>
                <a:srgbClr val="000000"/>
              </a:solidFill>
              <a:cs typeface="ＭＳ Ｐゴシック"/>
            </a:endParaRPr>
          </a:p>
        </p:txBody>
      </p:sp>
      <p:sp>
        <p:nvSpPr>
          <p:cNvPr id="6" name="Down Arrow 5"/>
          <p:cNvSpPr>
            <a:spLocks noChangeArrowheads="1"/>
          </p:cNvSpPr>
          <p:nvPr/>
        </p:nvSpPr>
        <p:spPr bwMode="auto">
          <a:xfrm>
            <a:off x="7740650" y="3068638"/>
            <a:ext cx="484188" cy="979487"/>
          </a:xfrm>
          <a:prstGeom prst="downArrow">
            <a:avLst>
              <a:gd name="adj1" fmla="val 50000"/>
              <a:gd name="adj2" fmla="val 50105"/>
            </a:avLst>
          </a:prstGeom>
          <a:solidFill>
            <a:srgbClr val="FFFF00"/>
          </a:solidFill>
          <a:ln w="28575" algn="ctr">
            <a:solidFill>
              <a:srgbClr val="FF0000"/>
            </a:solidFill>
            <a:round/>
            <a:headEnd/>
            <a:tailEnd/>
          </a:ln>
        </p:spPr>
        <p:txBody>
          <a:bodyPr/>
          <a:lstStyle/>
          <a:p>
            <a:endParaRPr lang="es-ES" sz="2400">
              <a:solidFill>
                <a:srgbClr val="000000"/>
              </a:solidFill>
              <a:cs typeface="ＭＳ Ｐゴシック"/>
            </a:endParaRPr>
          </a:p>
        </p:txBody>
      </p:sp>
      <p:sp>
        <p:nvSpPr>
          <p:cNvPr id="7" name="Down Arrow 6"/>
          <p:cNvSpPr>
            <a:spLocks noChangeArrowheads="1"/>
          </p:cNvSpPr>
          <p:nvPr/>
        </p:nvSpPr>
        <p:spPr bwMode="auto">
          <a:xfrm>
            <a:off x="1692275" y="3141663"/>
            <a:ext cx="484188" cy="977900"/>
          </a:xfrm>
          <a:prstGeom prst="downArrow">
            <a:avLst>
              <a:gd name="adj1" fmla="val 50000"/>
              <a:gd name="adj2" fmla="val 50024"/>
            </a:avLst>
          </a:prstGeom>
          <a:solidFill>
            <a:srgbClr val="FFFF00"/>
          </a:solidFill>
          <a:ln w="28575" algn="ctr">
            <a:solidFill>
              <a:srgbClr val="FF0000"/>
            </a:solidFill>
            <a:round/>
            <a:headEnd/>
            <a:tailEnd/>
          </a:ln>
        </p:spPr>
        <p:txBody>
          <a:bodyPr/>
          <a:lstStyle/>
          <a:p>
            <a:endParaRPr lang="es-ES" sz="2400">
              <a:solidFill>
                <a:srgbClr val="000000"/>
              </a:solidFill>
              <a:cs typeface="ＭＳ Ｐゴシック"/>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5298" name="Picture 5" descr="marcumar_historisch_2"/>
          <p:cNvPicPr>
            <a:picLocks noChangeAspect="1" noChangeArrowheads="1"/>
          </p:cNvPicPr>
          <p:nvPr/>
        </p:nvPicPr>
        <p:blipFill>
          <a:blip r:embed="rId3"/>
          <a:srcRect/>
          <a:stretch>
            <a:fillRect/>
          </a:stretch>
        </p:blipFill>
        <p:spPr bwMode="auto">
          <a:xfrm>
            <a:off x="6372225" y="188913"/>
            <a:ext cx="1676400" cy="2363787"/>
          </a:xfrm>
          <a:prstGeom prst="rect">
            <a:avLst/>
          </a:prstGeom>
          <a:noFill/>
          <a:ln w="28575">
            <a:solidFill>
              <a:srgbClr val="FFFF00"/>
            </a:solidFill>
            <a:miter lim="800000"/>
            <a:headEnd/>
            <a:tailEnd/>
          </a:ln>
        </p:spPr>
      </p:pic>
      <p:pic>
        <p:nvPicPr>
          <p:cNvPr id="55299" name="Picture 7" descr="marcumar_historisch_4"/>
          <p:cNvPicPr>
            <a:picLocks noChangeAspect="1" noChangeArrowheads="1"/>
          </p:cNvPicPr>
          <p:nvPr/>
        </p:nvPicPr>
        <p:blipFill>
          <a:blip r:embed="rId4"/>
          <a:srcRect/>
          <a:stretch>
            <a:fillRect/>
          </a:stretch>
        </p:blipFill>
        <p:spPr bwMode="auto">
          <a:xfrm>
            <a:off x="827088" y="188913"/>
            <a:ext cx="1978025" cy="2268537"/>
          </a:xfrm>
          <a:prstGeom prst="rect">
            <a:avLst/>
          </a:prstGeom>
          <a:noFill/>
          <a:ln w="28575">
            <a:solidFill>
              <a:srgbClr val="FFFF00"/>
            </a:solidFill>
            <a:miter lim="800000"/>
            <a:headEnd/>
            <a:tailEnd/>
          </a:ln>
        </p:spPr>
      </p:pic>
      <p:sp>
        <p:nvSpPr>
          <p:cNvPr id="4" name="Right Arrow 3"/>
          <p:cNvSpPr/>
          <p:nvPr/>
        </p:nvSpPr>
        <p:spPr>
          <a:xfrm>
            <a:off x="3203575" y="981075"/>
            <a:ext cx="2736850" cy="48418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55301" name="Picture 2"/>
          <p:cNvPicPr>
            <a:picLocks noChangeAspect="1" noChangeArrowheads="1"/>
          </p:cNvPicPr>
          <p:nvPr/>
        </p:nvPicPr>
        <p:blipFill>
          <a:blip r:embed="rId5"/>
          <a:srcRect/>
          <a:stretch>
            <a:fillRect/>
          </a:stretch>
        </p:blipFill>
        <p:spPr bwMode="auto">
          <a:xfrm>
            <a:off x="3203575" y="1773238"/>
            <a:ext cx="2619375" cy="2058987"/>
          </a:xfrm>
          <a:prstGeom prst="rect">
            <a:avLst/>
          </a:prstGeom>
          <a:noFill/>
          <a:ln w="9525">
            <a:solidFill>
              <a:srgbClr val="FFFF00"/>
            </a:solidFill>
            <a:miter lim="800000"/>
            <a:headEnd/>
            <a:tailEnd/>
          </a:ln>
        </p:spPr>
      </p:pic>
      <p:sp>
        <p:nvSpPr>
          <p:cNvPr id="55302" name="TextBox 5"/>
          <p:cNvSpPr txBox="1">
            <a:spLocks noChangeArrowheads="1"/>
          </p:cNvSpPr>
          <p:nvPr/>
        </p:nvSpPr>
        <p:spPr bwMode="auto">
          <a:xfrm>
            <a:off x="6948488" y="2636838"/>
            <a:ext cx="696912" cy="369887"/>
          </a:xfrm>
          <a:prstGeom prst="rect">
            <a:avLst/>
          </a:prstGeom>
          <a:noFill/>
          <a:ln w="9525">
            <a:noFill/>
            <a:miter lim="800000"/>
            <a:headEnd/>
            <a:tailEnd/>
          </a:ln>
        </p:spPr>
        <p:txBody>
          <a:bodyPr wrap="none">
            <a:spAutoFit/>
          </a:bodyPr>
          <a:lstStyle/>
          <a:p>
            <a:r>
              <a:rPr lang="es-AR">
                <a:solidFill>
                  <a:srgbClr val="FFFF00"/>
                </a:solidFill>
              </a:rPr>
              <a:t>1950</a:t>
            </a:r>
          </a:p>
        </p:txBody>
      </p:sp>
      <p:pic>
        <p:nvPicPr>
          <p:cNvPr id="55303" name="Picture 3"/>
          <p:cNvPicPr>
            <a:picLocks noChangeAspect="1" noChangeArrowheads="1"/>
          </p:cNvPicPr>
          <p:nvPr/>
        </p:nvPicPr>
        <p:blipFill>
          <a:blip r:embed="rId6"/>
          <a:srcRect/>
          <a:stretch>
            <a:fillRect/>
          </a:stretch>
        </p:blipFill>
        <p:spPr bwMode="auto">
          <a:xfrm>
            <a:off x="395288" y="1412875"/>
            <a:ext cx="2581275" cy="3382963"/>
          </a:xfrm>
          <a:prstGeom prst="rect">
            <a:avLst/>
          </a:prstGeom>
          <a:noFill/>
          <a:ln w="9525">
            <a:noFill/>
            <a:miter lim="800000"/>
            <a:headEnd/>
            <a:tailEnd/>
          </a:ln>
        </p:spPr>
      </p:pic>
      <p:pic>
        <p:nvPicPr>
          <p:cNvPr id="55304" name="Picture 5" descr="http://www.irly.ca/IRLY/images/products/040-0228L.JPG"/>
          <p:cNvPicPr>
            <a:picLocks noChangeAspect="1" noChangeArrowheads="1"/>
          </p:cNvPicPr>
          <p:nvPr/>
        </p:nvPicPr>
        <p:blipFill>
          <a:blip r:embed="rId7"/>
          <a:srcRect/>
          <a:stretch>
            <a:fillRect/>
          </a:stretch>
        </p:blipFill>
        <p:spPr bwMode="auto">
          <a:xfrm>
            <a:off x="5508625" y="1412875"/>
            <a:ext cx="3394075" cy="3394075"/>
          </a:xfrm>
          <a:prstGeom prst="rect">
            <a:avLst/>
          </a:prstGeom>
          <a:noFill/>
          <a:ln w="9525">
            <a:noFill/>
            <a:miter lim="800000"/>
            <a:headEnd/>
            <a:tailEnd/>
          </a:ln>
        </p:spPr>
      </p:pic>
      <p:sp>
        <p:nvSpPr>
          <p:cNvPr id="55305" name="TextBox 9"/>
          <p:cNvSpPr txBox="1">
            <a:spLocks noChangeArrowheads="1"/>
          </p:cNvSpPr>
          <p:nvPr/>
        </p:nvSpPr>
        <p:spPr bwMode="auto">
          <a:xfrm>
            <a:off x="179388" y="5157788"/>
            <a:ext cx="7056437" cy="1200150"/>
          </a:xfrm>
          <a:prstGeom prst="rect">
            <a:avLst/>
          </a:prstGeom>
          <a:noFill/>
          <a:ln w="9525">
            <a:solidFill>
              <a:schemeClr val="tx1"/>
            </a:solidFill>
            <a:miter lim="800000"/>
            <a:headEnd/>
            <a:tailEnd/>
          </a:ln>
        </p:spPr>
        <p:txBody>
          <a:bodyPr>
            <a:spAutoFit/>
          </a:bodyPr>
          <a:lstStyle/>
          <a:p>
            <a:pPr algn="ctr"/>
            <a:r>
              <a:rPr lang="es-AR"/>
              <a:t>Uso medicinal se inició luego de la observación de un intento de suicidio de un soldado norteamericano en 1951.</a:t>
            </a:r>
          </a:p>
          <a:p>
            <a:pPr algn="ctr"/>
            <a:endParaRPr lang="es-AR"/>
          </a:p>
          <a:p>
            <a:pPr algn="ctr"/>
            <a:r>
              <a:rPr lang="es-AR"/>
              <a:t>Ya en 1954 se inició su administración a pacientes</a:t>
            </a:r>
          </a:p>
        </p:txBody>
      </p:sp>
      <p:pic>
        <p:nvPicPr>
          <p:cNvPr id="55306" name="Picture 7" descr="http://upload.wikimedia.org/wikipedia/commons/thumb/5/5d/Dwight_David_Eisenhower,_photo_portrait_by_Bachrach,_1952.jpg/220px-Dwight_David_Eisenhower,_photo_portrait_by_Bachrach,_1952.jpg"/>
          <p:cNvPicPr>
            <a:picLocks noChangeAspect="1" noChangeArrowheads="1"/>
          </p:cNvPicPr>
          <p:nvPr/>
        </p:nvPicPr>
        <p:blipFill>
          <a:blip r:embed="rId8"/>
          <a:srcRect/>
          <a:stretch>
            <a:fillRect/>
          </a:stretch>
        </p:blipFill>
        <p:spPr bwMode="auto">
          <a:xfrm>
            <a:off x="7019925" y="4149725"/>
            <a:ext cx="1519238" cy="1884363"/>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a:xfrm>
            <a:off x="304800" y="315913"/>
            <a:ext cx="7010400" cy="738187"/>
          </a:xfrm>
        </p:spPr>
        <p:txBody>
          <a:bodyPr/>
          <a:lstStyle/>
          <a:p>
            <a:r>
              <a:rPr lang="en-US" smtClean="0"/>
              <a:t>Sangrado Mayor</a:t>
            </a:r>
            <a:br>
              <a:rPr lang="en-US" smtClean="0"/>
            </a:br>
            <a:r>
              <a:rPr lang="en-US" smtClean="0"/>
              <a:t>Definición estándar de la </a:t>
            </a:r>
            <a:r>
              <a:rPr lang="en-US" sz="2000" smtClean="0"/>
              <a:t>ISTH</a:t>
            </a:r>
          </a:p>
        </p:txBody>
      </p:sp>
      <p:sp>
        <p:nvSpPr>
          <p:cNvPr id="82947" name="TextBox 1"/>
          <p:cNvSpPr txBox="1">
            <a:spLocks noChangeArrowheads="1"/>
          </p:cNvSpPr>
          <p:nvPr/>
        </p:nvSpPr>
        <p:spPr bwMode="auto">
          <a:xfrm>
            <a:off x="4953000" y="3763963"/>
            <a:ext cx="3660775" cy="808037"/>
          </a:xfrm>
          <a:prstGeom prst="rect">
            <a:avLst/>
          </a:prstGeom>
          <a:noFill/>
          <a:ln w="9525">
            <a:noFill/>
            <a:miter lim="800000"/>
            <a:headEnd/>
            <a:tailEnd/>
          </a:ln>
        </p:spPr>
        <p:txBody>
          <a:bodyPr lIns="0" tIns="0" rIns="0" bIns="0">
            <a:spAutoFit/>
          </a:bodyPr>
          <a:lstStyle/>
          <a:p>
            <a:pPr eaLnBrk="0" hangingPunct="0">
              <a:lnSpc>
                <a:spcPct val="110000"/>
              </a:lnSpc>
              <a:buClr>
                <a:srgbClr val="AFCC36"/>
              </a:buClr>
              <a:buSzPct val="110000"/>
            </a:pPr>
            <a:r>
              <a:rPr lang="en-US" sz="1600">
                <a:solidFill>
                  <a:srgbClr val="C0D832"/>
                </a:solidFill>
                <a:cs typeface="ＭＳ Ｐゴシック"/>
              </a:rPr>
              <a:t>Apixaban  327 patients, 2.13% per year </a:t>
            </a:r>
          </a:p>
          <a:p>
            <a:pPr eaLnBrk="0" hangingPunct="0">
              <a:lnSpc>
                <a:spcPct val="110000"/>
              </a:lnSpc>
              <a:buClr>
                <a:srgbClr val="AFCC36"/>
              </a:buClr>
              <a:buSzPct val="110000"/>
            </a:pPr>
            <a:r>
              <a:rPr lang="en-US" sz="1600">
                <a:solidFill>
                  <a:srgbClr val="E97C25"/>
                </a:solidFill>
                <a:cs typeface="ＭＳ Ｐゴシック"/>
              </a:rPr>
              <a:t>Warfarin	 462 patients, 3.09% per year</a:t>
            </a:r>
          </a:p>
          <a:p>
            <a:pPr eaLnBrk="0" hangingPunct="0">
              <a:lnSpc>
                <a:spcPct val="110000"/>
              </a:lnSpc>
              <a:buClr>
                <a:srgbClr val="AFCC36"/>
              </a:buClr>
              <a:buSzPct val="110000"/>
            </a:pPr>
            <a:r>
              <a:rPr lang="en-US" sz="1600" b="1">
                <a:solidFill>
                  <a:schemeClr val="bg1"/>
                </a:solidFill>
                <a:cs typeface="ＭＳ Ｐゴシック"/>
              </a:rPr>
              <a:t>HR 0.69 (95% CI, 0.60–0.80); </a:t>
            </a:r>
            <a:r>
              <a:rPr lang="en-US" sz="1600" b="1">
                <a:solidFill>
                  <a:srgbClr val="FFFF00"/>
                </a:solidFill>
                <a:cs typeface="ＭＳ Ｐゴシック"/>
              </a:rPr>
              <a:t>P&lt;0.001</a:t>
            </a:r>
            <a:r>
              <a:rPr lang="en-US" sz="1600" b="1">
                <a:solidFill>
                  <a:schemeClr val="bg1"/>
                </a:solidFill>
                <a:cs typeface="ＭＳ Ｐゴシック"/>
              </a:rPr>
              <a:t> </a:t>
            </a:r>
          </a:p>
        </p:txBody>
      </p:sp>
      <p:sp>
        <p:nvSpPr>
          <p:cNvPr id="82948" name="TextBox 8"/>
          <p:cNvSpPr txBox="1">
            <a:spLocks noChangeArrowheads="1"/>
          </p:cNvSpPr>
          <p:nvPr/>
        </p:nvSpPr>
        <p:spPr bwMode="auto">
          <a:xfrm>
            <a:off x="641350" y="5189538"/>
            <a:ext cx="7283450" cy="830262"/>
          </a:xfrm>
          <a:prstGeom prst="rect">
            <a:avLst/>
          </a:prstGeom>
          <a:noFill/>
          <a:ln w="9525">
            <a:noFill/>
            <a:miter lim="800000"/>
            <a:headEnd/>
            <a:tailEnd/>
          </a:ln>
        </p:spPr>
        <p:txBody>
          <a:bodyPr>
            <a:spAutoFit/>
          </a:bodyPr>
          <a:lstStyle/>
          <a:p>
            <a:pPr>
              <a:tabLst>
                <a:tab pos="1603375" algn="ctr"/>
                <a:tab pos="2565400" algn="ctr"/>
                <a:tab pos="3605213" algn="ctr"/>
                <a:tab pos="4567238" algn="ctr"/>
                <a:tab pos="5541963" algn="ctr"/>
                <a:tab pos="6516688" algn="ctr"/>
              </a:tabLst>
            </a:pPr>
            <a:r>
              <a:rPr lang="is-IS" sz="1600">
                <a:solidFill>
                  <a:srgbClr val="FFFFFF"/>
                </a:solidFill>
                <a:cs typeface="ＭＳ Ｐゴシック"/>
              </a:rPr>
              <a:t>No. en riesgo</a:t>
            </a:r>
          </a:p>
          <a:p>
            <a:pPr>
              <a:tabLst>
                <a:tab pos="1603375" algn="ctr"/>
                <a:tab pos="2565400" algn="ctr"/>
                <a:tab pos="3605213" algn="ctr"/>
                <a:tab pos="4567238" algn="ctr"/>
                <a:tab pos="5541963" algn="ctr"/>
                <a:tab pos="6516688" algn="ctr"/>
              </a:tabLst>
            </a:pPr>
            <a:r>
              <a:rPr lang="is-IS" sz="1600">
                <a:solidFill>
                  <a:srgbClr val="C0D832"/>
                </a:solidFill>
                <a:cs typeface="ＭＳ Ｐゴシック"/>
              </a:rPr>
              <a:t>Apixaban	9088	8103	7564	5365	3048	1515</a:t>
            </a:r>
          </a:p>
          <a:p>
            <a:pPr>
              <a:tabLst>
                <a:tab pos="1603375" algn="ctr"/>
                <a:tab pos="2565400" algn="ctr"/>
                <a:tab pos="3605213" algn="ctr"/>
                <a:tab pos="4567238" algn="ctr"/>
                <a:tab pos="5541963" algn="ctr"/>
                <a:tab pos="6516688" algn="ctr"/>
              </a:tabLst>
            </a:pPr>
            <a:r>
              <a:rPr lang="is-IS" sz="1600">
                <a:solidFill>
                  <a:srgbClr val="E97C25"/>
                </a:solidFill>
                <a:cs typeface="ＭＳ Ｐゴシック"/>
              </a:rPr>
              <a:t>Warfarin	9052	7910	7335	5196	2956	1491</a:t>
            </a:r>
            <a:endParaRPr lang="en-US" sz="1600">
              <a:solidFill>
                <a:srgbClr val="E97C25"/>
              </a:solidFill>
              <a:cs typeface="ＭＳ Ｐゴシック"/>
            </a:endParaRPr>
          </a:p>
        </p:txBody>
      </p:sp>
      <p:pic>
        <p:nvPicPr>
          <p:cNvPr id="82949" name="Picture 2" descr="bleed km.png"/>
          <p:cNvPicPr>
            <a:picLocks noChangeAspect="1"/>
          </p:cNvPicPr>
          <p:nvPr/>
        </p:nvPicPr>
        <p:blipFill>
          <a:blip r:embed="rId3"/>
          <a:srcRect/>
          <a:stretch>
            <a:fillRect/>
          </a:stretch>
        </p:blipFill>
        <p:spPr bwMode="auto">
          <a:xfrm>
            <a:off x="1676400" y="1219200"/>
            <a:ext cx="6019800" cy="4244975"/>
          </a:xfrm>
          <a:prstGeom prst="rect">
            <a:avLst/>
          </a:prstGeom>
          <a:noFill/>
          <a:ln w="9525">
            <a:noFill/>
            <a:miter lim="800000"/>
            <a:headEnd/>
            <a:tailEnd/>
          </a:ln>
        </p:spPr>
      </p:pic>
      <p:sp>
        <p:nvSpPr>
          <p:cNvPr id="6" name="Rectangle 5"/>
          <p:cNvSpPr/>
          <p:nvPr/>
        </p:nvSpPr>
        <p:spPr>
          <a:xfrm>
            <a:off x="7391400" y="2133600"/>
            <a:ext cx="1095375" cy="338138"/>
          </a:xfrm>
          <a:prstGeom prst="rect">
            <a:avLst/>
          </a:prstGeom>
        </p:spPr>
        <p:txBody>
          <a:bodyPr wrap="none">
            <a:spAutoFit/>
          </a:bodyPr>
          <a:lstStyle/>
          <a:p>
            <a:pPr fontAlgn="auto">
              <a:spcBef>
                <a:spcPts val="0"/>
              </a:spcBef>
              <a:spcAft>
                <a:spcPts val="0"/>
              </a:spcAft>
              <a:defRPr/>
            </a:pPr>
            <a:r>
              <a:rPr lang="en-US" sz="1600" b="1" dirty="0">
                <a:solidFill>
                  <a:schemeClr val="tx2">
                    <a:lumMod val="60000"/>
                    <a:lumOff val="40000"/>
                  </a:schemeClr>
                </a:solidFill>
                <a:latin typeface="+mn-lt"/>
                <a:cs typeface="ＭＳ Ｐゴシック" charset="0"/>
              </a:rPr>
              <a:t>31% RRR</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Puntos finales de seguridad</a:t>
            </a:r>
          </a:p>
        </p:txBody>
      </p:sp>
      <p:graphicFrame>
        <p:nvGraphicFramePr>
          <p:cNvPr id="3" name="Table 2"/>
          <p:cNvGraphicFramePr>
            <a:graphicFrameLocks noGrp="1"/>
          </p:cNvGraphicFramePr>
          <p:nvPr/>
        </p:nvGraphicFramePr>
        <p:xfrm>
          <a:off x="228600" y="914400"/>
          <a:ext cx="8534400" cy="4913313"/>
        </p:xfrm>
        <a:graphic>
          <a:graphicData uri="http://schemas.openxmlformats.org/drawingml/2006/table">
            <a:tbl>
              <a:tblPr firstRow="1" firstCol="1" bandRow="1" bandCol="1">
                <a:tableStyleId>{2D5ABB26-0587-4C30-8999-92F81FD0307C}</a:tableStyleId>
              </a:tblPr>
              <a:tblGrid>
                <a:gridCol w="2971803"/>
                <a:gridCol w="1305578"/>
                <a:gridCol w="1361422"/>
                <a:gridCol w="1840067"/>
                <a:gridCol w="1055532"/>
              </a:tblGrid>
              <a:tr h="561494">
                <a:tc rowSpan="2">
                  <a:txBody>
                    <a:bodyPr/>
                    <a:lstStyle/>
                    <a:p>
                      <a:pPr marL="0" marR="0">
                        <a:lnSpc>
                          <a:spcPct val="100000"/>
                        </a:lnSpc>
                        <a:spcBef>
                          <a:spcPts val="0"/>
                        </a:spcBef>
                        <a:spcAft>
                          <a:spcPts val="0"/>
                        </a:spcAft>
                      </a:pPr>
                      <a:r>
                        <a:rPr lang="en-US" sz="1800" b="1" dirty="0" err="1" smtClean="0">
                          <a:solidFill>
                            <a:schemeClr val="bg1"/>
                          </a:solidFill>
                          <a:effectLst/>
                        </a:rPr>
                        <a:t>Punto</a:t>
                      </a:r>
                      <a:r>
                        <a:rPr lang="en-US" sz="1800" b="1" dirty="0" smtClean="0">
                          <a:solidFill>
                            <a:schemeClr val="bg1"/>
                          </a:solidFill>
                          <a:effectLst/>
                        </a:rPr>
                        <a:t> final</a:t>
                      </a:r>
                      <a:endParaRPr lang="en-US" sz="1800" b="1" dirty="0">
                        <a:solidFill>
                          <a:schemeClr val="bg1"/>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Apixaban</a:t>
                      </a:r>
                    </a:p>
                    <a:p>
                      <a:pPr marL="0" marR="0" algn="ctr">
                        <a:lnSpc>
                          <a:spcPct val="100000"/>
                        </a:lnSpc>
                        <a:spcBef>
                          <a:spcPts val="0"/>
                        </a:spcBef>
                        <a:spcAft>
                          <a:spcPts val="0"/>
                        </a:spcAft>
                      </a:pPr>
                      <a:r>
                        <a:rPr lang="en-US" sz="1800" b="1" dirty="0">
                          <a:solidFill>
                            <a:srgbClr val="C0D832"/>
                          </a:solidFill>
                          <a:effectLst/>
                        </a:rPr>
                        <a:t>(</a:t>
                      </a:r>
                      <a:r>
                        <a:rPr lang="en-US" sz="1800" b="1" dirty="0" smtClean="0">
                          <a:solidFill>
                            <a:srgbClr val="C0D832"/>
                          </a:solidFill>
                          <a:effectLst/>
                        </a:rPr>
                        <a:t>N=9088)</a:t>
                      </a:r>
                      <a:endParaRPr lang="en-US" sz="1800" b="1" dirty="0">
                        <a:solidFill>
                          <a:srgbClr val="C0D832"/>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err="1" smtClean="0">
                          <a:solidFill>
                            <a:srgbClr val="E97C25"/>
                          </a:solidFill>
                          <a:effectLst/>
                        </a:rPr>
                        <a:t>Warfarina</a:t>
                      </a:r>
                      <a:endParaRPr lang="en-US" sz="1800" b="1" dirty="0">
                        <a:solidFill>
                          <a:srgbClr val="E97C25"/>
                        </a:solidFill>
                        <a:effectLst/>
                      </a:endParaRPr>
                    </a:p>
                    <a:p>
                      <a:pPr marL="0" marR="0" algn="ctr">
                        <a:lnSpc>
                          <a:spcPct val="100000"/>
                        </a:lnSpc>
                        <a:spcBef>
                          <a:spcPts val="0"/>
                        </a:spcBef>
                        <a:spcAft>
                          <a:spcPts val="0"/>
                        </a:spcAft>
                      </a:pPr>
                      <a:r>
                        <a:rPr lang="en-US" sz="1800" b="1" dirty="0">
                          <a:solidFill>
                            <a:srgbClr val="E97C25"/>
                          </a:solidFill>
                          <a:effectLst/>
                        </a:rPr>
                        <a:t>(</a:t>
                      </a:r>
                      <a:r>
                        <a:rPr lang="en-US" sz="1800" b="1" dirty="0" smtClean="0">
                          <a:solidFill>
                            <a:srgbClr val="E97C25"/>
                          </a:solidFill>
                          <a:effectLst/>
                        </a:rPr>
                        <a:t>N=9052)</a:t>
                      </a:r>
                      <a:endParaRPr lang="en-US" sz="1800" b="1" dirty="0">
                        <a:solidFill>
                          <a:srgbClr val="E97C25"/>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noFill/>
                  </a:tcPr>
                </a:tc>
                <a:tc rowSpan="2">
                  <a:txBody>
                    <a:bodyPr/>
                    <a:lstStyle/>
                    <a:p>
                      <a:pPr marL="0" marR="0" algn="ctr">
                        <a:lnSpc>
                          <a:spcPct val="100000"/>
                        </a:lnSpc>
                        <a:spcBef>
                          <a:spcPts val="0"/>
                        </a:spcBef>
                        <a:spcAft>
                          <a:spcPts val="0"/>
                        </a:spcAft>
                      </a:pPr>
                      <a:r>
                        <a:rPr lang="en-US" sz="1800" b="1" dirty="0" smtClean="0">
                          <a:solidFill>
                            <a:srgbClr val="FFFFFF"/>
                          </a:solidFill>
                          <a:effectLst/>
                        </a:rPr>
                        <a:t>HR (IC 95%)</a:t>
                      </a:r>
                      <a:endParaRPr lang="en-US" sz="1800" b="1" dirty="0">
                        <a:solidFill>
                          <a:srgbClr val="FFFFFF"/>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tcPr>
                </a:tc>
                <a:tc rowSpan="2">
                  <a:txBody>
                    <a:bodyPr/>
                    <a:lstStyle/>
                    <a:p>
                      <a:pPr marL="0" marR="0" algn="ctr">
                        <a:lnSpc>
                          <a:spcPct val="100000"/>
                        </a:lnSpc>
                        <a:spcBef>
                          <a:spcPts val="0"/>
                        </a:spcBef>
                        <a:spcAft>
                          <a:spcPts val="0"/>
                        </a:spcAft>
                      </a:pPr>
                      <a:r>
                        <a:rPr lang="en-US" sz="1800" b="1" dirty="0" smtClean="0">
                          <a:solidFill>
                            <a:srgbClr val="FFFFFF"/>
                          </a:solidFill>
                          <a:effectLst/>
                        </a:rPr>
                        <a:t>Valor p</a:t>
                      </a:r>
                      <a:endParaRPr lang="en-US" sz="1800" b="1" dirty="0">
                        <a:solidFill>
                          <a:srgbClr val="FFFFFF"/>
                        </a:solidFill>
                        <a:effectLst/>
                        <a:latin typeface="Calibri"/>
                        <a:ea typeface="Calibri"/>
                        <a:cs typeface="Times New Roman"/>
                      </a:endParaRPr>
                    </a:p>
                  </a:txBody>
                  <a:tcPr marL="58917" marR="58917" marT="0" marB="0" anchor="ctr">
                    <a:lnB w="12700" cap="flat" cmpd="sng" algn="ctr">
                      <a:solidFill>
                        <a:srgbClr val="440D69">
                          <a:lumMod val="40000"/>
                          <a:lumOff val="60000"/>
                        </a:srgbClr>
                      </a:solidFill>
                      <a:prstDash val="dot"/>
                      <a:round/>
                      <a:headEnd type="none" w="med" len="med"/>
                      <a:tailEnd type="none" w="med" len="med"/>
                    </a:lnB>
                  </a:tcPr>
                </a:tc>
              </a:tr>
              <a:tr h="657703">
                <a:tc vMerge="1">
                  <a:txBody>
                    <a:bodyPr/>
                    <a:lstStyle/>
                    <a:p>
                      <a:pPr marL="0" marR="0">
                        <a:lnSpc>
                          <a:spcPct val="100000"/>
                        </a:lnSpc>
                        <a:spcBef>
                          <a:spcPts val="0"/>
                        </a:spcBef>
                        <a:spcAft>
                          <a:spcPts val="0"/>
                        </a:spcAft>
                      </a:pPr>
                      <a:endParaRPr lang="en-US" sz="1000" dirty="0">
                        <a:solidFill>
                          <a:schemeClr val="bg1"/>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Event Rate</a:t>
                      </a:r>
                    </a:p>
                    <a:p>
                      <a:pPr marL="0" marR="0" algn="ctr">
                        <a:lnSpc>
                          <a:spcPct val="100000"/>
                        </a:lnSpc>
                        <a:spcBef>
                          <a:spcPts val="0"/>
                        </a:spcBef>
                        <a:spcAft>
                          <a:spcPts val="0"/>
                        </a:spcAft>
                      </a:pPr>
                      <a:r>
                        <a:rPr lang="en-US" sz="1800" b="1" dirty="0" smtClean="0">
                          <a:solidFill>
                            <a:srgbClr val="C0D832"/>
                          </a:solidFill>
                          <a:effectLst/>
                        </a:rPr>
                        <a:t>(%/</a:t>
                      </a:r>
                      <a:r>
                        <a:rPr lang="en-US" sz="1800" b="1" dirty="0" err="1" smtClean="0">
                          <a:solidFill>
                            <a:srgbClr val="C0D832"/>
                          </a:solidFill>
                          <a:effectLst/>
                        </a:rPr>
                        <a:t>año</a:t>
                      </a:r>
                      <a:r>
                        <a:rPr lang="en-US" sz="1800" b="1" dirty="0" smtClean="0">
                          <a:solidFill>
                            <a:srgbClr val="C0D832"/>
                          </a:solidFill>
                          <a:effectLst/>
                        </a:rPr>
                        <a:t>)</a:t>
                      </a:r>
                      <a:endParaRPr lang="en-US" sz="1800" b="1" dirty="0">
                        <a:solidFill>
                          <a:srgbClr val="C0D832"/>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Event Rate</a:t>
                      </a:r>
                    </a:p>
                    <a:p>
                      <a:pPr marL="0" marR="0" algn="ctr">
                        <a:lnSpc>
                          <a:spcPct val="100000"/>
                        </a:lnSpc>
                        <a:spcBef>
                          <a:spcPts val="0"/>
                        </a:spcBef>
                        <a:spcAft>
                          <a:spcPts val="0"/>
                        </a:spcAft>
                      </a:pPr>
                      <a:r>
                        <a:rPr lang="en-US" sz="1800" b="1" dirty="0" smtClean="0">
                          <a:solidFill>
                            <a:srgbClr val="E97C25"/>
                          </a:solidFill>
                          <a:effectLst/>
                        </a:rPr>
                        <a:t>(%/</a:t>
                      </a:r>
                      <a:r>
                        <a:rPr lang="en-US" sz="1800" b="1" dirty="0" err="1" smtClean="0">
                          <a:solidFill>
                            <a:srgbClr val="E97C25"/>
                          </a:solidFill>
                          <a:effectLst/>
                        </a:rPr>
                        <a:t>año</a:t>
                      </a:r>
                      <a:r>
                        <a:rPr lang="en-US" sz="1800" b="1" dirty="0" smtClean="0">
                          <a:solidFill>
                            <a:srgbClr val="E97C25"/>
                          </a:solidFill>
                          <a:effectLst/>
                        </a:rPr>
                        <a:t>)</a:t>
                      </a:r>
                      <a:endParaRPr lang="en-US" sz="1800" b="1" dirty="0">
                        <a:solidFill>
                          <a:srgbClr val="E97C25"/>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vMerge="1">
                  <a:txBody>
                    <a:bodyPr/>
                    <a:lstStyle/>
                    <a:p>
                      <a:endParaRPr lang="en-US"/>
                    </a:p>
                  </a:txBody>
                  <a:tcPr/>
                </a:tc>
                <a:tc vMerge="1">
                  <a:txBody>
                    <a:bodyPr/>
                    <a:lstStyle/>
                    <a:p>
                      <a:pPr marL="0" marR="0" algn="ctr">
                        <a:lnSpc>
                          <a:spcPct val="100000"/>
                        </a:lnSpc>
                        <a:spcBef>
                          <a:spcPts val="0"/>
                        </a:spcBef>
                        <a:spcAft>
                          <a:spcPts val="0"/>
                        </a:spcAft>
                      </a:pPr>
                      <a:endParaRPr lang="en-US" sz="1000" dirty="0">
                        <a:solidFill>
                          <a:srgbClr val="FFFFFF"/>
                        </a:solidFill>
                        <a:effectLst/>
                        <a:latin typeface="Calibri"/>
                        <a:ea typeface="Calibri"/>
                        <a:cs typeface="Times New Roman"/>
                      </a:endParaRPr>
                    </a:p>
                  </a:txBody>
                  <a:tcPr marL="58917" marR="58917"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561494">
                <a:tc>
                  <a:txBody>
                    <a:bodyPr/>
                    <a:lstStyle/>
                    <a:p>
                      <a:pPr marL="0" marR="0">
                        <a:lnSpc>
                          <a:spcPct val="100000"/>
                        </a:lnSpc>
                        <a:spcBef>
                          <a:spcPts val="0"/>
                        </a:spcBef>
                        <a:spcAft>
                          <a:spcPts val="0"/>
                        </a:spcAft>
                      </a:pPr>
                      <a:r>
                        <a:rPr lang="en-US" sz="1800" b="1" dirty="0" err="1" smtClean="0">
                          <a:solidFill>
                            <a:schemeClr val="bg1"/>
                          </a:solidFill>
                          <a:effectLst/>
                        </a:rPr>
                        <a:t>Sangrado</a:t>
                      </a:r>
                      <a:r>
                        <a:rPr lang="en-US" sz="1800" b="1" dirty="0" smtClean="0">
                          <a:solidFill>
                            <a:schemeClr val="bg1"/>
                          </a:solidFill>
                          <a:effectLst/>
                        </a:rPr>
                        <a:t> mayor de </a:t>
                      </a:r>
                      <a:r>
                        <a:rPr lang="en-US" sz="1800" b="1" dirty="0" err="1" smtClean="0">
                          <a:solidFill>
                            <a:schemeClr val="bg1"/>
                          </a:solidFill>
                          <a:effectLst/>
                        </a:rPr>
                        <a:t>acuerdo</a:t>
                      </a:r>
                      <a:r>
                        <a:rPr lang="en-US" sz="1800" b="1" dirty="0" smtClean="0">
                          <a:solidFill>
                            <a:schemeClr val="bg1"/>
                          </a:solidFill>
                          <a:effectLst/>
                        </a:rPr>
                        <a:t> a ISTH*</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2.13</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3.09</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0.69 </a:t>
                      </a:r>
                      <a:r>
                        <a:rPr lang="en-US" sz="1800" b="1" dirty="0" smtClean="0">
                          <a:solidFill>
                            <a:schemeClr val="bg1"/>
                          </a:solidFill>
                          <a:effectLst/>
                        </a:rPr>
                        <a:t>(</a:t>
                      </a:r>
                      <a:r>
                        <a:rPr lang="en-US" sz="1800" b="1" dirty="0">
                          <a:solidFill>
                            <a:schemeClr val="bg1"/>
                          </a:solidFill>
                          <a:effectLst/>
                        </a:rPr>
                        <a:t>0.60, 0.80)</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&lt;0.001</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447953">
                <a:tc>
                  <a:txBody>
                    <a:bodyPr/>
                    <a:lstStyle/>
                    <a:p>
                      <a:pPr marL="114300" marR="0">
                        <a:lnSpc>
                          <a:spcPct val="100000"/>
                        </a:lnSpc>
                        <a:spcBef>
                          <a:spcPts val="0"/>
                        </a:spcBef>
                        <a:spcAft>
                          <a:spcPts val="0"/>
                        </a:spcAft>
                      </a:pPr>
                      <a:r>
                        <a:rPr lang="en-US" sz="1800" b="1" dirty="0">
                          <a:solidFill>
                            <a:schemeClr val="bg1"/>
                          </a:solidFill>
                          <a:effectLst/>
                        </a:rPr>
                        <a:t> </a:t>
                      </a:r>
                      <a:r>
                        <a:rPr lang="en-US" sz="1800" b="1" dirty="0" err="1" smtClean="0">
                          <a:solidFill>
                            <a:schemeClr val="bg1"/>
                          </a:solidFill>
                          <a:effectLst/>
                        </a:rPr>
                        <a:t>Intracraneal</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0.33</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0.80</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0.42 </a:t>
                      </a:r>
                      <a:r>
                        <a:rPr lang="en-US" sz="1800" b="1" dirty="0" smtClean="0">
                          <a:solidFill>
                            <a:schemeClr val="bg1"/>
                          </a:solidFill>
                          <a:effectLst/>
                        </a:rPr>
                        <a:t>(</a:t>
                      </a:r>
                      <a:r>
                        <a:rPr lang="en-US" sz="1800" b="1" dirty="0">
                          <a:solidFill>
                            <a:schemeClr val="bg1"/>
                          </a:solidFill>
                          <a:effectLst/>
                        </a:rPr>
                        <a:t>0.30, 0.58)</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&lt;0.001</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517634">
                <a:tc>
                  <a:txBody>
                    <a:bodyPr/>
                    <a:lstStyle/>
                    <a:p>
                      <a:pPr marL="114300" marR="0">
                        <a:lnSpc>
                          <a:spcPct val="100000"/>
                        </a:lnSpc>
                        <a:spcBef>
                          <a:spcPts val="0"/>
                        </a:spcBef>
                        <a:spcAft>
                          <a:spcPts val="0"/>
                        </a:spcAft>
                      </a:pPr>
                      <a:r>
                        <a:rPr lang="en-US" sz="1800" b="1" dirty="0">
                          <a:solidFill>
                            <a:schemeClr val="bg1"/>
                          </a:solidFill>
                          <a:effectLst/>
                        </a:rPr>
                        <a:t> Gastrointestinal</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0.76</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0.86</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0.89 </a:t>
                      </a:r>
                      <a:r>
                        <a:rPr lang="en-US" sz="1800" b="1" dirty="0" smtClean="0">
                          <a:solidFill>
                            <a:schemeClr val="bg1"/>
                          </a:solidFill>
                          <a:effectLst/>
                        </a:rPr>
                        <a:t>(</a:t>
                      </a:r>
                      <a:r>
                        <a:rPr lang="en-US" sz="1800" b="1" dirty="0">
                          <a:solidFill>
                            <a:schemeClr val="bg1"/>
                          </a:solidFill>
                          <a:effectLst/>
                        </a:rPr>
                        <a:t>0.70, 1.15)</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0.37</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561494">
                <a:tc>
                  <a:txBody>
                    <a:bodyPr/>
                    <a:lstStyle/>
                    <a:p>
                      <a:pPr marL="0" marR="0">
                        <a:lnSpc>
                          <a:spcPct val="100000"/>
                        </a:lnSpc>
                        <a:spcBef>
                          <a:spcPts val="0"/>
                        </a:spcBef>
                        <a:spcAft>
                          <a:spcPts val="0"/>
                        </a:spcAft>
                      </a:pPr>
                      <a:r>
                        <a:rPr lang="en-US" sz="1800" b="1" dirty="0" smtClean="0">
                          <a:solidFill>
                            <a:schemeClr val="bg1"/>
                          </a:solidFill>
                          <a:effectLst/>
                        </a:rPr>
                        <a:t>Mayor o </a:t>
                      </a:r>
                      <a:r>
                        <a:rPr lang="en-US" sz="1800" b="1" dirty="0" err="1" smtClean="0">
                          <a:solidFill>
                            <a:schemeClr val="bg1"/>
                          </a:solidFill>
                          <a:effectLst/>
                        </a:rPr>
                        <a:t>Sangrado</a:t>
                      </a:r>
                      <a:r>
                        <a:rPr lang="en-US" sz="1800" b="1" dirty="0" smtClean="0">
                          <a:solidFill>
                            <a:schemeClr val="bg1"/>
                          </a:solidFill>
                          <a:effectLst/>
                        </a:rPr>
                        <a:t> no mayor </a:t>
                      </a:r>
                      <a:r>
                        <a:rPr lang="en-US" sz="1800" b="1" dirty="0" err="1" smtClean="0">
                          <a:solidFill>
                            <a:schemeClr val="bg1"/>
                          </a:solidFill>
                          <a:effectLst/>
                        </a:rPr>
                        <a:t>clinicamente</a:t>
                      </a:r>
                      <a:r>
                        <a:rPr lang="en-US" sz="1800" b="1" dirty="0" smtClean="0">
                          <a:solidFill>
                            <a:schemeClr val="bg1"/>
                          </a:solidFill>
                          <a:effectLst/>
                        </a:rPr>
                        <a:t> </a:t>
                      </a:r>
                      <a:r>
                        <a:rPr lang="en-US" sz="1800" b="1" dirty="0" err="1" smtClean="0">
                          <a:solidFill>
                            <a:schemeClr val="bg1"/>
                          </a:solidFill>
                          <a:effectLst/>
                        </a:rPr>
                        <a:t>relevante</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4.07</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6.01</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0.68 </a:t>
                      </a:r>
                      <a:r>
                        <a:rPr lang="en-US" sz="1800" b="1" dirty="0" smtClean="0">
                          <a:solidFill>
                            <a:schemeClr val="bg1"/>
                          </a:solidFill>
                          <a:effectLst/>
                        </a:rPr>
                        <a:t>(</a:t>
                      </a:r>
                      <a:r>
                        <a:rPr lang="en-US" sz="1800" b="1" dirty="0">
                          <a:solidFill>
                            <a:schemeClr val="bg1"/>
                          </a:solidFill>
                          <a:effectLst/>
                        </a:rPr>
                        <a:t>0.61, 0.75)</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&lt;0.001</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447953">
                <a:tc>
                  <a:txBody>
                    <a:bodyPr/>
                    <a:lstStyle/>
                    <a:p>
                      <a:pPr marL="0" marR="0">
                        <a:lnSpc>
                          <a:spcPct val="100000"/>
                        </a:lnSpc>
                        <a:spcBef>
                          <a:spcPts val="0"/>
                        </a:spcBef>
                        <a:spcAft>
                          <a:spcPts val="0"/>
                        </a:spcAft>
                      </a:pPr>
                      <a:r>
                        <a:rPr lang="en-US" sz="1800" b="1" dirty="0" err="1" smtClean="0">
                          <a:solidFill>
                            <a:schemeClr val="bg1"/>
                          </a:solidFill>
                          <a:effectLst/>
                        </a:rPr>
                        <a:t>Sangrado</a:t>
                      </a:r>
                      <a:r>
                        <a:rPr lang="en-US" sz="1800" b="1" dirty="0" smtClean="0">
                          <a:solidFill>
                            <a:schemeClr val="bg1"/>
                          </a:solidFill>
                          <a:effectLst/>
                        </a:rPr>
                        <a:t> </a:t>
                      </a:r>
                      <a:r>
                        <a:rPr lang="en-US" sz="1800" b="1" dirty="0" err="1" smtClean="0">
                          <a:solidFill>
                            <a:schemeClr val="bg1"/>
                          </a:solidFill>
                          <a:effectLst/>
                        </a:rPr>
                        <a:t>severo</a:t>
                      </a:r>
                      <a:r>
                        <a:rPr lang="en-US" sz="1800" b="1" dirty="0" smtClean="0">
                          <a:solidFill>
                            <a:schemeClr val="bg1"/>
                          </a:solidFill>
                          <a:effectLst/>
                        </a:rPr>
                        <a:t> GUSTO</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0.52</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1.13</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0.46 </a:t>
                      </a:r>
                      <a:r>
                        <a:rPr lang="en-US" sz="1800" b="1" dirty="0" smtClean="0">
                          <a:solidFill>
                            <a:schemeClr val="bg1"/>
                          </a:solidFill>
                          <a:effectLst/>
                        </a:rPr>
                        <a:t>(</a:t>
                      </a:r>
                      <a:r>
                        <a:rPr lang="en-US" sz="1800" b="1" dirty="0">
                          <a:solidFill>
                            <a:schemeClr val="bg1"/>
                          </a:solidFill>
                          <a:effectLst/>
                        </a:rPr>
                        <a:t>0.35, 0.60)</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&lt;0.001</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447953">
                <a:tc>
                  <a:txBody>
                    <a:bodyPr/>
                    <a:lstStyle/>
                    <a:p>
                      <a:pPr marL="0" marR="0">
                        <a:lnSpc>
                          <a:spcPct val="100000"/>
                        </a:lnSpc>
                        <a:spcBef>
                          <a:spcPts val="0"/>
                        </a:spcBef>
                        <a:spcAft>
                          <a:spcPts val="0"/>
                        </a:spcAft>
                      </a:pPr>
                      <a:r>
                        <a:rPr lang="en-US" sz="1800" b="1" dirty="0" err="1" smtClean="0">
                          <a:solidFill>
                            <a:schemeClr val="bg1"/>
                          </a:solidFill>
                          <a:effectLst/>
                        </a:rPr>
                        <a:t>Sangrado</a:t>
                      </a:r>
                      <a:r>
                        <a:rPr lang="en-US" sz="1800" b="1" dirty="0" smtClean="0">
                          <a:solidFill>
                            <a:schemeClr val="bg1"/>
                          </a:solidFill>
                          <a:effectLst/>
                        </a:rPr>
                        <a:t> Mayor TIMI</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0.96</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1.69</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0.57 </a:t>
                      </a:r>
                      <a:r>
                        <a:rPr lang="en-US" sz="1800" b="1" dirty="0" smtClean="0">
                          <a:solidFill>
                            <a:schemeClr val="bg1"/>
                          </a:solidFill>
                          <a:effectLst/>
                        </a:rPr>
                        <a:t>(</a:t>
                      </a:r>
                      <a:r>
                        <a:rPr lang="en-US" sz="1800" b="1" dirty="0">
                          <a:solidFill>
                            <a:schemeClr val="bg1"/>
                          </a:solidFill>
                          <a:effectLst/>
                        </a:rPr>
                        <a:t>0.46, 0.70)</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&lt;0.001</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447953">
                <a:tc>
                  <a:txBody>
                    <a:bodyPr/>
                    <a:lstStyle/>
                    <a:p>
                      <a:pPr marL="0" marR="0">
                        <a:lnSpc>
                          <a:spcPct val="100000"/>
                        </a:lnSpc>
                        <a:spcBef>
                          <a:spcPts val="0"/>
                        </a:spcBef>
                        <a:spcAft>
                          <a:spcPts val="0"/>
                        </a:spcAft>
                      </a:pPr>
                      <a:r>
                        <a:rPr lang="en-US" sz="1800" b="1" dirty="0" err="1" smtClean="0">
                          <a:solidFill>
                            <a:schemeClr val="bg1"/>
                          </a:solidFill>
                          <a:effectLst/>
                        </a:rPr>
                        <a:t>Cualquier</a:t>
                      </a:r>
                      <a:r>
                        <a:rPr lang="en-US" sz="1800" b="1" dirty="0" smtClean="0">
                          <a:solidFill>
                            <a:schemeClr val="bg1"/>
                          </a:solidFill>
                          <a:effectLst/>
                        </a:rPr>
                        <a:t> </a:t>
                      </a:r>
                      <a:r>
                        <a:rPr lang="en-US" sz="1800" b="1" dirty="0" err="1" smtClean="0">
                          <a:solidFill>
                            <a:schemeClr val="bg1"/>
                          </a:solidFill>
                          <a:effectLst/>
                        </a:rPr>
                        <a:t>sangrado</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C0D832"/>
                          </a:solidFill>
                          <a:effectLst/>
                        </a:rPr>
                        <a:t>18.1</a:t>
                      </a:r>
                      <a:endParaRPr lang="en-US" sz="1800" b="1" dirty="0">
                        <a:solidFill>
                          <a:srgbClr val="C0D832"/>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rgbClr val="E97C25"/>
                          </a:solidFill>
                          <a:effectLst/>
                        </a:rPr>
                        <a:t>25.8</a:t>
                      </a:r>
                      <a:endParaRPr lang="en-US" sz="1800" b="1" dirty="0">
                        <a:solidFill>
                          <a:srgbClr val="E97C25"/>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bg1"/>
                          </a:solidFill>
                          <a:effectLst/>
                        </a:rPr>
                        <a:t>0.71 </a:t>
                      </a:r>
                      <a:r>
                        <a:rPr lang="en-US" sz="1800" b="1" dirty="0" smtClean="0">
                          <a:solidFill>
                            <a:schemeClr val="bg1"/>
                          </a:solidFill>
                          <a:effectLst/>
                        </a:rPr>
                        <a:t>(</a:t>
                      </a:r>
                      <a:r>
                        <a:rPr lang="en-US" sz="1800" b="1" dirty="0">
                          <a:solidFill>
                            <a:schemeClr val="bg1"/>
                          </a:solidFill>
                          <a:effectLst/>
                        </a:rPr>
                        <a:t>0.68, 0.75)</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bg1"/>
                          </a:solidFill>
                          <a:effectLst/>
                        </a:rPr>
                        <a:t>&lt;0.001</a:t>
                      </a:r>
                      <a:endParaRPr lang="en-US" sz="1800" b="1" dirty="0">
                        <a:solidFill>
                          <a:schemeClr val="bg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tcPr>
                </a:tc>
              </a:tr>
            </a:tbl>
          </a:graphicData>
        </a:graphic>
      </p:graphicFrame>
      <p:sp>
        <p:nvSpPr>
          <p:cNvPr id="84022" name="TextBox 3"/>
          <p:cNvSpPr txBox="1">
            <a:spLocks noChangeArrowheads="1"/>
          </p:cNvSpPr>
          <p:nvPr/>
        </p:nvSpPr>
        <p:spPr bwMode="auto">
          <a:xfrm>
            <a:off x="169863" y="5986463"/>
            <a:ext cx="6597650" cy="338137"/>
          </a:xfrm>
          <a:prstGeom prst="rect">
            <a:avLst/>
          </a:prstGeom>
          <a:noFill/>
          <a:ln w="9525">
            <a:noFill/>
            <a:miter lim="800000"/>
            <a:headEnd/>
            <a:tailEnd/>
          </a:ln>
        </p:spPr>
        <p:txBody>
          <a:bodyPr wrap="none">
            <a:spAutoFit/>
          </a:bodyPr>
          <a:lstStyle/>
          <a:p>
            <a:r>
              <a:rPr lang="en-US" sz="1600">
                <a:solidFill>
                  <a:schemeClr val="bg1"/>
                </a:solidFill>
                <a:cs typeface="ＭＳ Ｐゴシック"/>
              </a:rPr>
              <a:t>* Part of sequential testing sequence preserving the overall type I error</a:t>
            </a:r>
          </a:p>
        </p:txBody>
      </p:sp>
      <p:sp>
        <p:nvSpPr>
          <p:cNvPr id="5" name="Oval 4"/>
          <p:cNvSpPr>
            <a:spLocks noChangeArrowheads="1"/>
          </p:cNvSpPr>
          <p:nvPr/>
        </p:nvSpPr>
        <p:spPr bwMode="auto">
          <a:xfrm>
            <a:off x="5724525" y="1052513"/>
            <a:ext cx="2232025" cy="4968875"/>
          </a:xfrm>
          <a:prstGeom prst="ellipse">
            <a:avLst/>
          </a:prstGeom>
          <a:noFill/>
          <a:ln w="38100" algn="ctr">
            <a:solidFill>
              <a:srgbClr val="FF0000"/>
            </a:solidFill>
            <a:round/>
            <a:headEnd/>
            <a:tailEnd/>
          </a:ln>
        </p:spPr>
        <p:txBody>
          <a:bodyPr/>
          <a:lstStyle/>
          <a:p>
            <a:endParaRPr lang="es-ES" sz="2400">
              <a:solidFill>
                <a:srgbClr val="000000"/>
              </a:solidFill>
              <a:cs typeface="ＭＳ Ｐゴシック"/>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84994" name="Title 2"/>
          <p:cNvSpPr>
            <a:spLocks noGrp="1"/>
          </p:cNvSpPr>
          <p:nvPr>
            <p:ph type="title"/>
          </p:nvPr>
        </p:nvSpPr>
        <p:spPr>
          <a:xfrm>
            <a:off x="609600" y="1033463"/>
            <a:ext cx="7467600" cy="800100"/>
          </a:xfrm>
        </p:spPr>
        <p:txBody>
          <a:bodyPr/>
          <a:lstStyle/>
          <a:p>
            <a:r>
              <a:rPr lang="en-US" sz="2600" b="0" smtClean="0"/>
              <a:t>Comparado con warfarina, apixaban (durante 1.8 años) previno</a:t>
            </a:r>
          </a:p>
        </p:txBody>
      </p:sp>
      <p:sp>
        <p:nvSpPr>
          <p:cNvPr id="84995" name="Content Placeholder 3"/>
          <p:cNvSpPr>
            <a:spLocks noGrp="1"/>
          </p:cNvSpPr>
          <p:nvPr>
            <p:ph idx="1"/>
          </p:nvPr>
        </p:nvSpPr>
        <p:spPr>
          <a:xfrm>
            <a:off x="2514600" y="2209800"/>
            <a:ext cx="5867400" cy="2362200"/>
          </a:xfrm>
        </p:spPr>
        <p:txBody>
          <a:bodyPr/>
          <a:lstStyle/>
          <a:p>
            <a:pPr>
              <a:lnSpc>
                <a:spcPct val="150000"/>
              </a:lnSpc>
              <a:tabLst>
                <a:tab pos="3201988" algn="r"/>
              </a:tabLst>
            </a:pPr>
            <a:r>
              <a:rPr lang="en-US" sz="2600" smtClean="0"/>
              <a:t>  6  ACV	 </a:t>
            </a:r>
          </a:p>
          <a:p>
            <a:pPr>
              <a:lnSpc>
                <a:spcPct val="150000"/>
              </a:lnSpc>
              <a:tabLst>
                <a:tab pos="3201988" algn="r"/>
              </a:tabLst>
            </a:pPr>
            <a:r>
              <a:rPr lang="en-US" sz="2600" smtClean="0"/>
              <a:t>15  Sangrado Mayores</a:t>
            </a:r>
          </a:p>
          <a:p>
            <a:pPr>
              <a:lnSpc>
                <a:spcPct val="150000"/>
              </a:lnSpc>
              <a:tabLst>
                <a:tab pos="3201988" algn="r"/>
              </a:tabLst>
            </a:pPr>
            <a:r>
              <a:rPr lang="en-US" sz="2600" smtClean="0"/>
              <a:t>  8  Muertes	 </a:t>
            </a:r>
          </a:p>
        </p:txBody>
      </p:sp>
      <p:sp>
        <p:nvSpPr>
          <p:cNvPr id="84996" name="Title 2"/>
          <p:cNvSpPr txBox="1">
            <a:spLocks/>
          </p:cNvSpPr>
          <p:nvPr/>
        </p:nvSpPr>
        <p:spPr bwMode="auto">
          <a:xfrm>
            <a:off x="609600" y="4800600"/>
            <a:ext cx="7010400" cy="800100"/>
          </a:xfrm>
          <a:prstGeom prst="rect">
            <a:avLst/>
          </a:prstGeom>
          <a:noFill/>
          <a:ln w="9525">
            <a:noFill/>
            <a:miter lim="800000"/>
            <a:headEnd/>
            <a:tailEnd/>
          </a:ln>
        </p:spPr>
        <p:txBody>
          <a:bodyPr lIns="0" tIns="0" rIns="0" bIns="0">
            <a:spAutoFit/>
          </a:bodyPr>
          <a:lstStyle/>
          <a:p>
            <a:pPr eaLnBrk="0" hangingPunct="0">
              <a:spcBef>
                <a:spcPct val="50000"/>
              </a:spcBef>
            </a:pPr>
            <a:r>
              <a:rPr lang="en-US" sz="2600">
                <a:solidFill>
                  <a:schemeClr val="bg1"/>
                </a:solidFill>
                <a:cs typeface="ＭＳ Ｐゴシック"/>
              </a:rPr>
              <a:t>por cada 1000 pacientes tratados (por sobre lo que ya conseguía con warfarina). </a:t>
            </a:r>
          </a:p>
        </p:txBody>
      </p:sp>
      <p:sp>
        <p:nvSpPr>
          <p:cNvPr id="84997" name="Content Placeholder 3"/>
          <p:cNvSpPr txBox="1">
            <a:spLocks/>
          </p:cNvSpPr>
          <p:nvPr/>
        </p:nvSpPr>
        <p:spPr bwMode="auto">
          <a:xfrm>
            <a:off x="5562600" y="2209800"/>
            <a:ext cx="3810000" cy="1019175"/>
          </a:xfrm>
          <a:prstGeom prst="rect">
            <a:avLst/>
          </a:prstGeom>
          <a:noFill/>
          <a:ln w="9525">
            <a:noFill/>
            <a:miter lim="800000"/>
            <a:headEnd/>
            <a:tailEnd/>
          </a:ln>
        </p:spPr>
        <p:txBody>
          <a:bodyPr lIns="0" tIns="0" rIns="0" bIns="0"/>
          <a:lstStyle/>
          <a:p>
            <a:pPr marL="90488" lvl="2" eaLnBrk="0" hangingPunct="0">
              <a:spcAft>
                <a:spcPts val="600"/>
              </a:spcAft>
              <a:buClr>
                <a:schemeClr val="bg1"/>
              </a:buClr>
              <a:buFont typeface="Times" pitchFamily="18" charset="0"/>
              <a:buNone/>
              <a:tabLst>
                <a:tab pos="3201988" algn="r"/>
              </a:tabLst>
            </a:pPr>
            <a:r>
              <a:rPr lang="en-US" sz="2000">
                <a:solidFill>
                  <a:schemeClr val="bg1"/>
                </a:solidFill>
                <a:cs typeface="ＭＳ Ｐゴシック"/>
              </a:rPr>
              <a:t>4 hemorrágicos	   </a:t>
            </a:r>
          </a:p>
          <a:p>
            <a:pPr marL="90488" lvl="2" eaLnBrk="0" hangingPunct="0">
              <a:spcAft>
                <a:spcPts val="600"/>
              </a:spcAft>
              <a:buClr>
                <a:schemeClr val="bg1"/>
              </a:buClr>
              <a:buFont typeface="Times" pitchFamily="18" charset="0"/>
              <a:buNone/>
              <a:tabLst>
                <a:tab pos="3201988" algn="r"/>
              </a:tabLst>
            </a:pPr>
            <a:r>
              <a:rPr lang="en-US" sz="2000">
                <a:solidFill>
                  <a:schemeClr val="bg1"/>
                </a:solidFill>
                <a:cs typeface="ＭＳ Ｐゴシック"/>
              </a:rPr>
              <a:t>2 isquémicos</a:t>
            </a:r>
            <a:r>
              <a:rPr lang="en-US" sz="2600">
                <a:solidFill>
                  <a:schemeClr val="bg1"/>
                </a:solidFill>
                <a:cs typeface="ＭＳ Ｐゴシック"/>
              </a:rPr>
              <a:t>	 	 </a:t>
            </a:r>
          </a:p>
        </p:txBody>
      </p:sp>
      <p:sp>
        <p:nvSpPr>
          <p:cNvPr id="84998" name="Left Brace 1"/>
          <p:cNvSpPr>
            <a:spLocks/>
          </p:cNvSpPr>
          <p:nvPr/>
        </p:nvSpPr>
        <p:spPr bwMode="auto">
          <a:xfrm>
            <a:off x="5334000" y="2209800"/>
            <a:ext cx="228600" cy="762000"/>
          </a:xfrm>
          <a:prstGeom prst="leftBrace">
            <a:avLst>
              <a:gd name="adj1" fmla="val 20093"/>
              <a:gd name="adj2" fmla="val 48236"/>
            </a:avLst>
          </a:prstGeom>
          <a:noFill/>
          <a:ln w="38100" algn="ctr">
            <a:solidFill>
              <a:schemeClr val="accent2"/>
            </a:solidFill>
            <a:round/>
            <a:headEnd/>
            <a:tailEnd/>
          </a:ln>
        </p:spPr>
        <p:txBody>
          <a:bodyPr/>
          <a:lstStyle/>
          <a:p>
            <a:endParaRPr lang="es-ES">
              <a:solidFill>
                <a:srgbClr val="000000"/>
              </a:solidFill>
              <a:cs typeface="ＭＳ Ｐゴシック"/>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5105400" y="1268413"/>
            <a:ext cx="2995613" cy="1006475"/>
          </a:xfrm>
          <a:prstGeom prst="rect">
            <a:avLst/>
          </a:prstGeom>
          <a:noFill/>
          <a:ln w="9525" algn="ctr">
            <a:noFill/>
            <a:miter lim="800000"/>
            <a:headEnd/>
            <a:tailEnd/>
          </a:ln>
        </p:spPr>
        <p:txBody>
          <a:bodyPr>
            <a:spAutoFit/>
          </a:bodyPr>
          <a:lstStyle/>
          <a:p>
            <a:pPr algn="ctr" eaLnBrk="0" hangingPunct="0"/>
            <a:r>
              <a:rPr lang="es-AR" sz="2000" b="1">
                <a:solidFill>
                  <a:schemeClr val="bg1"/>
                </a:solidFill>
                <a:latin typeface="Arial Narrow" pitchFamily="34" charset="0"/>
                <a:ea typeface="ＭＳ Ｐゴシック"/>
                <a:cs typeface="ＭＳ Ｐゴシック"/>
              </a:rPr>
              <a:t>Meta-análisis de ACV isquémico o embolia sistémica</a:t>
            </a:r>
          </a:p>
        </p:txBody>
      </p:sp>
      <p:sp>
        <p:nvSpPr>
          <p:cNvPr id="23556" name="Text Box 5"/>
          <p:cNvSpPr txBox="1">
            <a:spLocks noChangeArrowheads="1"/>
          </p:cNvSpPr>
          <p:nvPr/>
        </p:nvSpPr>
        <p:spPr bwMode="auto">
          <a:xfrm>
            <a:off x="531813" y="1812925"/>
            <a:ext cx="2697162" cy="3816350"/>
          </a:xfrm>
          <a:prstGeom prst="rect">
            <a:avLst/>
          </a:prstGeom>
          <a:noFill/>
          <a:ln w="9525" algn="ctr">
            <a:noFill/>
            <a:miter lim="800000"/>
            <a:headEnd/>
            <a:tailEnd/>
          </a:ln>
        </p:spPr>
        <p:txBody>
          <a:bodyPr wrap="none">
            <a:spAutoFit/>
          </a:bodyPr>
          <a:lstStyle/>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placebo</a:t>
            </a: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W baja dosis</a:t>
            </a: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AAS</a:t>
            </a: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AAS + </a:t>
            </a:r>
            <a:r>
              <a:rPr lang="es-AR" b="1" dirty="0" err="1">
                <a:solidFill>
                  <a:schemeClr val="bg1"/>
                </a:solidFill>
                <a:latin typeface="Arial Narrow" pitchFamily="34" charset="0"/>
                <a:ea typeface="ＭＳ Ｐゴシック" pitchFamily="34" charset="-128"/>
                <a:cs typeface="+mn-cs"/>
              </a:rPr>
              <a:t>clopidogrel</a:t>
            </a:r>
            <a:endParaRPr lang="es-AR" b="1" dirty="0">
              <a:solidFill>
                <a:schemeClr val="bg1"/>
              </a:solidFill>
              <a:latin typeface="Arial Narrow" pitchFamily="34" charset="0"/>
              <a:ea typeface="ＭＳ Ｐゴシック" pitchFamily="34" charset="-128"/>
              <a:cs typeface="+mn-cs"/>
            </a:endParaRPr>
          </a:p>
          <a:p>
            <a:pPr algn="r" eaLnBrk="0" fontAlgn="auto" hangingPunct="0">
              <a:spcBef>
                <a:spcPct val="100000"/>
              </a:spcBef>
              <a:spcAft>
                <a:spcPts val="0"/>
              </a:spcAft>
              <a:defRPr/>
            </a:pPr>
            <a:r>
              <a:rPr lang="es-AR" b="1" dirty="0">
                <a:solidFill>
                  <a:schemeClr val="bg1"/>
                </a:solidFill>
                <a:latin typeface="Arial Narrow" pitchFamily="34" charset="0"/>
                <a:ea typeface="ＭＳ Ｐゴシック" pitchFamily="34" charset="-128"/>
                <a:cs typeface="+mn-cs"/>
              </a:rPr>
              <a:t>W vs </a:t>
            </a:r>
            <a:r>
              <a:rPr lang="es-AR" b="1" dirty="0" err="1">
                <a:solidFill>
                  <a:schemeClr val="bg1"/>
                </a:solidFill>
                <a:latin typeface="Arial Narrow" pitchFamily="34" charset="0"/>
                <a:ea typeface="ＭＳ Ｐゴシック" pitchFamily="34" charset="-128"/>
                <a:cs typeface="+mn-cs"/>
              </a:rPr>
              <a:t>ximelagatrán</a:t>
            </a:r>
            <a:endParaRPr lang="es-AR" b="1" dirty="0">
              <a:solidFill>
                <a:schemeClr val="bg1"/>
              </a:solidFill>
              <a:latin typeface="Arial Narrow" pitchFamily="34" charset="0"/>
              <a:ea typeface="ＭＳ Ｐゴシック" pitchFamily="34" charset="-128"/>
              <a:cs typeface="+mn-cs"/>
            </a:endParaRPr>
          </a:p>
          <a:p>
            <a:pPr algn="r" eaLnBrk="0" fontAlgn="auto" hangingPunct="0">
              <a:spcBef>
                <a:spcPct val="100000"/>
              </a:spcBef>
              <a:spcAft>
                <a:spcPts val="0"/>
              </a:spcAft>
              <a:defRPr/>
            </a:pPr>
            <a:r>
              <a:rPr lang="es-AR" sz="2000" b="1" dirty="0">
                <a:solidFill>
                  <a:srgbClr val="14FC30"/>
                </a:solidFill>
                <a:effectLst>
                  <a:outerShdw blurRad="38100" dist="38100" dir="2700000" algn="tl">
                    <a:srgbClr val="000000">
                      <a:alpha val="43137"/>
                    </a:srgbClr>
                  </a:outerShdw>
                </a:effectLst>
                <a:latin typeface="Arial Narrow" pitchFamily="34" charset="0"/>
                <a:ea typeface="ＭＳ Ｐゴシック" pitchFamily="34" charset="-128"/>
                <a:cs typeface="+mn-cs"/>
              </a:rPr>
              <a:t>W vs dabigatrán </a:t>
            </a:r>
            <a:r>
              <a:rPr lang="es-AR" sz="2000" b="1" dirty="0">
                <a:solidFill>
                  <a:srgbClr val="14FC30"/>
                </a:solidFill>
                <a:effectLst>
                  <a:outerShdw blurRad="38100" dist="38100" dir="2700000" algn="tl">
                    <a:srgbClr val="000000">
                      <a:alpha val="43137"/>
                    </a:srgbClr>
                  </a:outerShdw>
                </a:effectLst>
                <a:latin typeface="Arial Narrow" pitchFamily="34" charset="0"/>
                <a:ea typeface="ＭＳ Ｐゴシック" pitchFamily="34" charset="-128"/>
                <a:cs typeface="+mn-cs"/>
              </a:rPr>
              <a:t>150</a:t>
            </a:r>
          </a:p>
          <a:p>
            <a:pPr algn="r" eaLnBrk="0" fontAlgn="auto" hangingPunct="0">
              <a:spcBef>
                <a:spcPct val="100000"/>
              </a:spcBef>
              <a:spcAft>
                <a:spcPts val="0"/>
              </a:spcAft>
              <a:defRPr/>
            </a:pPr>
            <a:r>
              <a:rPr lang="es-AR" sz="2000" b="1" dirty="0">
                <a:solidFill>
                  <a:srgbClr val="00B0F0"/>
                </a:solidFill>
                <a:effectLst>
                  <a:outerShdw blurRad="38100" dist="38100" dir="2700000" algn="tl">
                    <a:srgbClr val="000000">
                      <a:alpha val="43137"/>
                    </a:srgbClr>
                  </a:outerShdw>
                </a:effectLst>
                <a:latin typeface="Arial Narrow" pitchFamily="34" charset="0"/>
                <a:ea typeface="ＭＳ Ｐゴシック" pitchFamily="34" charset="-128"/>
                <a:cs typeface="+mn-cs"/>
              </a:rPr>
              <a:t>W vs </a:t>
            </a:r>
            <a:r>
              <a:rPr lang="es-AR" sz="2000" b="1" dirty="0" err="1">
                <a:solidFill>
                  <a:srgbClr val="00B0F0"/>
                </a:solidFill>
                <a:effectLst>
                  <a:outerShdw blurRad="38100" dist="38100" dir="2700000" algn="tl">
                    <a:srgbClr val="000000">
                      <a:alpha val="43137"/>
                    </a:srgbClr>
                  </a:outerShdw>
                </a:effectLst>
                <a:latin typeface="Arial Narrow" pitchFamily="34" charset="0"/>
                <a:ea typeface="ＭＳ Ｐゴシック" pitchFamily="34" charset="-128"/>
                <a:cs typeface="+mn-cs"/>
              </a:rPr>
              <a:t>Apixaban</a:t>
            </a:r>
            <a:r>
              <a:rPr lang="es-AR" sz="2000" b="1" dirty="0">
                <a:solidFill>
                  <a:srgbClr val="00B0F0"/>
                </a:solidFill>
                <a:effectLst>
                  <a:outerShdw blurRad="38100" dist="38100" dir="2700000" algn="tl">
                    <a:srgbClr val="000000">
                      <a:alpha val="43137"/>
                    </a:srgbClr>
                  </a:outerShdw>
                </a:effectLst>
                <a:latin typeface="Arial Narrow" pitchFamily="34" charset="0"/>
                <a:ea typeface="ＭＳ Ｐゴシック" pitchFamily="34" charset="-128"/>
                <a:cs typeface="+mn-cs"/>
              </a:rPr>
              <a:t>  5 mg BID</a:t>
            </a:r>
            <a:endParaRPr lang="es-AR" sz="2000" b="1" dirty="0">
              <a:solidFill>
                <a:srgbClr val="00B0F0"/>
              </a:solidFill>
              <a:effectLst>
                <a:outerShdw blurRad="38100" dist="38100" dir="2700000" algn="tl">
                  <a:srgbClr val="000000">
                    <a:alpha val="43137"/>
                  </a:srgbClr>
                </a:outerShdw>
              </a:effectLst>
              <a:latin typeface="Arial Narrow" pitchFamily="34" charset="0"/>
              <a:ea typeface="ＭＳ Ｐゴシック" pitchFamily="34" charset="-128"/>
              <a:cs typeface="+mn-cs"/>
            </a:endParaRPr>
          </a:p>
        </p:txBody>
      </p:sp>
      <p:sp>
        <p:nvSpPr>
          <p:cNvPr id="86020" name="Line 6"/>
          <p:cNvSpPr>
            <a:spLocks noChangeShapeType="1"/>
          </p:cNvSpPr>
          <p:nvPr/>
        </p:nvSpPr>
        <p:spPr bwMode="auto">
          <a:xfrm>
            <a:off x="4840288" y="1647825"/>
            <a:ext cx="19050" cy="4373563"/>
          </a:xfrm>
          <a:prstGeom prst="line">
            <a:avLst/>
          </a:prstGeom>
          <a:noFill/>
          <a:ln w="28575">
            <a:solidFill>
              <a:srgbClr val="FFFF99"/>
            </a:solidFill>
            <a:prstDash val="sysDot"/>
            <a:round/>
            <a:headEnd/>
            <a:tailEnd/>
          </a:ln>
        </p:spPr>
        <p:txBody>
          <a:bodyPr>
            <a:spAutoFit/>
          </a:bodyPr>
          <a:lstStyle/>
          <a:p>
            <a:endParaRPr lang="en-US"/>
          </a:p>
        </p:txBody>
      </p:sp>
      <p:sp>
        <p:nvSpPr>
          <p:cNvPr id="86021" name="Line 7"/>
          <p:cNvSpPr>
            <a:spLocks noChangeShapeType="1"/>
          </p:cNvSpPr>
          <p:nvPr/>
        </p:nvSpPr>
        <p:spPr bwMode="auto">
          <a:xfrm>
            <a:off x="3078163" y="5897563"/>
            <a:ext cx="3349625" cy="0"/>
          </a:xfrm>
          <a:prstGeom prst="line">
            <a:avLst/>
          </a:prstGeom>
          <a:noFill/>
          <a:ln w="28575">
            <a:solidFill>
              <a:srgbClr val="FFFF99"/>
            </a:solidFill>
            <a:round/>
            <a:headEnd/>
            <a:tailEnd/>
          </a:ln>
        </p:spPr>
        <p:txBody>
          <a:bodyPr>
            <a:spAutoFit/>
          </a:bodyPr>
          <a:lstStyle/>
          <a:p>
            <a:endParaRPr lang="en-US"/>
          </a:p>
        </p:txBody>
      </p:sp>
      <p:sp>
        <p:nvSpPr>
          <p:cNvPr id="86022" name="Line 8"/>
          <p:cNvSpPr>
            <a:spLocks noChangeShapeType="1"/>
          </p:cNvSpPr>
          <p:nvPr/>
        </p:nvSpPr>
        <p:spPr bwMode="auto">
          <a:xfrm>
            <a:off x="3078163"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3" name="Line 9"/>
          <p:cNvSpPr>
            <a:spLocks noChangeShapeType="1"/>
          </p:cNvSpPr>
          <p:nvPr/>
        </p:nvSpPr>
        <p:spPr bwMode="auto">
          <a:xfrm>
            <a:off x="3573463"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4" name="Line 10"/>
          <p:cNvSpPr>
            <a:spLocks noChangeShapeType="1"/>
          </p:cNvSpPr>
          <p:nvPr/>
        </p:nvSpPr>
        <p:spPr bwMode="auto">
          <a:xfrm>
            <a:off x="4083050"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5" name="Line 11"/>
          <p:cNvSpPr>
            <a:spLocks noChangeShapeType="1"/>
          </p:cNvSpPr>
          <p:nvPr/>
        </p:nvSpPr>
        <p:spPr bwMode="auto">
          <a:xfrm>
            <a:off x="4595813"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6" name="Line 12"/>
          <p:cNvSpPr>
            <a:spLocks noChangeShapeType="1"/>
          </p:cNvSpPr>
          <p:nvPr/>
        </p:nvSpPr>
        <p:spPr bwMode="auto">
          <a:xfrm>
            <a:off x="5095875"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7" name="Line 13"/>
          <p:cNvSpPr>
            <a:spLocks noChangeShapeType="1"/>
          </p:cNvSpPr>
          <p:nvPr/>
        </p:nvSpPr>
        <p:spPr bwMode="auto">
          <a:xfrm>
            <a:off x="5592763"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8" name="Line 14"/>
          <p:cNvSpPr>
            <a:spLocks noChangeShapeType="1"/>
          </p:cNvSpPr>
          <p:nvPr/>
        </p:nvSpPr>
        <p:spPr bwMode="auto">
          <a:xfrm>
            <a:off x="5983288"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29" name="Line 15"/>
          <p:cNvSpPr>
            <a:spLocks noChangeShapeType="1"/>
          </p:cNvSpPr>
          <p:nvPr/>
        </p:nvSpPr>
        <p:spPr bwMode="auto">
          <a:xfrm>
            <a:off x="6427788" y="5903913"/>
            <a:ext cx="0" cy="111125"/>
          </a:xfrm>
          <a:prstGeom prst="line">
            <a:avLst/>
          </a:prstGeom>
          <a:noFill/>
          <a:ln w="28575">
            <a:solidFill>
              <a:srgbClr val="FFFF99"/>
            </a:solidFill>
            <a:round/>
            <a:headEnd/>
            <a:tailEnd/>
          </a:ln>
        </p:spPr>
        <p:txBody>
          <a:bodyPr wrap="none">
            <a:spAutoFit/>
          </a:bodyPr>
          <a:lstStyle/>
          <a:p>
            <a:endParaRPr lang="en-US"/>
          </a:p>
        </p:txBody>
      </p:sp>
      <p:sp>
        <p:nvSpPr>
          <p:cNvPr id="86030" name="Text Box 16"/>
          <p:cNvSpPr txBox="1">
            <a:spLocks noChangeArrowheads="1"/>
          </p:cNvSpPr>
          <p:nvPr/>
        </p:nvSpPr>
        <p:spPr bwMode="auto">
          <a:xfrm>
            <a:off x="3046413" y="6003925"/>
            <a:ext cx="93662"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a:t>
            </a:r>
            <a:endParaRPr lang="en-US" sz="1600" b="1">
              <a:solidFill>
                <a:schemeClr val="bg1"/>
              </a:solidFill>
              <a:latin typeface="Arial Narrow" pitchFamily="34" charset="0"/>
              <a:ea typeface="ＭＳ Ｐゴシック"/>
              <a:cs typeface="ＭＳ Ｐゴシック"/>
            </a:endParaRPr>
          </a:p>
        </p:txBody>
      </p:sp>
      <p:sp>
        <p:nvSpPr>
          <p:cNvPr id="86031" name="Text Box 17"/>
          <p:cNvSpPr txBox="1">
            <a:spLocks noChangeArrowheads="1"/>
          </p:cNvSpPr>
          <p:nvPr/>
        </p:nvSpPr>
        <p:spPr bwMode="auto">
          <a:xfrm>
            <a:off x="3459163"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0.3</a:t>
            </a:r>
            <a:endParaRPr lang="en-US" sz="1600" b="1">
              <a:solidFill>
                <a:schemeClr val="bg1"/>
              </a:solidFill>
              <a:latin typeface="Arial Narrow" pitchFamily="34" charset="0"/>
              <a:ea typeface="ＭＳ Ｐゴシック"/>
              <a:cs typeface="ＭＳ Ｐゴシック"/>
            </a:endParaRPr>
          </a:p>
        </p:txBody>
      </p:sp>
      <p:sp>
        <p:nvSpPr>
          <p:cNvPr id="86032" name="Text Box 18"/>
          <p:cNvSpPr txBox="1">
            <a:spLocks noChangeArrowheads="1"/>
          </p:cNvSpPr>
          <p:nvPr/>
        </p:nvSpPr>
        <p:spPr bwMode="auto">
          <a:xfrm>
            <a:off x="3962400"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0.6</a:t>
            </a:r>
            <a:endParaRPr lang="en-US" sz="1600" b="1">
              <a:solidFill>
                <a:schemeClr val="bg1"/>
              </a:solidFill>
              <a:latin typeface="Arial Narrow" pitchFamily="34" charset="0"/>
              <a:ea typeface="ＭＳ Ｐゴシック"/>
              <a:cs typeface="ＭＳ Ｐゴシック"/>
            </a:endParaRPr>
          </a:p>
        </p:txBody>
      </p:sp>
      <p:sp>
        <p:nvSpPr>
          <p:cNvPr id="86033" name="Text Box 19"/>
          <p:cNvSpPr txBox="1">
            <a:spLocks noChangeArrowheads="1"/>
          </p:cNvSpPr>
          <p:nvPr/>
        </p:nvSpPr>
        <p:spPr bwMode="auto">
          <a:xfrm>
            <a:off x="4486275"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0.9</a:t>
            </a:r>
            <a:endParaRPr lang="en-US" sz="1600" b="1">
              <a:solidFill>
                <a:schemeClr val="bg1"/>
              </a:solidFill>
              <a:latin typeface="Arial Narrow" pitchFamily="34" charset="0"/>
              <a:ea typeface="ＭＳ Ｐゴシック"/>
              <a:cs typeface="ＭＳ Ｐゴシック"/>
            </a:endParaRPr>
          </a:p>
        </p:txBody>
      </p:sp>
      <p:sp>
        <p:nvSpPr>
          <p:cNvPr id="86034" name="Text Box 20"/>
          <p:cNvSpPr txBox="1">
            <a:spLocks noChangeArrowheads="1"/>
          </p:cNvSpPr>
          <p:nvPr/>
        </p:nvSpPr>
        <p:spPr bwMode="auto">
          <a:xfrm>
            <a:off x="4981575"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1.2</a:t>
            </a:r>
            <a:endParaRPr lang="en-US" sz="1600" b="1">
              <a:solidFill>
                <a:schemeClr val="bg1"/>
              </a:solidFill>
              <a:latin typeface="Arial Narrow" pitchFamily="34" charset="0"/>
              <a:ea typeface="ＭＳ Ｐゴシック"/>
              <a:cs typeface="ＭＳ Ｐゴシック"/>
            </a:endParaRPr>
          </a:p>
        </p:txBody>
      </p:sp>
      <p:sp>
        <p:nvSpPr>
          <p:cNvPr id="86035" name="Text Box 21"/>
          <p:cNvSpPr txBox="1">
            <a:spLocks noChangeArrowheads="1"/>
          </p:cNvSpPr>
          <p:nvPr/>
        </p:nvSpPr>
        <p:spPr bwMode="auto">
          <a:xfrm>
            <a:off x="5476875"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1.5</a:t>
            </a:r>
            <a:endParaRPr lang="en-US" sz="1600" b="1">
              <a:solidFill>
                <a:schemeClr val="bg1"/>
              </a:solidFill>
              <a:latin typeface="Arial Narrow" pitchFamily="34" charset="0"/>
              <a:ea typeface="ＭＳ Ｐゴシック"/>
              <a:cs typeface="ＭＳ Ｐゴシック"/>
            </a:endParaRPr>
          </a:p>
        </p:txBody>
      </p:sp>
      <p:sp>
        <p:nvSpPr>
          <p:cNvPr id="86036" name="Text Box 22"/>
          <p:cNvSpPr txBox="1">
            <a:spLocks noChangeArrowheads="1"/>
          </p:cNvSpPr>
          <p:nvPr/>
        </p:nvSpPr>
        <p:spPr bwMode="auto">
          <a:xfrm>
            <a:off x="5861050"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1.8</a:t>
            </a:r>
            <a:endParaRPr lang="en-US" sz="1600" b="1">
              <a:solidFill>
                <a:schemeClr val="bg1"/>
              </a:solidFill>
              <a:latin typeface="Arial Narrow" pitchFamily="34" charset="0"/>
              <a:ea typeface="ＭＳ Ｐゴシック"/>
              <a:cs typeface="ＭＳ Ｐゴシック"/>
            </a:endParaRPr>
          </a:p>
        </p:txBody>
      </p:sp>
      <p:sp>
        <p:nvSpPr>
          <p:cNvPr id="86037" name="Text Box 23"/>
          <p:cNvSpPr txBox="1">
            <a:spLocks noChangeArrowheads="1"/>
          </p:cNvSpPr>
          <p:nvPr/>
        </p:nvSpPr>
        <p:spPr bwMode="auto">
          <a:xfrm>
            <a:off x="6305550" y="6003925"/>
            <a:ext cx="231775" cy="246063"/>
          </a:xfrm>
          <a:prstGeom prst="rect">
            <a:avLst/>
          </a:prstGeom>
          <a:noFill/>
          <a:ln w="12700" algn="ctr">
            <a:noFill/>
            <a:miter lim="800000"/>
            <a:headEnd/>
            <a:tailEnd/>
          </a:ln>
        </p:spPr>
        <p:txBody>
          <a:bodyPr wrap="none" lIns="0" tIns="0" rIns="0" bIns="0">
            <a:spAutoFit/>
          </a:bodyPr>
          <a:lstStyle/>
          <a:p>
            <a:pPr algn="ctr" eaLnBrk="0" hangingPunct="0"/>
            <a:r>
              <a:rPr lang="en-GB" sz="1600" b="1">
                <a:solidFill>
                  <a:schemeClr val="bg1"/>
                </a:solidFill>
                <a:latin typeface="Arial Narrow" pitchFamily="34" charset="0"/>
                <a:ea typeface="ＭＳ Ｐゴシック"/>
                <a:cs typeface="ＭＳ Ｐゴシック"/>
              </a:rPr>
              <a:t>2.0</a:t>
            </a:r>
            <a:endParaRPr lang="en-US" sz="1600" b="1">
              <a:solidFill>
                <a:schemeClr val="bg1"/>
              </a:solidFill>
              <a:latin typeface="Arial Narrow" pitchFamily="34" charset="0"/>
              <a:ea typeface="ＭＳ Ｐゴシック"/>
              <a:cs typeface="ＭＳ Ｐゴシック"/>
            </a:endParaRPr>
          </a:p>
        </p:txBody>
      </p:sp>
      <p:sp>
        <p:nvSpPr>
          <p:cNvPr id="86038" name="Text Box 24"/>
          <p:cNvSpPr txBox="1">
            <a:spLocks noChangeArrowheads="1"/>
          </p:cNvSpPr>
          <p:nvPr/>
        </p:nvSpPr>
        <p:spPr bwMode="auto">
          <a:xfrm>
            <a:off x="3008313" y="6351588"/>
            <a:ext cx="1608137" cy="246062"/>
          </a:xfrm>
          <a:prstGeom prst="rect">
            <a:avLst/>
          </a:prstGeom>
          <a:noFill/>
          <a:ln w="12700" algn="ctr">
            <a:noFill/>
            <a:miter lim="800000"/>
            <a:headEnd/>
            <a:tailEnd/>
          </a:ln>
        </p:spPr>
        <p:txBody>
          <a:bodyPr wrap="none" lIns="0" tIns="0" rIns="0" bIns="0">
            <a:spAutoFit/>
          </a:bodyPr>
          <a:lstStyle/>
          <a:p>
            <a:pPr algn="r" eaLnBrk="0" hangingPunct="0"/>
            <a:r>
              <a:rPr lang="es-AR" sz="1600" b="1">
                <a:solidFill>
                  <a:schemeClr val="bg1"/>
                </a:solidFill>
                <a:latin typeface="Arial Narrow" pitchFamily="34" charset="0"/>
                <a:ea typeface="ＭＳ Ｐゴシック"/>
                <a:cs typeface="ＭＳ Ｐゴシック"/>
              </a:rPr>
              <a:t>A favor de warfarina</a:t>
            </a:r>
          </a:p>
        </p:txBody>
      </p:sp>
      <p:sp>
        <p:nvSpPr>
          <p:cNvPr id="86039" name="Text Box 25"/>
          <p:cNvSpPr txBox="1">
            <a:spLocks noChangeArrowheads="1"/>
          </p:cNvSpPr>
          <p:nvPr/>
        </p:nvSpPr>
        <p:spPr bwMode="auto">
          <a:xfrm>
            <a:off x="5022850" y="6351588"/>
            <a:ext cx="2195513" cy="246062"/>
          </a:xfrm>
          <a:prstGeom prst="rect">
            <a:avLst/>
          </a:prstGeom>
          <a:noFill/>
          <a:ln w="12700" algn="ctr">
            <a:noFill/>
            <a:miter lim="800000"/>
            <a:headEnd/>
            <a:tailEnd/>
          </a:ln>
        </p:spPr>
        <p:txBody>
          <a:bodyPr wrap="none" lIns="0" tIns="0" rIns="0" bIns="0">
            <a:spAutoFit/>
          </a:bodyPr>
          <a:lstStyle/>
          <a:p>
            <a:pPr eaLnBrk="0" hangingPunct="0"/>
            <a:r>
              <a:rPr lang="es-AR" sz="1600" b="1">
                <a:solidFill>
                  <a:schemeClr val="bg1"/>
                </a:solidFill>
                <a:latin typeface="Arial Narrow" pitchFamily="34" charset="0"/>
                <a:ea typeface="ＭＳ Ｐゴシック"/>
                <a:cs typeface="ＭＳ Ｐゴシック"/>
              </a:rPr>
              <a:t>A favor del otro tratamiento</a:t>
            </a:r>
          </a:p>
        </p:txBody>
      </p:sp>
      <p:sp>
        <p:nvSpPr>
          <p:cNvPr id="86040" name="Rectangle 26"/>
          <p:cNvSpPr>
            <a:spLocks noChangeArrowheads="1"/>
          </p:cNvSpPr>
          <p:nvPr/>
        </p:nvSpPr>
        <p:spPr bwMode="auto">
          <a:xfrm>
            <a:off x="4170363" y="3527425"/>
            <a:ext cx="184150" cy="369888"/>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86041" name="Group 27"/>
          <p:cNvGrpSpPr>
            <a:grpSpLocks/>
          </p:cNvGrpSpPr>
          <p:nvPr/>
        </p:nvGrpSpPr>
        <p:grpSpPr bwMode="auto">
          <a:xfrm>
            <a:off x="4038600" y="3627438"/>
            <a:ext cx="557213" cy="184150"/>
            <a:chOff x="2964" y="2688"/>
            <a:chExt cx="300" cy="100"/>
          </a:xfrm>
        </p:grpSpPr>
        <p:sp>
          <p:nvSpPr>
            <p:cNvPr id="86077" name="Line 28"/>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86078" name="Line 29"/>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86079" name="Line 30"/>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86042" name="Rectangle 31"/>
          <p:cNvSpPr>
            <a:spLocks noChangeArrowheads="1"/>
          </p:cNvSpPr>
          <p:nvPr/>
        </p:nvSpPr>
        <p:spPr bwMode="auto">
          <a:xfrm>
            <a:off x="3962400" y="2921000"/>
            <a:ext cx="185738" cy="369888"/>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86043" name="Group 32"/>
          <p:cNvGrpSpPr>
            <a:grpSpLocks/>
          </p:cNvGrpSpPr>
          <p:nvPr/>
        </p:nvGrpSpPr>
        <p:grpSpPr bwMode="auto">
          <a:xfrm>
            <a:off x="3735388" y="3021013"/>
            <a:ext cx="792162" cy="184150"/>
            <a:chOff x="2964" y="2688"/>
            <a:chExt cx="300" cy="100"/>
          </a:xfrm>
        </p:grpSpPr>
        <p:sp>
          <p:nvSpPr>
            <p:cNvPr id="86074" name="Line 33"/>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86075" name="Line 34"/>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86076" name="Line 35"/>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86044" name="Rectangle 36"/>
          <p:cNvSpPr>
            <a:spLocks noChangeArrowheads="1"/>
          </p:cNvSpPr>
          <p:nvPr/>
        </p:nvSpPr>
        <p:spPr bwMode="auto">
          <a:xfrm>
            <a:off x="3590925" y="2373313"/>
            <a:ext cx="184150" cy="369887"/>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86045" name="Group 37"/>
          <p:cNvGrpSpPr>
            <a:grpSpLocks/>
          </p:cNvGrpSpPr>
          <p:nvPr/>
        </p:nvGrpSpPr>
        <p:grpSpPr bwMode="auto">
          <a:xfrm>
            <a:off x="3452813" y="2473325"/>
            <a:ext cx="590550" cy="184150"/>
            <a:chOff x="2964" y="2688"/>
            <a:chExt cx="300" cy="100"/>
          </a:xfrm>
        </p:grpSpPr>
        <p:sp>
          <p:nvSpPr>
            <p:cNvPr id="86071" name="Line 38"/>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86072" name="Line 39"/>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86073" name="Line 40"/>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86046" name="Rectangle 41"/>
          <p:cNvSpPr>
            <a:spLocks noChangeArrowheads="1"/>
          </p:cNvSpPr>
          <p:nvPr/>
        </p:nvSpPr>
        <p:spPr bwMode="auto">
          <a:xfrm>
            <a:off x="3529013" y="1819275"/>
            <a:ext cx="185737" cy="369888"/>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86047" name="Group 42"/>
          <p:cNvGrpSpPr>
            <a:grpSpLocks/>
          </p:cNvGrpSpPr>
          <p:nvPr/>
        </p:nvGrpSpPr>
        <p:grpSpPr bwMode="auto">
          <a:xfrm>
            <a:off x="3465513" y="1919288"/>
            <a:ext cx="363537" cy="184150"/>
            <a:chOff x="2964" y="2688"/>
            <a:chExt cx="300" cy="100"/>
          </a:xfrm>
        </p:grpSpPr>
        <p:sp>
          <p:nvSpPr>
            <p:cNvPr id="86068" name="Line 43"/>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86069" name="Line 44"/>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86070" name="Line 45"/>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86048" name="Rectangle 46"/>
          <p:cNvSpPr>
            <a:spLocks noChangeArrowheads="1"/>
          </p:cNvSpPr>
          <p:nvPr/>
        </p:nvSpPr>
        <p:spPr bwMode="auto">
          <a:xfrm>
            <a:off x="4724400" y="4119563"/>
            <a:ext cx="185738" cy="369887"/>
          </a:xfrm>
          <a:prstGeom prst="rect">
            <a:avLst/>
          </a:prstGeom>
          <a:solidFill>
            <a:srgbClr val="FFFF00"/>
          </a:solidFill>
          <a:ln w="28575" algn="ctr">
            <a:solidFill>
              <a:srgbClr val="FFFF0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86049" name="Group 47"/>
          <p:cNvGrpSpPr>
            <a:grpSpLocks/>
          </p:cNvGrpSpPr>
          <p:nvPr/>
        </p:nvGrpSpPr>
        <p:grpSpPr bwMode="auto">
          <a:xfrm>
            <a:off x="4365625" y="4217988"/>
            <a:ext cx="1071563" cy="185737"/>
            <a:chOff x="2964" y="2688"/>
            <a:chExt cx="300" cy="100"/>
          </a:xfrm>
        </p:grpSpPr>
        <p:sp>
          <p:nvSpPr>
            <p:cNvPr id="86065" name="Line 48"/>
            <p:cNvSpPr>
              <a:spLocks noChangeShapeType="1"/>
            </p:cNvSpPr>
            <p:nvPr/>
          </p:nvSpPr>
          <p:spPr bwMode="auto">
            <a:xfrm>
              <a:off x="2968" y="2740"/>
              <a:ext cx="296" cy="0"/>
            </a:xfrm>
            <a:prstGeom prst="line">
              <a:avLst/>
            </a:prstGeom>
            <a:noFill/>
            <a:ln w="28575">
              <a:solidFill>
                <a:schemeClr val="bg1"/>
              </a:solidFill>
              <a:round/>
              <a:headEnd/>
              <a:tailEnd/>
            </a:ln>
          </p:spPr>
          <p:txBody>
            <a:bodyPr wrap="none">
              <a:spAutoFit/>
            </a:bodyPr>
            <a:lstStyle/>
            <a:p>
              <a:endParaRPr lang="en-US"/>
            </a:p>
          </p:txBody>
        </p:sp>
        <p:sp>
          <p:nvSpPr>
            <p:cNvPr id="86066" name="Line 49"/>
            <p:cNvSpPr>
              <a:spLocks noChangeShapeType="1"/>
            </p:cNvSpPr>
            <p:nvPr/>
          </p:nvSpPr>
          <p:spPr bwMode="auto">
            <a:xfrm>
              <a:off x="2964" y="2688"/>
              <a:ext cx="0" cy="100"/>
            </a:xfrm>
            <a:prstGeom prst="line">
              <a:avLst/>
            </a:prstGeom>
            <a:noFill/>
            <a:ln w="28575">
              <a:solidFill>
                <a:schemeClr val="bg1"/>
              </a:solidFill>
              <a:round/>
              <a:headEnd/>
              <a:tailEnd/>
            </a:ln>
          </p:spPr>
          <p:txBody>
            <a:bodyPr wrap="none">
              <a:spAutoFit/>
            </a:bodyPr>
            <a:lstStyle/>
            <a:p>
              <a:endParaRPr lang="en-US"/>
            </a:p>
          </p:txBody>
        </p:sp>
        <p:sp>
          <p:nvSpPr>
            <p:cNvPr id="86067" name="Line 50"/>
            <p:cNvSpPr>
              <a:spLocks noChangeShapeType="1"/>
            </p:cNvSpPr>
            <p:nvPr/>
          </p:nvSpPr>
          <p:spPr bwMode="auto">
            <a:xfrm>
              <a:off x="3264" y="2688"/>
              <a:ext cx="0" cy="100"/>
            </a:xfrm>
            <a:prstGeom prst="line">
              <a:avLst/>
            </a:prstGeom>
            <a:noFill/>
            <a:ln w="28575">
              <a:solidFill>
                <a:schemeClr val="bg1"/>
              </a:solidFill>
              <a:round/>
              <a:headEnd/>
              <a:tailEnd/>
            </a:ln>
          </p:spPr>
          <p:txBody>
            <a:bodyPr wrap="none">
              <a:spAutoFit/>
            </a:bodyPr>
            <a:lstStyle/>
            <a:p>
              <a:endParaRPr lang="en-US"/>
            </a:p>
          </p:txBody>
        </p:sp>
      </p:grpSp>
      <p:grpSp>
        <p:nvGrpSpPr>
          <p:cNvPr id="86050" name="Group 51"/>
          <p:cNvGrpSpPr>
            <a:grpSpLocks/>
          </p:cNvGrpSpPr>
          <p:nvPr/>
        </p:nvGrpSpPr>
        <p:grpSpPr bwMode="auto">
          <a:xfrm>
            <a:off x="4379913" y="4217988"/>
            <a:ext cx="1071562" cy="185737"/>
            <a:chOff x="2964" y="2688"/>
            <a:chExt cx="300" cy="100"/>
          </a:xfrm>
        </p:grpSpPr>
        <p:sp>
          <p:nvSpPr>
            <p:cNvPr id="86062" name="Line 52"/>
            <p:cNvSpPr>
              <a:spLocks noChangeShapeType="1"/>
            </p:cNvSpPr>
            <p:nvPr/>
          </p:nvSpPr>
          <p:spPr bwMode="auto">
            <a:xfrm>
              <a:off x="2968" y="2740"/>
              <a:ext cx="296" cy="0"/>
            </a:xfrm>
            <a:prstGeom prst="line">
              <a:avLst/>
            </a:prstGeom>
            <a:noFill/>
            <a:ln w="28575">
              <a:solidFill>
                <a:srgbClr val="FFFF00"/>
              </a:solidFill>
              <a:round/>
              <a:headEnd/>
              <a:tailEnd/>
            </a:ln>
          </p:spPr>
          <p:txBody>
            <a:bodyPr wrap="none">
              <a:spAutoFit/>
            </a:bodyPr>
            <a:lstStyle/>
            <a:p>
              <a:endParaRPr lang="en-US"/>
            </a:p>
          </p:txBody>
        </p:sp>
        <p:sp>
          <p:nvSpPr>
            <p:cNvPr id="86063" name="Line 53"/>
            <p:cNvSpPr>
              <a:spLocks noChangeShapeType="1"/>
            </p:cNvSpPr>
            <p:nvPr/>
          </p:nvSpPr>
          <p:spPr bwMode="auto">
            <a:xfrm>
              <a:off x="2964" y="2688"/>
              <a:ext cx="0" cy="100"/>
            </a:xfrm>
            <a:prstGeom prst="line">
              <a:avLst/>
            </a:prstGeom>
            <a:noFill/>
            <a:ln w="28575">
              <a:solidFill>
                <a:srgbClr val="FFFF00"/>
              </a:solidFill>
              <a:round/>
              <a:headEnd/>
              <a:tailEnd/>
            </a:ln>
          </p:spPr>
          <p:txBody>
            <a:bodyPr wrap="none">
              <a:spAutoFit/>
            </a:bodyPr>
            <a:lstStyle/>
            <a:p>
              <a:endParaRPr lang="en-US"/>
            </a:p>
          </p:txBody>
        </p:sp>
        <p:sp>
          <p:nvSpPr>
            <p:cNvPr id="86064" name="Line 54"/>
            <p:cNvSpPr>
              <a:spLocks noChangeShapeType="1"/>
            </p:cNvSpPr>
            <p:nvPr/>
          </p:nvSpPr>
          <p:spPr bwMode="auto">
            <a:xfrm>
              <a:off x="3264" y="2688"/>
              <a:ext cx="0" cy="100"/>
            </a:xfrm>
            <a:prstGeom prst="line">
              <a:avLst/>
            </a:prstGeom>
            <a:noFill/>
            <a:ln w="28575">
              <a:solidFill>
                <a:srgbClr val="FFFF00"/>
              </a:solidFill>
              <a:round/>
              <a:headEnd/>
              <a:tailEnd/>
            </a:ln>
          </p:spPr>
          <p:txBody>
            <a:bodyPr wrap="none">
              <a:spAutoFit/>
            </a:bodyPr>
            <a:lstStyle/>
            <a:p>
              <a:endParaRPr lang="en-US"/>
            </a:p>
          </p:txBody>
        </p:sp>
      </p:grpSp>
      <p:sp>
        <p:nvSpPr>
          <p:cNvPr id="86051" name="Rectangle 55"/>
          <p:cNvSpPr>
            <a:spLocks noChangeArrowheads="1"/>
          </p:cNvSpPr>
          <p:nvPr/>
        </p:nvSpPr>
        <p:spPr bwMode="auto">
          <a:xfrm>
            <a:off x="5484813" y="4592638"/>
            <a:ext cx="185737" cy="369887"/>
          </a:xfrm>
          <a:prstGeom prst="rect">
            <a:avLst/>
          </a:prstGeom>
          <a:solidFill>
            <a:srgbClr val="14FC30"/>
          </a:solidFill>
          <a:ln w="28575" algn="ctr">
            <a:solidFill>
              <a:srgbClr val="14FC30"/>
            </a:solidFill>
            <a:miter lim="800000"/>
            <a:headEnd/>
            <a:tailEnd/>
          </a:ln>
        </p:spPr>
        <p:txBody>
          <a:bodyPr wrap="none"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86052" name="Group 56"/>
          <p:cNvGrpSpPr>
            <a:grpSpLocks/>
          </p:cNvGrpSpPr>
          <p:nvPr/>
        </p:nvGrpSpPr>
        <p:grpSpPr bwMode="auto">
          <a:xfrm>
            <a:off x="5281613" y="4692650"/>
            <a:ext cx="901700" cy="184150"/>
            <a:chOff x="2964" y="2688"/>
            <a:chExt cx="300" cy="100"/>
          </a:xfrm>
        </p:grpSpPr>
        <p:sp>
          <p:nvSpPr>
            <p:cNvPr id="86059" name="Line 57"/>
            <p:cNvSpPr>
              <a:spLocks noChangeShapeType="1"/>
            </p:cNvSpPr>
            <p:nvPr/>
          </p:nvSpPr>
          <p:spPr bwMode="auto">
            <a:xfrm>
              <a:off x="2968" y="2740"/>
              <a:ext cx="296" cy="0"/>
            </a:xfrm>
            <a:prstGeom prst="line">
              <a:avLst/>
            </a:prstGeom>
            <a:noFill/>
            <a:ln w="28575">
              <a:solidFill>
                <a:srgbClr val="14FC30"/>
              </a:solidFill>
              <a:round/>
              <a:headEnd/>
              <a:tailEnd/>
            </a:ln>
          </p:spPr>
          <p:txBody>
            <a:bodyPr wrap="none">
              <a:spAutoFit/>
            </a:bodyPr>
            <a:lstStyle/>
            <a:p>
              <a:endParaRPr lang="en-US"/>
            </a:p>
          </p:txBody>
        </p:sp>
        <p:sp>
          <p:nvSpPr>
            <p:cNvPr id="86060" name="Line 58"/>
            <p:cNvSpPr>
              <a:spLocks noChangeShapeType="1"/>
            </p:cNvSpPr>
            <p:nvPr/>
          </p:nvSpPr>
          <p:spPr bwMode="auto">
            <a:xfrm>
              <a:off x="2964" y="2688"/>
              <a:ext cx="0" cy="100"/>
            </a:xfrm>
            <a:prstGeom prst="line">
              <a:avLst/>
            </a:prstGeom>
            <a:noFill/>
            <a:ln w="28575">
              <a:solidFill>
                <a:srgbClr val="14FC30"/>
              </a:solidFill>
              <a:round/>
              <a:headEnd/>
              <a:tailEnd/>
            </a:ln>
          </p:spPr>
          <p:txBody>
            <a:bodyPr wrap="none">
              <a:spAutoFit/>
            </a:bodyPr>
            <a:lstStyle/>
            <a:p>
              <a:endParaRPr lang="en-US"/>
            </a:p>
          </p:txBody>
        </p:sp>
        <p:sp>
          <p:nvSpPr>
            <p:cNvPr id="86061" name="Line 59"/>
            <p:cNvSpPr>
              <a:spLocks noChangeShapeType="1"/>
            </p:cNvSpPr>
            <p:nvPr/>
          </p:nvSpPr>
          <p:spPr bwMode="auto">
            <a:xfrm>
              <a:off x="3264" y="2688"/>
              <a:ext cx="0" cy="100"/>
            </a:xfrm>
            <a:prstGeom prst="line">
              <a:avLst/>
            </a:prstGeom>
            <a:noFill/>
            <a:ln w="28575">
              <a:solidFill>
                <a:srgbClr val="14FC30"/>
              </a:solidFill>
              <a:round/>
              <a:headEnd/>
              <a:tailEnd/>
            </a:ln>
          </p:spPr>
          <p:txBody>
            <a:bodyPr wrap="none">
              <a:spAutoFit/>
            </a:bodyPr>
            <a:lstStyle/>
            <a:p>
              <a:endParaRPr lang="en-US"/>
            </a:p>
          </p:txBody>
        </p:sp>
      </p:grpSp>
      <p:sp>
        <p:nvSpPr>
          <p:cNvPr id="86053" name="Rectangle 60"/>
          <p:cNvSpPr>
            <a:spLocks noChangeArrowheads="1"/>
          </p:cNvSpPr>
          <p:nvPr/>
        </p:nvSpPr>
        <p:spPr bwMode="auto">
          <a:xfrm>
            <a:off x="2171700" y="1373188"/>
            <a:ext cx="1057275" cy="369887"/>
          </a:xfrm>
          <a:prstGeom prst="rect">
            <a:avLst/>
          </a:prstGeom>
          <a:noFill/>
          <a:ln w="12700" algn="ctr">
            <a:noFill/>
            <a:miter lim="800000"/>
            <a:headEnd/>
            <a:tailEnd/>
          </a:ln>
        </p:spPr>
        <p:txBody>
          <a:bodyPr wrap="none">
            <a:spAutoFit/>
          </a:bodyPr>
          <a:lstStyle/>
          <a:p>
            <a:pPr algn="r" eaLnBrk="0" hangingPunct="0">
              <a:spcBef>
                <a:spcPct val="100000"/>
              </a:spcBef>
            </a:pPr>
            <a:r>
              <a:rPr lang="es-AR" b="1">
                <a:solidFill>
                  <a:schemeClr val="bg1"/>
                </a:solidFill>
                <a:latin typeface="Arial Narrow" pitchFamily="34" charset="0"/>
                <a:ea typeface="ＭＳ Ｐゴシック"/>
                <a:cs typeface="ＭＳ Ｐゴシック"/>
              </a:rPr>
              <a:t>Categoría</a:t>
            </a:r>
          </a:p>
        </p:txBody>
      </p:sp>
      <p:sp>
        <p:nvSpPr>
          <p:cNvPr id="63" name="Rectangle 62"/>
          <p:cNvSpPr/>
          <p:nvPr/>
        </p:nvSpPr>
        <p:spPr>
          <a:xfrm>
            <a:off x="0" y="-26988"/>
            <a:ext cx="9144000" cy="863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64" name="Rectangle 2"/>
          <p:cNvSpPr txBox="1">
            <a:spLocks noChangeArrowheads="1"/>
          </p:cNvSpPr>
          <p:nvPr/>
        </p:nvSpPr>
        <p:spPr>
          <a:xfrm>
            <a:off x="468313" y="188913"/>
            <a:ext cx="8229600" cy="393700"/>
          </a:xfrm>
          <a:prstGeom prst="rect">
            <a:avLst/>
          </a:prstGeom>
        </p:spPr>
        <p:txBody>
          <a:bodyPr>
            <a:normAutofit fontScale="55000" lnSpcReduction="20000"/>
          </a:bodyPr>
          <a:lstStyle/>
          <a:p>
            <a:pPr algn="ctr" fontAlgn="auto">
              <a:spcAft>
                <a:spcPts val="0"/>
              </a:spcAft>
              <a:defRPr/>
            </a:pPr>
            <a:r>
              <a:rPr lang="es-ES" sz="4400" dirty="0">
                <a:solidFill>
                  <a:srgbClr val="FF0000"/>
                </a:solidFill>
                <a:latin typeface="Arial" pitchFamily="34" charset="0"/>
                <a:ea typeface="+mj-ea"/>
                <a:cs typeface="Arial" pitchFamily="34" charset="0"/>
              </a:rPr>
              <a:t>Nuevos Anticoagulantes en fibrilación auricular</a:t>
            </a:r>
          </a:p>
        </p:txBody>
      </p:sp>
      <p:sp>
        <p:nvSpPr>
          <p:cNvPr id="65" name="Oval 64"/>
          <p:cNvSpPr/>
          <p:nvPr/>
        </p:nvSpPr>
        <p:spPr>
          <a:xfrm>
            <a:off x="323850" y="4508500"/>
            <a:ext cx="7488238" cy="12239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6057" name="Rectangle 55"/>
          <p:cNvSpPr>
            <a:spLocks noChangeArrowheads="1"/>
          </p:cNvSpPr>
          <p:nvPr/>
        </p:nvSpPr>
        <p:spPr bwMode="auto">
          <a:xfrm>
            <a:off x="5529263" y="5148263"/>
            <a:ext cx="338137" cy="368300"/>
          </a:xfrm>
          <a:prstGeom prst="rect">
            <a:avLst/>
          </a:prstGeom>
          <a:solidFill>
            <a:srgbClr val="00B0F0"/>
          </a:solidFill>
          <a:ln w="28575" algn="ctr">
            <a:solidFill>
              <a:srgbClr val="00B0F0"/>
            </a:solidFill>
            <a:miter lim="800000"/>
            <a:headEnd/>
            <a:tailEnd/>
          </a:ln>
        </p:spPr>
        <p:txBody>
          <a:bodyPr anchor="ctr">
            <a:spAutoFit/>
          </a:bodyPr>
          <a:lstStyle/>
          <a:p>
            <a:pPr eaLnBrk="0" hangingPunct="0"/>
            <a:endParaRPr lang="es-ES">
              <a:solidFill>
                <a:schemeClr val="bg1"/>
              </a:solidFill>
              <a:latin typeface="Arial Narrow" pitchFamily="34" charset="0"/>
              <a:ea typeface="ＭＳ Ｐゴシック"/>
              <a:cs typeface="ＭＳ Ｐゴシック"/>
            </a:endParaRPr>
          </a:p>
        </p:txBody>
      </p:sp>
      <p:grpSp>
        <p:nvGrpSpPr>
          <p:cNvPr id="67" name="Group 56"/>
          <p:cNvGrpSpPr>
            <a:grpSpLocks/>
          </p:cNvGrpSpPr>
          <p:nvPr/>
        </p:nvGrpSpPr>
        <p:grpSpPr bwMode="auto">
          <a:xfrm>
            <a:off x="5398492" y="5247634"/>
            <a:ext cx="613668" cy="197589"/>
            <a:chOff x="2964" y="2688"/>
            <a:chExt cx="300" cy="100"/>
          </a:xfrm>
          <a:solidFill>
            <a:srgbClr val="00B0F0"/>
          </a:solidFill>
        </p:grpSpPr>
        <p:sp>
          <p:nvSpPr>
            <p:cNvPr id="68" name="Line 57"/>
            <p:cNvSpPr>
              <a:spLocks noChangeShapeType="1"/>
            </p:cNvSpPr>
            <p:nvPr/>
          </p:nvSpPr>
          <p:spPr bwMode="auto">
            <a:xfrm>
              <a:off x="2968" y="2740"/>
              <a:ext cx="296" cy="0"/>
            </a:xfrm>
            <a:prstGeom prst="line">
              <a:avLst/>
            </a:prstGeom>
            <a:grpFill/>
            <a:ln w="28575">
              <a:solidFill>
                <a:srgbClr val="00B0F0"/>
              </a:solidFill>
              <a:round/>
              <a:headEnd/>
              <a:tailEnd/>
            </a:ln>
          </p:spPr>
          <p:txBody>
            <a:bodyPr wrap="none">
              <a:spAutoFit/>
            </a:bodyPr>
            <a:lstStyle/>
            <a:p>
              <a:pPr fontAlgn="auto">
                <a:spcBef>
                  <a:spcPts val="0"/>
                </a:spcBef>
                <a:spcAft>
                  <a:spcPts val="0"/>
                </a:spcAft>
                <a:defRPr/>
              </a:pPr>
              <a:endParaRPr lang="es-AR">
                <a:solidFill>
                  <a:schemeClr val="bg1"/>
                </a:solidFill>
                <a:latin typeface="Arial Narrow" pitchFamily="34" charset="0"/>
                <a:cs typeface="+mn-cs"/>
              </a:endParaRPr>
            </a:p>
          </p:txBody>
        </p:sp>
        <p:sp>
          <p:nvSpPr>
            <p:cNvPr id="69" name="Line 58"/>
            <p:cNvSpPr>
              <a:spLocks noChangeShapeType="1"/>
            </p:cNvSpPr>
            <p:nvPr/>
          </p:nvSpPr>
          <p:spPr bwMode="auto">
            <a:xfrm>
              <a:off x="2964" y="2688"/>
              <a:ext cx="0" cy="100"/>
            </a:xfrm>
            <a:prstGeom prst="line">
              <a:avLst/>
            </a:prstGeom>
            <a:grpFill/>
            <a:ln w="28575">
              <a:solidFill>
                <a:srgbClr val="00B0F0"/>
              </a:solidFill>
              <a:round/>
              <a:headEnd/>
              <a:tailEnd/>
            </a:ln>
          </p:spPr>
          <p:txBody>
            <a:bodyPr wrap="none">
              <a:spAutoFit/>
            </a:bodyPr>
            <a:lstStyle/>
            <a:p>
              <a:pPr fontAlgn="auto">
                <a:spcBef>
                  <a:spcPts val="0"/>
                </a:spcBef>
                <a:spcAft>
                  <a:spcPts val="0"/>
                </a:spcAft>
                <a:defRPr/>
              </a:pPr>
              <a:endParaRPr lang="es-AR">
                <a:solidFill>
                  <a:schemeClr val="bg1"/>
                </a:solidFill>
                <a:latin typeface="Arial Narrow" pitchFamily="34" charset="0"/>
                <a:cs typeface="+mn-cs"/>
              </a:endParaRPr>
            </a:p>
          </p:txBody>
        </p:sp>
        <p:sp>
          <p:nvSpPr>
            <p:cNvPr id="70" name="Line 59"/>
            <p:cNvSpPr>
              <a:spLocks noChangeShapeType="1"/>
            </p:cNvSpPr>
            <p:nvPr/>
          </p:nvSpPr>
          <p:spPr bwMode="auto">
            <a:xfrm>
              <a:off x="3264" y="2688"/>
              <a:ext cx="0" cy="100"/>
            </a:xfrm>
            <a:prstGeom prst="line">
              <a:avLst/>
            </a:prstGeom>
            <a:grpFill/>
            <a:ln w="28575">
              <a:solidFill>
                <a:srgbClr val="00B0F0"/>
              </a:solidFill>
              <a:round/>
              <a:headEnd/>
              <a:tailEnd/>
            </a:ln>
          </p:spPr>
          <p:txBody>
            <a:bodyPr wrap="none">
              <a:spAutoFit/>
            </a:bodyPr>
            <a:lstStyle/>
            <a:p>
              <a:pPr fontAlgn="auto">
                <a:spcBef>
                  <a:spcPts val="0"/>
                </a:spcBef>
                <a:spcAft>
                  <a:spcPts val="0"/>
                </a:spcAft>
                <a:defRPr/>
              </a:pPr>
              <a:endParaRPr lang="es-AR">
                <a:solidFill>
                  <a:schemeClr val="bg1"/>
                </a:solidFill>
                <a:latin typeface="Arial Narrow" pitchFamily="34" charset="0"/>
                <a:cs typeface="+mn-cs"/>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in)">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ctrTitle"/>
          </p:nvPr>
        </p:nvSpPr>
        <p:spPr>
          <a:xfrm>
            <a:off x="381000" y="4419600"/>
            <a:ext cx="7772400" cy="1081088"/>
          </a:xfrm>
        </p:spPr>
        <p:txBody>
          <a:bodyPr/>
          <a:lstStyle/>
          <a:p>
            <a:r>
              <a:rPr lang="en-US" sz="2400" smtClean="0"/>
              <a:t>Kenneth W. Mahaffey, MD and Keith AA Fox, MB ChB</a:t>
            </a:r>
            <a:r>
              <a:rPr lang="en-US" smtClean="0"/>
              <a:t/>
            </a:r>
            <a:br>
              <a:rPr lang="en-US" smtClean="0"/>
            </a:br>
            <a:r>
              <a:rPr lang="en-US" smtClean="0"/>
              <a:t/>
            </a:r>
            <a:br>
              <a:rPr lang="en-US" smtClean="0"/>
            </a:br>
            <a:r>
              <a:rPr lang="en-US" sz="2400" smtClean="0"/>
              <a:t>on behalf of the ROCKET AF Investigators</a:t>
            </a:r>
            <a:endParaRPr lang="en-US" smtClean="0"/>
          </a:p>
        </p:txBody>
      </p:sp>
      <p:pic>
        <p:nvPicPr>
          <p:cNvPr id="88067" name="Picture 5" descr="rocketAF_logo.png"/>
          <p:cNvPicPr>
            <a:picLocks noChangeAspect="1"/>
          </p:cNvPicPr>
          <p:nvPr/>
        </p:nvPicPr>
        <p:blipFill>
          <a:blip r:embed="rId4"/>
          <a:srcRect/>
          <a:stretch>
            <a:fillRect/>
          </a:stretch>
        </p:blipFill>
        <p:spPr bwMode="auto">
          <a:xfrm>
            <a:off x="381000" y="2733675"/>
            <a:ext cx="6216650" cy="847725"/>
          </a:xfrm>
          <a:prstGeom prst="rect">
            <a:avLst/>
          </a:prstGeom>
          <a:noFill/>
          <a:ln w="9525">
            <a:noFill/>
            <a:miter lim="800000"/>
            <a:headEnd/>
            <a:tailEnd/>
          </a:ln>
        </p:spPr>
      </p:pic>
      <p:sp>
        <p:nvSpPr>
          <p:cNvPr id="88068" name="Rectangle 2"/>
          <p:cNvSpPr>
            <a:spLocks noChangeArrowheads="1"/>
          </p:cNvSpPr>
          <p:nvPr/>
        </p:nvSpPr>
        <p:spPr bwMode="auto">
          <a:xfrm>
            <a:off x="1600200" y="533400"/>
            <a:ext cx="7467600" cy="1295400"/>
          </a:xfrm>
          <a:prstGeom prst="rect">
            <a:avLst/>
          </a:prstGeom>
          <a:noFill/>
          <a:ln w="9525">
            <a:noFill/>
            <a:miter lim="800000"/>
            <a:headEnd/>
            <a:tailEnd/>
          </a:ln>
        </p:spPr>
        <p:txBody>
          <a:bodyPr/>
          <a:lstStyle/>
          <a:p>
            <a:pPr>
              <a:lnSpc>
                <a:spcPct val="152000"/>
              </a:lnSpc>
            </a:pPr>
            <a:r>
              <a:rPr lang="en-US" sz="2200">
                <a:solidFill>
                  <a:schemeClr val="bg2"/>
                </a:solidFill>
                <a:cs typeface="ＭＳ Ｐゴシック"/>
              </a:rPr>
              <a:t>R</a:t>
            </a:r>
            <a:r>
              <a:rPr lang="en-US" sz="2200">
                <a:cs typeface="ＭＳ Ｐゴシック"/>
              </a:rPr>
              <a:t>ivaroxaban </a:t>
            </a:r>
            <a:r>
              <a:rPr lang="en-US" sz="2200">
                <a:solidFill>
                  <a:schemeClr val="bg2"/>
                </a:solidFill>
                <a:cs typeface="ＭＳ Ｐゴシック"/>
              </a:rPr>
              <a:t>O</a:t>
            </a:r>
            <a:r>
              <a:rPr lang="en-US" sz="2200">
                <a:cs typeface="ＭＳ Ｐゴシック"/>
              </a:rPr>
              <a:t>nce-daily oral direct factor Xa inhibition </a:t>
            </a:r>
            <a:r>
              <a:rPr lang="en-US" sz="2200">
                <a:solidFill>
                  <a:schemeClr val="bg2"/>
                </a:solidFill>
                <a:cs typeface="ＭＳ Ｐゴシック"/>
              </a:rPr>
              <a:t>C</a:t>
            </a:r>
            <a:r>
              <a:rPr lang="en-US" sz="2200">
                <a:cs typeface="ＭＳ Ｐゴシック"/>
              </a:rPr>
              <a:t>ompared with vitamin </a:t>
            </a:r>
            <a:r>
              <a:rPr lang="en-US" sz="2200">
                <a:solidFill>
                  <a:schemeClr val="bg2"/>
                </a:solidFill>
                <a:cs typeface="ＭＳ Ｐゴシック"/>
              </a:rPr>
              <a:t>K </a:t>
            </a:r>
            <a:r>
              <a:rPr lang="en-US" sz="2200">
                <a:cs typeface="ＭＳ Ｐゴシック"/>
              </a:rPr>
              <a:t>antagonism for prevention of stroke and </a:t>
            </a:r>
            <a:r>
              <a:rPr lang="en-US" sz="2200">
                <a:solidFill>
                  <a:schemeClr val="bg2"/>
                </a:solidFill>
                <a:cs typeface="ＭＳ Ｐゴシック"/>
              </a:rPr>
              <a:t>E</a:t>
            </a:r>
            <a:r>
              <a:rPr lang="en-US" sz="2200">
                <a:cs typeface="ＭＳ Ｐゴシック"/>
              </a:rPr>
              <a:t>mbolism </a:t>
            </a:r>
            <a:r>
              <a:rPr lang="en-US" sz="2200">
                <a:solidFill>
                  <a:schemeClr val="bg2"/>
                </a:solidFill>
                <a:cs typeface="ＭＳ Ｐゴシック"/>
              </a:rPr>
              <a:t>T</a:t>
            </a:r>
            <a:r>
              <a:rPr lang="en-US" sz="2200">
                <a:cs typeface="ＭＳ Ｐゴシック"/>
              </a:rPr>
              <a:t>rial in </a:t>
            </a:r>
            <a:r>
              <a:rPr lang="en-US" sz="2200">
                <a:solidFill>
                  <a:schemeClr val="bg2"/>
                </a:solidFill>
                <a:cs typeface="ＭＳ Ｐゴシック"/>
              </a:rPr>
              <a:t>A</a:t>
            </a:r>
            <a:r>
              <a:rPr lang="en-US" sz="2200">
                <a:cs typeface="ＭＳ Ｐゴシック"/>
              </a:rPr>
              <a:t>trial </a:t>
            </a:r>
            <a:r>
              <a:rPr lang="en-US" sz="2200">
                <a:solidFill>
                  <a:schemeClr val="bg2"/>
                </a:solidFill>
                <a:cs typeface="ＭＳ Ｐゴシック"/>
              </a:rPr>
              <a:t>F</a:t>
            </a:r>
            <a:r>
              <a:rPr lang="en-US" sz="2200">
                <a:cs typeface="ＭＳ Ｐゴシック"/>
              </a:rPr>
              <a:t>ibrillation </a:t>
            </a:r>
            <a:endParaRPr lang="en-US" sz="2200">
              <a:solidFill>
                <a:schemeClr val="folHlink"/>
              </a:solidFill>
              <a:cs typeface="ＭＳ Ｐゴシック"/>
            </a:endParaRPr>
          </a:p>
        </p:txBody>
      </p:sp>
    </p:spTree>
  </p:cSld>
  <p:clrMapOvr>
    <a:overrideClrMapping bg1="dk2" tx1="lt1" bg2="dk1" tx2="lt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1576388" y="2446338"/>
            <a:ext cx="1508125" cy="407987"/>
          </a:xfrm>
          <a:prstGeom prst="roundRect">
            <a:avLst>
              <a:gd name="adj" fmla="val 16667"/>
            </a:avLst>
          </a:prstGeom>
          <a:solidFill>
            <a:schemeClr val="bg2">
              <a:alpha val="65881"/>
            </a:schemeClr>
          </a:solidFill>
          <a:ln w="38100">
            <a:noFill/>
            <a:round/>
            <a:headEnd/>
            <a:tailEnd/>
          </a:ln>
        </p:spPr>
        <p:txBody>
          <a:bodyPr wrap="none">
            <a:spAutoFit/>
          </a:bodyPr>
          <a:lstStyle/>
          <a:p>
            <a:pPr algn="ctr"/>
            <a:r>
              <a:rPr lang="en-US">
                <a:cs typeface="ＭＳ Ｐゴシック"/>
              </a:rPr>
              <a:t>Rivaroxaban</a:t>
            </a:r>
            <a:endParaRPr lang="en-US">
              <a:solidFill>
                <a:schemeClr val="bg1"/>
              </a:solidFill>
              <a:cs typeface="ＭＳ Ｐゴシック"/>
            </a:endParaRPr>
          </a:p>
        </p:txBody>
      </p:sp>
      <p:sp>
        <p:nvSpPr>
          <p:cNvPr id="90115" name="AutoShape 3"/>
          <p:cNvSpPr>
            <a:spLocks noChangeArrowheads="1"/>
          </p:cNvSpPr>
          <p:nvPr/>
        </p:nvSpPr>
        <p:spPr bwMode="auto">
          <a:xfrm>
            <a:off x="5907088" y="2446338"/>
            <a:ext cx="1077912" cy="407987"/>
          </a:xfrm>
          <a:prstGeom prst="roundRect">
            <a:avLst>
              <a:gd name="adj" fmla="val 16667"/>
            </a:avLst>
          </a:prstGeom>
          <a:solidFill>
            <a:srgbClr val="6781A0"/>
          </a:solidFill>
          <a:ln w="38100">
            <a:noFill/>
            <a:round/>
            <a:headEnd/>
            <a:tailEnd/>
          </a:ln>
        </p:spPr>
        <p:txBody>
          <a:bodyPr wrap="none">
            <a:spAutoFit/>
          </a:bodyPr>
          <a:lstStyle/>
          <a:p>
            <a:pPr algn="ctr"/>
            <a:r>
              <a:rPr lang="en-US">
                <a:cs typeface="ＭＳ Ｐゴシック"/>
              </a:rPr>
              <a:t>Warfarin</a:t>
            </a:r>
          </a:p>
        </p:txBody>
      </p:sp>
      <p:sp>
        <p:nvSpPr>
          <p:cNvPr id="90116" name="AutoShape 4"/>
          <p:cNvSpPr>
            <a:spLocks noChangeArrowheads="1"/>
          </p:cNvSpPr>
          <p:nvPr/>
        </p:nvSpPr>
        <p:spPr bwMode="auto">
          <a:xfrm>
            <a:off x="762000" y="5303838"/>
            <a:ext cx="7410450" cy="476250"/>
          </a:xfrm>
          <a:prstGeom prst="roundRect">
            <a:avLst>
              <a:gd name="adj" fmla="val 16667"/>
            </a:avLst>
          </a:prstGeom>
          <a:solidFill>
            <a:schemeClr val="bg1"/>
          </a:solidFill>
          <a:ln w="38100">
            <a:noFill/>
            <a:round/>
            <a:headEnd/>
            <a:tailEnd/>
          </a:ln>
        </p:spPr>
        <p:txBody>
          <a:bodyPr>
            <a:spAutoFit/>
          </a:bodyPr>
          <a:lstStyle/>
          <a:p>
            <a:pPr algn="ctr"/>
            <a:r>
              <a:rPr lang="en-US" sz="2200">
                <a:solidFill>
                  <a:srgbClr val="333333"/>
                </a:solidFill>
                <a:cs typeface="ＭＳ Ｐゴシック"/>
              </a:rPr>
              <a:t>Primary Endpoint: </a:t>
            </a:r>
            <a:r>
              <a:rPr lang="en-US">
                <a:solidFill>
                  <a:srgbClr val="333333"/>
                </a:solidFill>
                <a:cs typeface="ＭＳ Ｐゴシック"/>
              </a:rPr>
              <a:t>Stroke or non-CNS Systemic Embolism</a:t>
            </a:r>
          </a:p>
        </p:txBody>
      </p:sp>
      <p:sp>
        <p:nvSpPr>
          <p:cNvPr id="90117" name="Rectangle 6"/>
          <p:cNvSpPr>
            <a:spLocks noChangeArrowheads="1"/>
          </p:cNvSpPr>
          <p:nvPr/>
        </p:nvSpPr>
        <p:spPr bwMode="auto">
          <a:xfrm>
            <a:off x="5181600" y="3048000"/>
            <a:ext cx="2728913" cy="612775"/>
          </a:xfrm>
          <a:prstGeom prst="rect">
            <a:avLst/>
          </a:prstGeom>
          <a:noFill/>
          <a:ln w="12700">
            <a:noFill/>
            <a:miter lim="800000"/>
            <a:headEnd/>
            <a:tailEnd/>
          </a:ln>
        </p:spPr>
        <p:txBody>
          <a:bodyPr lIns="90487" tIns="44450" rIns="90487" bIns="44450">
            <a:spAutoFit/>
          </a:bodyPr>
          <a:lstStyle/>
          <a:p>
            <a:pPr algn="ctr"/>
            <a:r>
              <a:rPr lang="en-US" sz="1700">
                <a:cs typeface="ＭＳ Ｐゴシック"/>
              </a:rPr>
              <a:t>INR target - 2.5</a:t>
            </a:r>
          </a:p>
          <a:p>
            <a:pPr algn="ctr"/>
            <a:r>
              <a:rPr lang="en-US" sz="1700">
                <a:cs typeface="ＭＳ Ｐゴシック"/>
              </a:rPr>
              <a:t> (2.0-3.0 inclusive)</a:t>
            </a:r>
          </a:p>
        </p:txBody>
      </p:sp>
      <p:sp>
        <p:nvSpPr>
          <p:cNvPr id="90118" name="Rectangle 7"/>
          <p:cNvSpPr>
            <a:spLocks noChangeArrowheads="1"/>
          </p:cNvSpPr>
          <p:nvPr/>
        </p:nvSpPr>
        <p:spPr bwMode="auto">
          <a:xfrm>
            <a:off x="762000" y="3048000"/>
            <a:ext cx="3200400" cy="612775"/>
          </a:xfrm>
          <a:prstGeom prst="rect">
            <a:avLst/>
          </a:prstGeom>
          <a:noFill/>
          <a:ln w="12700">
            <a:noFill/>
            <a:miter lim="800000"/>
            <a:headEnd/>
            <a:tailEnd/>
          </a:ln>
        </p:spPr>
        <p:txBody>
          <a:bodyPr lIns="90487" tIns="44450" rIns="90487" bIns="44450">
            <a:spAutoFit/>
          </a:bodyPr>
          <a:lstStyle/>
          <a:p>
            <a:pPr algn="ctr"/>
            <a:r>
              <a:rPr lang="en-US" sz="1700">
                <a:cs typeface="ＭＳ Ｐゴシック"/>
              </a:rPr>
              <a:t>20 mg daily</a:t>
            </a:r>
          </a:p>
          <a:p>
            <a:pPr algn="ctr"/>
            <a:r>
              <a:rPr lang="en-US" sz="1600">
                <a:cs typeface="ＭＳ Ｐゴシック"/>
              </a:rPr>
              <a:t>15 mg for Cr Cl 30-49 ml/min</a:t>
            </a:r>
          </a:p>
        </p:txBody>
      </p:sp>
      <p:sp>
        <p:nvSpPr>
          <p:cNvPr id="90119" name="Text Box 8"/>
          <p:cNvSpPr txBox="1">
            <a:spLocks noChangeArrowheads="1"/>
          </p:cNvSpPr>
          <p:nvPr/>
        </p:nvSpPr>
        <p:spPr bwMode="auto">
          <a:xfrm>
            <a:off x="876300" y="1385888"/>
            <a:ext cx="7239000" cy="519112"/>
          </a:xfrm>
          <a:prstGeom prst="rect">
            <a:avLst/>
          </a:prstGeom>
          <a:noFill/>
          <a:ln w="9525">
            <a:noFill/>
            <a:miter lim="800000"/>
            <a:headEnd/>
            <a:tailEnd/>
          </a:ln>
        </p:spPr>
        <p:txBody>
          <a:bodyPr>
            <a:spAutoFit/>
          </a:bodyPr>
          <a:lstStyle/>
          <a:p>
            <a:pPr algn="ctr">
              <a:spcBef>
                <a:spcPct val="50000"/>
              </a:spcBef>
            </a:pPr>
            <a:r>
              <a:rPr lang="en-US" sz="2800">
                <a:cs typeface="ＭＳ Ｐゴシック"/>
              </a:rPr>
              <a:t>Atrial Fibrillation</a:t>
            </a:r>
            <a:endParaRPr lang="en-US" sz="2800">
              <a:cs typeface="Times New Roman" pitchFamily="18" charset="0"/>
            </a:endParaRPr>
          </a:p>
        </p:txBody>
      </p:sp>
      <p:sp>
        <p:nvSpPr>
          <p:cNvPr id="90120" name="Rectangle 9"/>
          <p:cNvSpPr>
            <a:spLocks noChangeArrowheads="1"/>
          </p:cNvSpPr>
          <p:nvPr/>
        </p:nvSpPr>
        <p:spPr bwMode="auto">
          <a:xfrm>
            <a:off x="3276600" y="2565400"/>
            <a:ext cx="2387600" cy="950913"/>
          </a:xfrm>
          <a:prstGeom prst="rect">
            <a:avLst/>
          </a:prstGeom>
          <a:noFill/>
          <a:ln w="12700">
            <a:noFill/>
            <a:miter lim="800000"/>
            <a:headEnd/>
            <a:tailEnd/>
          </a:ln>
        </p:spPr>
        <p:txBody>
          <a:bodyPr lIns="90487" tIns="44450" rIns="90487" bIns="44450">
            <a:spAutoFit/>
          </a:bodyPr>
          <a:lstStyle/>
          <a:p>
            <a:pPr algn="ctr"/>
            <a:r>
              <a:rPr lang="en-US" sz="1400" i="1">
                <a:cs typeface="ＭＳ Ｐゴシック"/>
              </a:rPr>
              <a:t>Randomize</a:t>
            </a:r>
          </a:p>
          <a:p>
            <a:pPr algn="ctr"/>
            <a:r>
              <a:rPr lang="en-US" sz="1400" i="1">
                <a:cs typeface="ＭＳ Ｐゴシック"/>
              </a:rPr>
              <a:t>Double Blind / </a:t>
            </a:r>
            <a:br>
              <a:rPr lang="en-US" sz="1400" i="1">
                <a:cs typeface="ＭＳ Ｐゴシック"/>
              </a:rPr>
            </a:br>
            <a:r>
              <a:rPr lang="en-US" sz="1400" i="1">
                <a:cs typeface="ＭＳ Ｐゴシック"/>
              </a:rPr>
              <a:t>Double Dummy</a:t>
            </a:r>
          </a:p>
          <a:p>
            <a:pPr algn="ctr"/>
            <a:r>
              <a:rPr lang="en-US" sz="1400" i="1">
                <a:cs typeface="ＭＳ Ｐゴシック"/>
              </a:rPr>
              <a:t>(n ~ 14,000)</a:t>
            </a:r>
          </a:p>
        </p:txBody>
      </p:sp>
      <p:sp>
        <p:nvSpPr>
          <p:cNvPr id="4040714" name="Freeform 10"/>
          <p:cNvSpPr>
            <a:spLocks/>
          </p:cNvSpPr>
          <p:nvPr/>
        </p:nvSpPr>
        <p:spPr bwMode="auto">
          <a:xfrm>
            <a:off x="3505200" y="1905000"/>
            <a:ext cx="1981200" cy="685800"/>
          </a:xfrm>
          <a:custGeom>
            <a:avLst/>
            <a:gdLst/>
            <a:ahLst/>
            <a:cxnLst>
              <a:cxn ang="0">
                <a:pos x="0" y="624"/>
              </a:cxn>
              <a:cxn ang="0">
                <a:pos x="624" y="0"/>
              </a:cxn>
              <a:cxn ang="0">
                <a:pos x="1248" y="624"/>
              </a:cxn>
            </a:cxnLst>
            <a:rect l="0" t="0" r="r" b="b"/>
            <a:pathLst>
              <a:path w="1248" h="624">
                <a:moveTo>
                  <a:pt x="0" y="624"/>
                </a:moveTo>
                <a:lnTo>
                  <a:pt x="624" y="0"/>
                </a:lnTo>
                <a:lnTo>
                  <a:pt x="1248" y="624"/>
                </a:lnTo>
              </a:path>
            </a:pathLst>
          </a:custGeom>
          <a:noFill/>
          <a:ln w="50800" cap="flat" cmpd="sng">
            <a:solidFill>
              <a:schemeClr val="tx1"/>
            </a:solidFill>
            <a:prstDash val="solid"/>
            <a:round/>
            <a:headEnd type="triangle" w="med" len="med"/>
            <a:tailEnd type="triangle" w="med" len="me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cs typeface="+mn-cs"/>
            </a:endParaRPr>
          </a:p>
        </p:txBody>
      </p:sp>
      <p:sp>
        <p:nvSpPr>
          <p:cNvPr id="4040721" name="Text Box 17"/>
          <p:cNvSpPr txBox="1">
            <a:spLocks noChangeArrowheads="1"/>
          </p:cNvSpPr>
          <p:nvPr/>
        </p:nvSpPr>
        <p:spPr bwMode="auto">
          <a:xfrm>
            <a:off x="2286000" y="5486400"/>
            <a:ext cx="381000" cy="457200"/>
          </a:xfrm>
          <a:prstGeom prst="rect">
            <a:avLst/>
          </a:prstGeom>
          <a:noFill/>
          <a:ln w="28575">
            <a:noFill/>
            <a:miter lim="800000"/>
            <a:headEnd/>
            <a:tailEnd/>
          </a:ln>
          <a:effectLst/>
        </p:spPr>
        <p:txBody>
          <a:bodyPr>
            <a:spAutoFit/>
          </a:bodyPr>
          <a:lstStyle/>
          <a:p>
            <a:pPr fontAlgn="auto">
              <a:spcBef>
                <a:spcPct val="50000"/>
              </a:spcBef>
              <a:spcAft>
                <a:spcPts val="0"/>
              </a:spcAft>
              <a:defRPr/>
            </a:pPr>
            <a:endParaRPr lang="en-US">
              <a:effectLst>
                <a:outerShdw blurRad="38100" dist="38100" dir="2700000" algn="tl">
                  <a:srgbClr val="C0C0C0"/>
                </a:outerShdw>
              </a:effectLst>
              <a:cs typeface="+mn-cs"/>
            </a:endParaRPr>
          </a:p>
        </p:txBody>
      </p:sp>
      <p:sp>
        <p:nvSpPr>
          <p:cNvPr id="90123" name="AutoShape 18"/>
          <p:cNvSpPr>
            <a:spLocks noChangeArrowheads="1"/>
          </p:cNvSpPr>
          <p:nvPr/>
        </p:nvSpPr>
        <p:spPr bwMode="auto">
          <a:xfrm>
            <a:off x="2058988" y="4422775"/>
            <a:ext cx="4814887" cy="647700"/>
          </a:xfrm>
          <a:prstGeom prst="roundRect">
            <a:avLst>
              <a:gd name="adj" fmla="val 16667"/>
            </a:avLst>
          </a:prstGeom>
          <a:solidFill>
            <a:schemeClr val="bg1"/>
          </a:solidFill>
          <a:ln w="38100">
            <a:noFill/>
            <a:round/>
            <a:headEnd/>
            <a:tailEnd/>
          </a:ln>
        </p:spPr>
        <p:txBody>
          <a:bodyPr>
            <a:spAutoFit/>
          </a:bodyPr>
          <a:lstStyle/>
          <a:p>
            <a:pPr algn="ctr"/>
            <a:r>
              <a:rPr lang="en-US" sz="1600">
                <a:solidFill>
                  <a:srgbClr val="333333"/>
                </a:solidFill>
                <a:cs typeface="ＭＳ Ｐゴシック"/>
              </a:rPr>
              <a:t>Monthly Monitoring</a:t>
            </a:r>
          </a:p>
          <a:p>
            <a:pPr algn="ctr"/>
            <a:r>
              <a:rPr lang="en-US" sz="1600">
                <a:solidFill>
                  <a:srgbClr val="333333"/>
                </a:solidFill>
                <a:cs typeface="ＭＳ Ｐゴシック"/>
              </a:rPr>
              <a:t>Adherence to standard of care guidelines</a:t>
            </a:r>
          </a:p>
        </p:txBody>
      </p:sp>
      <p:sp>
        <p:nvSpPr>
          <p:cNvPr id="4040723" name="Line 19"/>
          <p:cNvSpPr>
            <a:spLocks noChangeShapeType="1"/>
          </p:cNvSpPr>
          <p:nvPr/>
        </p:nvSpPr>
        <p:spPr bwMode="auto">
          <a:xfrm>
            <a:off x="2362200" y="3657600"/>
            <a:ext cx="0" cy="685800"/>
          </a:xfrm>
          <a:prstGeom prst="line">
            <a:avLst/>
          </a:prstGeom>
          <a:noFill/>
          <a:ln w="57150">
            <a:solidFill>
              <a:schemeClr val="bg2">
                <a:alpha val="66000"/>
              </a:schemeClr>
            </a:solidFill>
            <a:round/>
            <a:headEnd/>
            <a:tailEnd type="triangle" w="med" len="med"/>
          </a:ln>
          <a:extLst>
            <a:ext uri="{909E8E84-426E-40dd-AFC4-6F175D3DCCD1}"/>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cs typeface="+mn-cs"/>
            </a:endParaRPr>
          </a:p>
        </p:txBody>
      </p:sp>
      <p:sp>
        <p:nvSpPr>
          <p:cNvPr id="4040724" name="Line 20"/>
          <p:cNvSpPr>
            <a:spLocks noChangeShapeType="1"/>
          </p:cNvSpPr>
          <p:nvPr/>
        </p:nvSpPr>
        <p:spPr bwMode="auto">
          <a:xfrm>
            <a:off x="6553200" y="3657600"/>
            <a:ext cx="0" cy="685800"/>
          </a:xfrm>
          <a:prstGeom prst="line">
            <a:avLst/>
          </a:prstGeom>
          <a:noFill/>
          <a:ln w="57150">
            <a:solidFill>
              <a:schemeClr val="tx2"/>
            </a:solidFill>
            <a:round/>
            <a:headEnd/>
            <a:tailEnd type="triangle" w="med" len="med"/>
          </a:ln>
          <a:extLst>
            <a:ext uri="{909E8E84-426E-40dd-AFC4-6F175D3DCCD1}"/>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cs typeface="+mn-cs"/>
            </a:endParaRPr>
          </a:p>
        </p:txBody>
      </p:sp>
      <p:sp>
        <p:nvSpPr>
          <p:cNvPr id="90126" name="Rectangle 19"/>
          <p:cNvSpPr>
            <a:spLocks noGrp="1" noChangeArrowheads="1"/>
          </p:cNvSpPr>
          <p:nvPr>
            <p:ph type="title"/>
          </p:nvPr>
        </p:nvSpPr>
        <p:spPr/>
        <p:txBody>
          <a:bodyPr/>
          <a:lstStyle/>
          <a:p>
            <a:r>
              <a:rPr lang="en-US" smtClean="0"/>
              <a:t>Study Design</a:t>
            </a:r>
          </a:p>
        </p:txBody>
      </p:sp>
      <p:sp>
        <p:nvSpPr>
          <p:cNvPr id="90127" name="Text Box 33"/>
          <p:cNvSpPr txBox="1">
            <a:spLocks noChangeArrowheads="1"/>
          </p:cNvSpPr>
          <p:nvPr/>
        </p:nvSpPr>
        <p:spPr bwMode="auto">
          <a:xfrm>
            <a:off x="0" y="6096000"/>
            <a:ext cx="7404100" cy="276225"/>
          </a:xfrm>
          <a:prstGeom prst="rect">
            <a:avLst/>
          </a:prstGeom>
          <a:noFill/>
          <a:ln w="9525">
            <a:noFill/>
            <a:miter lim="800000"/>
            <a:headEnd/>
            <a:tailEnd/>
          </a:ln>
        </p:spPr>
        <p:txBody>
          <a:bodyPr wrap="none" anchor="ctr">
            <a:spAutoFit/>
          </a:bodyPr>
          <a:lstStyle/>
          <a:p>
            <a:pPr>
              <a:buClr>
                <a:srgbClr val="E00079"/>
              </a:buClr>
              <a:buFont typeface="Wingdings 3" pitchFamily="18" charset="2"/>
              <a:buNone/>
            </a:pPr>
            <a:r>
              <a:rPr lang="en-US" sz="1200">
                <a:cs typeface="ＭＳ Ｐゴシック"/>
              </a:rPr>
              <a:t>* Enrollment of patients without prior Stroke, TIA or systemic embolism and only 2 factors capped at 10%</a:t>
            </a:r>
          </a:p>
        </p:txBody>
      </p:sp>
      <p:sp>
        <p:nvSpPr>
          <p:cNvPr id="90128" name="AutoShape 3"/>
          <p:cNvSpPr>
            <a:spLocks noChangeArrowheads="1"/>
          </p:cNvSpPr>
          <p:nvPr/>
        </p:nvSpPr>
        <p:spPr bwMode="auto">
          <a:xfrm>
            <a:off x="6594475" y="304800"/>
            <a:ext cx="2397125" cy="1920875"/>
          </a:xfrm>
          <a:prstGeom prst="roundRect">
            <a:avLst>
              <a:gd name="adj" fmla="val 16667"/>
            </a:avLst>
          </a:prstGeom>
          <a:solidFill>
            <a:srgbClr val="6781A0"/>
          </a:solidFill>
          <a:ln w="38100">
            <a:noFill/>
            <a:round/>
            <a:headEnd/>
            <a:tailEnd/>
          </a:ln>
        </p:spPr>
        <p:txBody>
          <a:bodyPr>
            <a:spAutoFit/>
          </a:bodyPr>
          <a:lstStyle/>
          <a:p>
            <a:pPr>
              <a:lnSpc>
                <a:spcPct val="90000"/>
              </a:lnSpc>
              <a:spcBef>
                <a:spcPct val="5000"/>
              </a:spcBef>
            </a:pPr>
            <a:r>
              <a:rPr lang="en-US" sz="1600">
                <a:latin typeface="Arial Narrow" pitchFamily="34" charset="0"/>
                <a:cs typeface="ＭＳ Ｐゴシック"/>
                <a:sym typeface="Symbol" pitchFamily="18" charset="2"/>
              </a:rPr>
              <a:t>Risk Factors</a:t>
            </a:r>
            <a:endParaRPr lang="en-US" sz="1600">
              <a:latin typeface="Arial Narrow" pitchFamily="34" charset="0"/>
              <a:cs typeface="ＭＳ Ｐゴシック"/>
            </a:endParaRPr>
          </a:p>
          <a:p>
            <a:pPr>
              <a:lnSpc>
                <a:spcPct val="90000"/>
              </a:lnSpc>
              <a:spcBef>
                <a:spcPct val="5000"/>
              </a:spcBef>
              <a:buFontTx/>
              <a:buChar char="•"/>
            </a:pPr>
            <a:r>
              <a:rPr lang="en-US" sz="1400">
                <a:latin typeface="Arial Narrow" pitchFamily="34" charset="0"/>
                <a:cs typeface="ＭＳ Ｐゴシック"/>
              </a:rPr>
              <a:t> CHF </a:t>
            </a:r>
          </a:p>
          <a:p>
            <a:pPr>
              <a:lnSpc>
                <a:spcPct val="90000"/>
              </a:lnSpc>
              <a:spcBef>
                <a:spcPct val="5000"/>
              </a:spcBef>
              <a:buFontTx/>
              <a:buChar char="•"/>
            </a:pPr>
            <a:r>
              <a:rPr lang="en-US" sz="1400">
                <a:latin typeface="Arial Narrow" pitchFamily="34" charset="0"/>
                <a:cs typeface="ＭＳ Ｐゴシック"/>
              </a:rPr>
              <a:t> Hypertension </a:t>
            </a:r>
          </a:p>
          <a:p>
            <a:pPr>
              <a:lnSpc>
                <a:spcPct val="90000"/>
              </a:lnSpc>
              <a:spcBef>
                <a:spcPct val="5000"/>
              </a:spcBef>
              <a:buFontTx/>
              <a:buChar char="•"/>
            </a:pPr>
            <a:r>
              <a:rPr lang="en-US" sz="1400">
                <a:latin typeface="Arial Narrow" pitchFamily="34" charset="0"/>
                <a:cs typeface="ＭＳ Ｐゴシック"/>
              </a:rPr>
              <a:t> Age </a:t>
            </a:r>
            <a:r>
              <a:rPr lang="en-US" sz="1400">
                <a:latin typeface="Arial Narrow" pitchFamily="34" charset="0"/>
                <a:cs typeface="ＭＳ Ｐゴシック"/>
                <a:sym typeface="Symbol" pitchFamily="18" charset="2"/>
              </a:rPr>
              <a:t></a:t>
            </a:r>
            <a:r>
              <a:rPr lang="en-US" sz="1400">
                <a:latin typeface="Arial Narrow" pitchFamily="34" charset="0"/>
                <a:cs typeface="ＭＳ Ｐゴシック"/>
              </a:rPr>
              <a:t> 75 </a:t>
            </a:r>
          </a:p>
          <a:p>
            <a:pPr>
              <a:lnSpc>
                <a:spcPct val="90000"/>
              </a:lnSpc>
              <a:spcBef>
                <a:spcPct val="5000"/>
              </a:spcBef>
              <a:buFontTx/>
              <a:buChar char="•"/>
            </a:pPr>
            <a:r>
              <a:rPr lang="en-US" sz="1400">
                <a:latin typeface="Arial Narrow" pitchFamily="34" charset="0"/>
                <a:cs typeface="ＭＳ Ｐゴシック"/>
              </a:rPr>
              <a:t> Diabetes </a:t>
            </a:r>
          </a:p>
          <a:p>
            <a:pPr>
              <a:lnSpc>
                <a:spcPct val="90000"/>
              </a:lnSpc>
              <a:spcBef>
                <a:spcPct val="5000"/>
              </a:spcBef>
            </a:pPr>
            <a:r>
              <a:rPr lang="en-US" sz="1400">
                <a:latin typeface="Arial Narrow" pitchFamily="34" charset="0"/>
                <a:cs typeface="ＭＳ Ｐゴシック"/>
              </a:rPr>
              <a:t>OR</a:t>
            </a:r>
          </a:p>
          <a:p>
            <a:pPr>
              <a:lnSpc>
                <a:spcPct val="90000"/>
              </a:lnSpc>
              <a:spcBef>
                <a:spcPct val="5000"/>
              </a:spcBef>
              <a:buFontTx/>
              <a:buChar char="•"/>
            </a:pPr>
            <a:r>
              <a:rPr lang="en-US" sz="1400">
                <a:latin typeface="Arial Narrow" pitchFamily="34" charset="0"/>
                <a:cs typeface="ＭＳ Ｐゴシック"/>
              </a:rPr>
              <a:t> Stroke, TIA or </a:t>
            </a:r>
            <a:br>
              <a:rPr lang="en-US" sz="1400">
                <a:latin typeface="Arial Narrow" pitchFamily="34" charset="0"/>
                <a:cs typeface="ＭＳ Ｐゴシック"/>
              </a:rPr>
            </a:br>
            <a:r>
              <a:rPr lang="en-US" sz="1400">
                <a:latin typeface="Arial Narrow" pitchFamily="34" charset="0"/>
                <a:cs typeface="ＭＳ Ｐゴシック"/>
              </a:rPr>
              <a:t>   Systemic embolus </a:t>
            </a:r>
          </a:p>
        </p:txBody>
      </p:sp>
      <p:sp>
        <p:nvSpPr>
          <p:cNvPr id="16" name="AutoShape 15"/>
          <p:cNvSpPr>
            <a:spLocks/>
          </p:cNvSpPr>
          <p:nvPr/>
        </p:nvSpPr>
        <p:spPr bwMode="auto">
          <a:xfrm>
            <a:off x="7772400" y="703263"/>
            <a:ext cx="201613" cy="744537"/>
          </a:xfrm>
          <a:prstGeom prst="rightBrace">
            <a:avLst>
              <a:gd name="adj1" fmla="val 34449"/>
              <a:gd name="adj2" fmla="val 50000"/>
            </a:avLst>
          </a:prstGeom>
          <a:noFill/>
          <a:ln w="25400">
            <a:solidFill>
              <a:schemeClr val="tx1"/>
            </a:solidFill>
            <a:round/>
            <a:headEnd/>
            <a:tailEnd/>
          </a:ln>
          <a:extLst>
            <a:ext uri="{909E8E84-426E-40dd-AFC4-6F175D3DCCD1}"/>
          </a:extLst>
        </p:spPr>
        <p:txBody>
          <a:bodyPr wrap="none" anchor="ctr"/>
          <a:lstStyle/>
          <a:p>
            <a:pPr fontAlgn="auto">
              <a:spcBef>
                <a:spcPts val="0"/>
              </a:spcBef>
              <a:spcAft>
                <a:spcPts val="0"/>
              </a:spcAft>
              <a:defRPr/>
            </a:pPr>
            <a:endParaRPr lang="en-US" sz="1400">
              <a:effectLst>
                <a:outerShdw blurRad="38100" dist="38100" dir="2700000" algn="tl">
                  <a:srgbClr val="000000">
                    <a:alpha val="43137"/>
                  </a:srgbClr>
                </a:outerShdw>
              </a:effectLst>
              <a:latin typeface="Times New Roman" pitchFamily="1" charset="0"/>
              <a:cs typeface="+mn-cs"/>
            </a:endParaRPr>
          </a:p>
        </p:txBody>
      </p:sp>
      <p:sp>
        <p:nvSpPr>
          <p:cNvPr id="90130" name="Text Box 16"/>
          <p:cNvSpPr txBox="1">
            <a:spLocks noChangeArrowheads="1"/>
          </p:cNvSpPr>
          <p:nvPr/>
        </p:nvSpPr>
        <p:spPr bwMode="auto">
          <a:xfrm>
            <a:off x="8004175" y="838200"/>
            <a:ext cx="1139825" cy="461963"/>
          </a:xfrm>
          <a:prstGeom prst="rect">
            <a:avLst/>
          </a:prstGeom>
          <a:noFill/>
          <a:ln w="9525">
            <a:noFill/>
            <a:miter lim="800000"/>
            <a:headEnd/>
            <a:tailEnd/>
          </a:ln>
        </p:spPr>
        <p:txBody>
          <a:bodyPr>
            <a:spAutoFit/>
          </a:bodyPr>
          <a:lstStyle/>
          <a:p>
            <a:pPr>
              <a:spcBef>
                <a:spcPct val="50000"/>
              </a:spcBef>
            </a:pPr>
            <a:r>
              <a:rPr lang="en-US" sz="1200">
                <a:cs typeface="ＭＳ Ｐゴシック"/>
              </a:rPr>
              <a:t>At least 2 or 3 required*</a:t>
            </a:r>
          </a:p>
        </p:txBody>
      </p:sp>
      <p:sp>
        <p:nvSpPr>
          <p:cNvPr id="19" name="Oval 18"/>
          <p:cNvSpPr/>
          <p:nvPr/>
        </p:nvSpPr>
        <p:spPr bwMode="auto">
          <a:xfrm>
            <a:off x="6300788" y="0"/>
            <a:ext cx="2843212" cy="249237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ext uri="{AF507438-7753-43e0-B8FC-AC1667EBCBE1}"/>
          </a:extLst>
        </p:spPr>
        <p:txBody>
          <a:bodyPr wrap="none" anchor="ctr"/>
          <a:lstStyle/>
          <a:p>
            <a:pPr algn="ctr" eaLnBrk="0" hangingPunct="0">
              <a:defRPr/>
            </a:pPr>
            <a:endParaRPr lang="es-AR" sz="2400">
              <a:effectLst>
                <a:outerShdw blurRad="38100" dist="38100" dir="2700000" algn="tl">
                  <a:srgbClr val="000000">
                    <a:alpha val="43137"/>
                  </a:srgbClr>
                </a:outerShdw>
              </a:effectLst>
              <a:cs typeface="+mn-cs"/>
            </a:endParaRPr>
          </a:p>
        </p:txBody>
      </p:sp>
      <p:sp>
        <p:nvSpPr>
          <p:cNvPr id="20" name="TextBox 19"/>
          <p:cNvSpPr txBox="1">
            <a:spLocks noChangeArrowheads="1"/>
          </p:cNvSpPr>
          <p:nvPr/>
        </p:nvSpPr>
        <p:spPr bwMode="auto">
          <a:xfrm>
            <a:off x="5076825" y="476250"/>
            <a:ext cx="1287463" cy="646113"/>
          </a:xfrm>
          <a:prstGeom prst="rect">
            <a:avLst/>
          </a:prstGeom>
          <a:noFill/>
          <a:ln w="9525">
            <a:noFill/>
            <a:miter lim="800000"/>
            <a:headEnd/>
            <a:tailEnd/>
          </a:ln>
        </p:spPr>
        <p:txBody>
          <a:bodyPr wrap="none">
            <a:spAutoFit/>
          </a:bodyPr>
          <a:lstStyle/>
          <a:p>
            <a:pPr algn="ctr"/>
            <a:r>
              <a:rPr lang="es-AR" b="1">
                <a:solidFill>
                  <a:srgbClr val="FFFF00"/>
                </a:solidFill>
                <a:cs typeface="ＭＳ Ｐゴシック"/>
              </a:rPr>
              <a:t>Al menos </a:t>
            </a:r>
          </a:p>
          <a:p>
            <a:pPr algn="ctr"/>
            <a:r>
              <a:rPr lang="es-AR" b="1">
                <a:solidFill>
                  <a:srgbClr val="FFFF00"/>
                </a:solidFill>
                <a:cs typeface="ＭＳ Ｐゴシック"/>
              </a:rPr>
              <a:t>CHADS 2</a:t>
            </a:r>
          </a:p>
        </p:txBody>
      </p:sp>
    </p:spTree>
  </p:cSld>
  <p:clrMapOvr>
    <a:overrideClrMapping bg1="dk2" tx1="lt1" bg2="dk1" tx2="lt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185988" y="212725"/>
            <a:ext cx="7186612" cy="776288"/>
          </a:xfrm>
        </p:spPr>
        <p:txBody>
          <a:bodyPr/>
          <a:lstStyle/>
          <a:p>
            <a:r>
              <a:rPr lang="en-US" smtClean="0"/>
              <a:t>Primary Efficacy Outcome</a:t>
            </a:r>
            <a:br>
              <a:rPr lang="en-US" smtClean="0"/>
            </a:br>
            <a:r>
              <a:rPr lang="en-US" sz="2600" b="0" smtClean="0"/>
              <a:t>Stroke and non-CNS Embolism</a:t>
            </a:r>
            <a:endParaRPr lang="en-US" sz="2600" smtClean="0"/>
          </a:p>
        </p:txBody>
      </p:sp>
      <p:sp>
        <p:nvSpPr>
          <p:cNvPr id="92162" name="Text Box 47"/>
          <p:cNvSpPr txBox="1">
            <a:spLocks noChangeArrowheads="1"/>
          </p:cNvSpPr>
          <p:nvPr/>
        </p:nvSpPr>
        <p:spPr bwMode="auto">
          <a:xfrm>
            <a:off x="228600" y="6248400"/>
            <a:ext cx="8686800" cy="461963"/>
          </a:xfrm>
          <a:prstGeom prst="rect">
            <a:avLst/>
          </a:prstGeom>
          <a:noFill/>
          <a:ln w="9525">
            <a:noFill/>
            <a:miter lim="800000"/>
            <a:headEnd/>
            <a:tailEnd/>
          </a:ln>
        </p:spPr>
        <p:txBody>
          <a:bodyPr>
            <a:spAutoFit/>
          </a:bodyPr>
          <a:lstStyle/>
          <a:p>
            <a:r>
              <a:rPr lang="en-US" sz="1200">
                <a:cs typeface="ＭＳ Ｐゴシック"/>
              </a:rPr>
              <a:t>Event Rates are per 100 patient-years</a:t>
            </a:r>
          </a:p>
          <a:p>
            <a:r>
              <a:rPr lang="en-US" sz="1200">
                <a:cs typeface="ＭＳ Ｐゴシック"/>
              </a:rPr>
              <a:t>Based on Protocol Compliant on Treatment Population</a:t>
            </a:r>
            <a:endParaRPr lang="en-GB" sz="1200">
              <a:cs typeface="ＭＳ Ｐゴシック"/>
            </a:endParaRPr>
          </a:p>
        </p:txBody>
      </p:sp>
      <p:pic>
        <p:nvPicPr>
          <p:cNvPr id="92163" name="Picture 1"/>
          <p:cNvPicPr>
            <a:picLocks noChangeAspect="1"/>
          </p:cNvPicPr>
          <p:nvPr/>
        </p:nvPicPr>
        <p:blipFill>
          <a:blip r:embed="rId3"/>
          <a:srcRect/>
          <a:stretch>
            <a:fillRect/>
          </a:stretch>
        </p:blipFill>
        <p:spPr bwMode="auto">
          <a:xfrm>
            <a:off x="1501775" y="1093788"/>
            <a:ext cx="6413500" cy="4000500"/>
          </a:xfrm>
          <a:prstGeom prst="rect">
            <a:avLst/>
          </a:prstGeom>
          <a:noFill/>
          <a:ln w="9525">
            <a:noFill/>
            <a:miter lim="800000"/>
            <a:headEnd/>
            <a:tailEnd/>
          </a:ln>
        </p:spPr>
      </p:pic>
      <p:sp>
        <p:nvSpPr>
          <p:cNvPr id="92164" name="TextBox 3"/>
          <p:cNvSpPr txBox="1">
            <a:spLocks noChangeArrowheads="1"/>
          </p:cNvSpPr>
          <p:nvPr/>
        </p:nvSpPr>
        <p:spPr bwMode="auto">
          <a:xfrm>
            <a:off x="152400" y="5278438"/>
            <a:ext cx="7797800" cy="825500"/>
          </a:xfrm>
          <a:prstGeom prst="rect">
            <a:avLst/>
          </a:prstGeom>
          <a:noFill/>
          <a:ln w="9525">
            <a:noFill/>
            <a:miter lim="800000"/>
            <a:headEnd/>
            <a:tailEnd/>
          </a:ln>
        </p:spPr>
        <p:txBody>
          <a:bodyPr>
            <a:spAutoFit/>
          </a:bodyPr>
          <a:lstStyle/>
          <a:p>
            <a:r>
              <a:rPr lang="is-IS" sz="1600">
                <a:cs typeface="ＭＳ Ｐゴシック"/>
              </a:rPr>
              <a:t>No. at risk:</a:t>
            </a:r>
          </a:p>
          <a:p>
            <a:r>
              <a:rPr lang="is-IS" sz="1600">
                <a:cs typeface="ＭＳ Ｐゴシック"/>
              </a:rPr>
              <a:t>Rivaroxaban  </a:t>
            </a:r>
            <a:r>
              <a:rPr lang="en-US" sz="1600">
                <a:cs typeface="ＭＳ Ｐゴシック"/>
              </a:rPr>
              <a:t>6958     6211     5786     5468     4406     3407     2472     1496      634</a:t>
            </a:r>
          </a:p>
          <a:p>
            <a:r>
              <a:rPr lang="is-IS" sz="1600">
                <a:cs typeface="ＭＳ Ｐゴシック"/>
              </a:rPr>
              <a:t>Warfarin         </a:t>
            </a:r>
            <a:r>
              <a:rPr lang="en-US" sz="1600">
                <a:cs typeface="ＭＳ Ｐゴシック"/>
              </a:rPr>
              <a:t>7004     6327     5911     5542     4461     3478     2539     1538      655</a:t>
            </a:r>
          </a:p>
        </p:txBody>
      </p:sp>
      <p:sp>
        <p:nvSpPr>
          <p:cNvPr id="92165" name="TextBox 5"/>
          <p:cNvSpPr txBox="1">
            <a:spLocks noChangeArrowheads="1"/>
          </p:cNvSpPr>
          <p:nvPr/>
        </p:nvSpPr>
        <p:spPr bwMode="auto">
          <a:xfrm>
            <a:off x="6248400" y="1524000"/>
            <a:ext cx="1111250" cy="366713"/>
          </a:xfrm>
          <a:prstGeom prst="rect">
            <a:avLst/>
          </a:prstGeom>
          <a:noFill/>
          <a:ln w="9525">
            <a:noFill/>
            <a:miter lim="800000"/>
            <a:headEnd/>
            <a:tailEnd/>
          </a:ln>
        </p:spPr>
        <p:txBody>
          <a:bodyPr wrap="none">
            <a:spAutoFit/>
          </a:bodyPr>
          <a:lstStyle/>
          <a:p>
            <a:r>
              <a:rPr lang="en-US">
                <a:cs typeface="ＭＳ Ｐゴシック"/>
              </a:rPr>
              <a:t>Warfarin</a:t>
            </a:r>
          </a:p>
        </p:txBody>
      </p:sp>
      <p:sp>
        <p:nvSpPr>
          <p:cNvPr id="92166" name="TextBox 6"/>
          <p:cNvSpPr txBox="1">
            <a:spLocks noChangeArrowheads="1"/>
          </p:cNvSpPr>
          <p:nvPr/>
        </p:nvSpPr>
        <p:spPr bwMode="auto">
          <a:xfrm>
            <a:off x="5491163" y="3200400"/>
            <a:ext cx="3576637" cy="868363"/>
          </a:xfrm>
          <a:prstGeom prst="rect">
            <a:avLst/>
          </a:prstGeom>
          <a:noFill/>
          <a:ln w="9525">
            <a:noFill/>
            <a:miter lim="800000"/>
            <a:headEnd/>
            <a:tailEnd/>
          </a:ln>
        </p:spPr>
        <p:txBody>
          <a:bodyPr wrap="none">
            <a:spAutoFit/>
          </a:bodyPr>
          <a:lstStyle/>
          <a:p>
            <a:pPr>
              <a:lnSpc>
                <a:spcPct val="130000"/>
              </a:lnSpc>
            </a:pPr>
            <a:r>
              <a:rPr lang="fi-FI">
                <a:cs typeface="ＭＳ Ｐゴシック"/>
              </a:rPr>
              <a:t>HR (95% CI): 0.79 (0.66, 0.96)</a:t>
            </a:r>
            <a:endParaRPr lang="en-US">
              <a:cs typeface="ＭＳ Ｐゴシック"/>
            </a:endParaRPr>
          </a:p>
          <a:p>
            <a:pPr>
              <a:lnSpc>
                <a:spcPct val="150000"/>
              </a:lnSpc>
            </a:pPr>
            <a:r>
              <a:rPr lang="fi-FI">
                <a:cs typeface="ＭＳ Ｐゴシック"/>
              </a:rPr>
              <a:t>P-value Non-Inferiority: &lt;0.001</a:t>
            </a:r>
          </a:p>
        </p:txBody>
      </p:sp>
      <p:sp>
        <p:nvSpPr>
          <p:cNvPr id="92167" name="TextBox 7"/>
          <p:cNvSpPr txBox="1">
            <a:spLocks noChangeArrowheads="1"/>
          </p:cNvSpPr>
          <p:nvPr/>
        </p:nvSpPr>
        <p:spPr bwMode="auto">
          <a:xfrm>
            <a:off x="1752600" y="5105400"/>
            <a:ext cx="5943600" cy="366713"/>
          </a:xfrm>
          <a:prstGeom prst="rect">
            <a:avLst/>
          </a:prstGeom>
          <a:noFill/>
          <a:ln w="9525">
            <a:noFill/>
            <a:miter lim="800000"/>
            <a:headEnd/>
            <a:tailEnd/>
          </a:ln>
        </p:spPr>
        <p:txBody>
          <a:bodyPr>
            <a:spAutoFit/>
          </a:bodyPr>
          <a:lstStyle/>
          <a:p>
            <a:r>
              <a:rPr lang="en-US">
                <a:cs typeface="ＭＳ Ｐゴシック"/>
              </a:rPr>
              <a:t>Days from Randomization</a:t>
            </a:r>
          </a:p>
        </p:txBody>
      </p:sp>
      <p:sp>
        <p:nvSpPr>
          <p:cNvPr id="92168" name="TextBox 8"/>
          <p:cNvSpPr txBox="1">
            <a:spLocks noChangeArrowheads="1"/>
          </p:cNvSpPr>
          <p:nvPr/>
        </p:nvSpPr>
        <p:spPr bwMode="auto">
          <a:xfrm rot="-5400000">
            <a:off x="-554831" y="2812257"/>
            <a:ext cx="3581400" cy="366712"/>
          </a:xfrm>
          <a:prstGeom prst="rect">
            <a:avLst/>
          </a:prstGeom>
          <a:noFill/>
          <a:ln w="9525">
            <a:noFill/>
            <a:miter lim="800000"/>
            <a:headEnd/>
            <a:tailEnd/>
          </a:ln>
        </p:spPr>
        <p:txBody>
          <a:bodyPr>
            <a:spAutoFit/>
          </a:bodyPr>
          <a:lstStyle/>
          <a:p>
            <a:r>
              <a:rPr lang="en-US">
                <a:cs typeface="ＭＳ Ｐゴシック"/>
              </a:rPr>
              <a:t>Cumulative event rate (%)</a:t>
            </a:r>
          </a:p>
        </p:txBody>
      </p:sp>
      <p:sp>
        <p:nvSpPr>
          <p:cNvPr id="92169" name="Text Box 10"/>
          <p:cNvSpPr txBox="1">
            <a:spLocks noChangeArrowheads="1"/>
          </p:cNvSpPr>
          <p:nvPr/>
        </p:nvSpPr>
        <p:spPr bwMode="invGray">
          <a:xfrm>
            <a:off x="6629400" y="2681288"/>
            <a:ext cx="1781175" cy="342900"/>
          </a:xfrm>
          <a:prstGeom prst="rect">
            <a:avLst/>
          </a:prstGeom>
          <a:noFill/>
          <a:ln w="12700">
            <a:noFill/>
            <a:miter lim="800000"/>
            <a:headEnd/>
            <a:tailEnd/>
          </a:ln>
        </p:spPr>
        <p:txBody>
          <a:bodyPr lIns="92075" tIns="46038" rIns="92075" bIns="46038">
            <a:spAutoFit/>
          </a:bodyPr>
          <a:lstStyle/>
          <a:p>
            <a:pPr>
              <a:lnSpc>
                <a:spcPct val="90000"/>
              </a:lnSpc>
              <a:spcBef>
                <a:spcPct val="50000"/>
              </a:spcBef>
            </a:pPr>
            <a:r>
              <a:rPr lang="en-US">
                <a:cs typeface="ＭＳ Ｐゴシック"/>
              </a:rPr>
              <a:t>Rivaroxaban</a:t>
            </a:r>
          </a:p>
        </p:txBody>
      </p:sp>
      <p:graphicFrame>
        <p:nvGraphicFramePr>
          <p:cNvPr id="14" name="Group 76"/>
          <p:cNvGraphicFramePr>
            <a:graphicFrameLocks noGrp="1"/>
          </p:cNvGraphicFramePr>
          <p:nvPr/>
        </p:nvGraphicFramePr>
        <p:xfrm>
          <a:off x="2057400" y="1371600"/>
          <a:ext cx="3352800" cy="914400"/>
        </p:xfrm>
        <a:graphic>
          <a:graphicData uri="http://schemas.openxmlformats.org/drawingml/2006/table">
            <a:tbl>
              <a:tblPr/>
              <a:tblGrid>
                <a:gridCol w="838199"/>
                <a:gridCol w="1371600"/>
                <a:gridCol w="1143001"/>
              </a:tblGrid>
              <a:tr h="335280">
                <a:tc>
                  <a:txBody>
                    <a:bodyPr/>
                    <a:lstStyle/>
                    <a:p>
                      <a:pPr marL="0" marR="0" lvl="0" indent="0" algn="l" defTabSz="914400" rtl="0" eaLnBrk="0" fontAlgn="base" latinLnBrk="0" hangingPunct="0">
                        <a:lnSpc>
                          <a:spcPct val="100000"/>
                        </a:lnSpc>
                        <a:spcBef>
                          <a:spcPct val="50000"/>
                        </a:spcBef>
                        <a:spcAft>
                          <a:spcPct val="0"/>
                        </a:spcAft>
                        <a:buClr>
                          <a:srgbClr val="E00079"/>
                        </a:buClr>
                        <a:buSzTx/>
                        <a:buFont typeface="Wingdings 3" pitchFamily="1" charset="2"/>
                        <a:buNone/>
                        <a:tabLst/>
                      </a:pPr>
                      <a:endParaRPr kumimoji="0" lang="en-US" sz="1600" b="0" i="0" u="none" strike="noStrike" cap="none" normalizeH="0" baseline="0" dirty="0" smtClean="0">
                        <a:ln>
                          <a:noFill/>
                        </a:ln>
                        <a:solidFill>
                          <a:schemeClr val="tx1"/>
                        </a:solidFill>
                        <a:effectLst/>
                        <a:latin typeface="Arial" charset="0"/>
                        <a:ea typeface="ＭＳ Ｐゴシック" pitchFamily="1" charset="-128"/>
                      </a:endParaRP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E00079"/>
                        </a:buClr>
                        <a:buSzTx/>
                        <a:buFont typeface="Wingdings 3" pitchFamily="1" charset="2"/>
                        <a:buNone/>
                        <a:tabLst/>
                      </a:pPr>
                      <a:r>
                        <a:rPr kumimoji="0" lang="en-US" sz="1600" b="0" i="0" u="none" strike="noStrike" cap="none" normalizeH="0" baseline="0" dirty="0" err="1" smtClean="0">
                          <a:ln>
                            <a:noFill/>
                          </a:ln>
                          <a:solidFill>
                            <a:schemeClr val="tx1"/>
                          </a:solidFill>
                          <a:effectLst/>
                          <a:latin typeface="Arial" charset="0"/>
                          <a:ea typeface="ＭＳ Ｐゴシック" pitchFamily="1" charset="-128"/>
                        </a:rPr>
                        <a:t>Rivaroxaban</a:t>
                      </a:r>
                      <a:endParaRPr kumimoji="0" lang="en-US" sz="1600" b="0" i="0" u="none" strike="noStrike" cap="none" normalizeH="0" baseline="0" dirty="0" smtClean="0">
                        <a:ln>
                          <a:noFill/>
                        </a:ln>
                        <a:solidFill>
                          <a:schemeClr val="tx1"/>
                        </a:solidFill>
                        <a:effectLst/>
                        <a:latin typeface="Arial" charset="0"/>
                        <a:ea typeface="ＭＳ Ｐゴシック" pitchFamily="1" charset="-128"/>
                      </a:endParaRP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ct val="50000"/>
                        </a:spcBef>
                        <a:spcAft>
                          <a:spcPct val="0"/>
                        </a:spcAft>
                        <a:buClr>
                          <a:srgbClr val="E00079"/>
                        </a:buClr>
                        <a:buSzTx/>
                        <a:buFont typeface="Wingdings 3" pitchFamily="1"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rPr>
                        <a:t>Warfarin</a:t>
                      </a: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tx2">
                        <a:alpha val="50195"/>
                      </a:schemeClr>
                    </a:solidFill>
                  </a:tcPr>
                </a:tc>
              </a:tr>
              <a:tr h="579120">
                <a:tc>
                  <a:txBody>
                    <a:bodyPr/>
                    <a:lstStyle/>
                    <a:p>
                      <a:pPr marL="0" marR="0" lvl="0" indent="0" algn="l" defTabSz="914400" rtl="0" eaLnBrk="0" fontAlgn="base" latinLnBrk="0" hangingPunct="0">
                        <a:lnSpc>
                          <a:spcPct val="100000"/>
                        </a:lnSpc>
                        <a:spcBef>
                          <a:spcPct val="50000"/>
                        </a:spcBef>
                        <a:spcAft>
                          <a:spcPct val="0"/>
                        </a:spcAft>
                        <a:buClr>
                          <a:srgbClr val="E00079"/>
                        </a:buClr>
                        <a:buSzTx/>
                        <a:buFont typeface="Wingdings 3" pitchFamily="1"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Event Rate</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E00079"/>
                        </a:buClr>
                        <a:buSzTx/>
                        <a:buFont typeface="Wingdings 3" pitchFamily="1"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1.71</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ct val="50000"/>
                        </a:spcBef>
                        <a:spcAft>
                          <a:spcPct val="0"/>
                        </a:spcAft>
                        <a:buClr>
                          <a:srgbClr val="E00079"/>
                        </a:buClr>
                        <a:buSzTx/>
                        <a:buFont typeface="Wingdings 3" pitchFamily="1"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2.16</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alpha val="50195"/>
                      </a:schemeClr>
                    </a:solidFill>
                  </a:tcPr>
                </a:tc>
              </a:tr>
            </a:tbl>
          </a:graphicData>
        </a:graphic>
      </p:graphicFrame>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36" name="Group 88"/>
          <p:cNvGraphicFramePr>
            <a:graphicFrameLocks noGrp="1"/>
          </p:cNvGraphicFramePr>
          <p:nvPr/>
        </p:nvGraphicFramePr>
        <p:xfrm>
          <a:off x="2362200" y="1431925"/>
          <a:ext cx="6629400" cy="2973388"/>
        </p:xfrm>
        <a:graphic>
          <a:graphicData uri="http://schemas.openxmlformats.org/drawingml/2006/table">
            <a:tbl>
              <a:tblPr/>
              <a:tblGrid>
                <a:gridCol w="1612900"/>
                <a:gridCol w="1522413"/>
                <a:gridCol w="1165225"/>
                <a:gridCol w="1343025"/>
                <a:gridCol w="985837"/>
              </a:tblGrid>
              <a:tr h="334963">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Rivaroxaban</a:t>
                      </a:r>
                    </a:p>
                  </a:txBody>
                  <a:tcPr marL="0" marR="0" marT="0" marB="0" anchor="ctr" horzOverflow="overflow">
                    <a:lnL>
                      <a:noFill/>
                    </a:lnL>
                    <a:lnR>
                      <a:noFill/>
                    </a:lnR>
                    <a:lnT>
                      <a:noFill/>
                    </a:lnT>
                    <a:lnB w="12700" cap="flat" cmpd="sng" algn="ctr">
                      <a:solidFill>
                        <a:srgbClr val="E00079"/>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Warfarin</a:t>
                      </a:r>
                    </a:p>
                  </a:txBody>
                  <a:tcPr marL="0" marR="0" marT="0" marB="0" anchor="ctr" horzOverflow="overflow">
                    <a:lnL>
                      <a:noFill/>
                    </a:lnL>
                    <a:lnR>
                      <a:noFill/>
                    </a:lnR>
                    <a:lnT>
                      <a:noFill/>
                    </a:lnT>
                    <a:lnB w="12700" cap="flat" cmpd="sng" algn="ctr">
                      <a:solidFill>
                        <a:srgbClr val="E00079"/>
                      </a:solidFill>
                      <a:prstDash val="solid"/>
                      <a:round/>
                      <a:headEnd type="none" w="med" len="med"/>
                      <a:tailEnd type="none" w="med" len="med"/>
                    </a:lnB>
                    <a:lnTlToBr>
                      <a:noFill/>
                    </a:lnTlToBr>
                    <a:lnBlToTr>
                      <a:noFill/>
                    </a:lnBlToTr>
                    <a:solidFill>
                      <a:schemeClr val="tx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 </a:t>
                      </a:r>
                    </a:p>
                  </a:txBody>
                  <a:tcPr marL="0" marR="0" marT="0" marB="0" anchor="ctr" horzOverflow="overflow">
                    <a:lnL>
                      <a:noFill/>
                    </a:lnL>
                    <a:lnR>
                      <a:noFill/>
                    </a:lnR>
                    <a:lnT>
                      <a:noFill/>
                    </a:lnT>
                    <a:lnB w="12700" cap="flat" cmpd="sng" algn="ctr">
                      <a:solidFill>
                        <a:srgbClr val="E0007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 </a:t>
                      </a:r>
                    </a:p>
                  </a:txBody>
                  <a:tcPr marL="0" marR="0" marT="0" marB="0" anchor="ctr" horzOverflow="overflow">
                    <a:lnL>
                      <a:noFill/>
                    </a:lnL>
                    <a:lnR>
                      <a:noFill/>
                    </a:lnR>
                    <a:lnT>
                      <a:noFill/>
                    </a:lnT>
                    <a:lnB w="12700" cap="flat" cmpd="sng" algn="ctr">
                      <a:solidFill>
                        <a:srgbClr val="E00079"/>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endParaRPr kumimoji="0" lang="es-AR"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endParaRPr>
                    </a:p>
                  </a:txBody>
                  <a:tcPr marL="0" marR="0" marT="0" marB="0" anchor="ctr" horzOverflow="overflow">
                    <a:lnL>
                      <a:noFill/>
                    </a:lnL>
                    <a:lnR>
                      <a:noFill/>
                    </a:lnR>
                    <a:lnT>
                      <a:noFill/>
                    </a:lnT>
                    <a:lnB w="12700" cap="flat" cmpd="sng" algn="ctr">
                      <a:solidFill>
                        <a:srgbClr val="E0007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Event </a:t>
                      </a:r>
                      <a:b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b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Rate</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Event </a:t>
                      </a:r>
                      <a:b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b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Rate</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solidFill>
                      <a:schemeClr val="tx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HR</a:t>
                      </a:r>
                      <a:b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b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(95% CI)</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P-value</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noFill/>
                  </a:tcPr>
                </a:tc>
              </a:tr>
              <a:tr h="969963">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1"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On </a:t>
                      </a:r>
                      <a:br>
                        <a:rPr kumimoji="0" lang="en-US" sz="2200" b="1"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br>
                      <a:r>
                        <a:rPr kumimoji="0" lang="en-US" sz="2200" b="1"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Treatment</a:t>
                      </a:r>
                    </a:p>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8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N= 14,143</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6A6F6F"/>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1.70</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6A6F6F"/>
                      </a:solidFill>
                      <a:prstDash val="dot"/>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2.15</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6A6F6F"/>
                      </a:solidFill>
                      <a:prstDash val="dot"/>
                      <a:round/>
                      <a:headEnd type="none" w="med" len="med"/>
                      <a:tailEnd type="none" w="med" len="med"/>
                    </a:lnB>
                    <a:lnTlToBr>
                      <a:noFill/>
                    </a:lnTlToBr>
                    <a:lnBlToTr>
                      <a:noFill/>
                    </a:lnBlToTr>
                    <a:solidFill>
                      <a:schemeClr val="tx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0.79 (0.65,0.95)</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6A6F6F"/>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 0.015</a:t>
                      </a:r>
                    </a:p>
                  </a:txBody>
                  <a:tcPr marL="0" marR="0" marT="0" marB="0" anchor="ctr" horzOverflow="overflow">
                    <a:lnL>
                      <a:noFill/>
                    </a:lnL>
                    <a:lnR>
                      <a:noFill/>
                    </a:lnR>
                    <a:lnT w="12700" cap="flat" cmpd="sng" algn="ctr">
                      <a:solidFill>
                        <a:srgbClr val="E00079"/>
                      </a:solidFill>
                      <a:prstDash val="solid"/>
                      <a:round/>
                      <a:headEnd type="none" w="med" len="med"/>
                      <a:tailEnd type="none" w="med" len="med"/>
                    </a:lnT>
                    <a:lnB w="12700" cap="flat" cmpd="sng" algn="ctr">
                      <a:solidFill>
                        <a:srgbClr val="6A6F6F"/>
                      </a:solidFill>
                      <a:prstDash val="dot"/>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1"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ITT</a:t>
                      </a:r>
                    </a:p>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8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N= 14,171</a:t>
                      </a:r>
                    </a:p>
                  </a:txBody>
                  <a:tcPr marL="0" marR="0" marT="0" marB="0" anchor="ctr" horzOverflow="overflow">
                    <a:lnL>
                      <a:noFill/>
                    </a:lnL>
                    <a:lnR>
                      <a:noFill/>
                    </a:lnR>
                    <a:lnT w="12700" cap="flat" cmpd="sng" algn="ctr">
                      <a:solidFill>
                        <a:srgbClr val="6A6F6F"/>
                      </a:solidFill>
                      <a:prstDash val="dot"/>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2.12</a:t>
                      </a:r>
                    </a:p>
                  </a:txBody>
                  <a:tcPr marL="0" marR="0" marT="0" marB="0" anchor="ctr" horzOverflow="overflow">
                    <a:lnL>
                      <a:noFill/>
                    </a:lnL>
                    <a:lnR>
                      <a:noFill/>
                    </a:lnR>
                    <a:lnT w="12700" cap="flat" cmpd="sng" algn="ctr">
                      <a:solidFill>
                        <a:srgbClr val="6A6F6F"/>
                      </a:solidFill>
                      <a:prstDash val="dot"/>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2.42</a:t>
                      </a:r>
                    </a:p>
                  </a:txBody>
                  <a:tcPr marL="0" marR="0" marT="0" marB="0" anchor="ctr" horzOverflow="overflow">
                    <a:lnL>
                      <a:noFill/>
                    </a:lnL>
                    <a:lnR>
                      <a:noFill/>
                    </a:lnR>
                    <a:lnT w="12700" cap="flat" cmpd="sng" algn="ctr">
                      <a:solidFill>
                        <a:srgbClr val="6A6F6F"/>
                      </a:solidFill>
                      <a:prstDash val="dot"/>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solidFill>
                      <a:schemeClr val="tx2">
                        <a:alpha val="50195"/>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0.88 (0.74,1.03)</a:t>
                      </a:r>
                    </a:p>
                  </a:txBody>
                  <a:tcPr marL="0" marR="0" marT="0" marB="0" anchor="ctr" horzOverflow="overflow">
                    <a:lnL>
                      <a:noFill/>
                    </a:lnL>
                    <a:lnR>
                      <a:noFill/>
                    </a:lnR>
                    <a:lnT w="12700" cap="flat" cmpd="sng" algn="ctr">
                      <a:solidFill>
                        <a:srgbClr val="6A6F6F"/>
                      </a:solidFill>
                      <a:prstDash val="dot"/>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2200" b="0" i="0" u="none" strike="noStrike" cap="none" normalizeH="0" baseline="0" smtClean="0">
                          <a:ln>
                            <a:noFill/>
                          </a:ln>
                          <a:solidFill>
                            <a:schemeClr val="tx1"/>
                          </a:solidFill>
                          <a:effectLst/>
                          <a:latin typeface="Arial Narrow" pitchFamily="34" charset="0"/>
                          <a:ea typeface="ＭＳ Ｐゴシック" pitchFamily="34" charset="-128"/>
                          <a:cs typeface="Times New Roman" pitchFamily="18" charset="0"/>
                        </a:rPr>
                        <a:t> 0.117</a:t>
                      </a:r>
                    </a:p>
                  </a:txBody>
                  <a:tcPr marL="0" marR="0" marT="0" marB="0" anchor="ctr" horzOverflow="overflow">
                    <a:lnL>
                      <a:noFill/>
                    </a:lnL>
                    <a:lnR>
                      <a:noFill/>
                    </a:lnR>
                    <a:lnT w="12700" cap="flat" cmpd="sng" algn="ctr">
                      <a:solidFill>
                        <a:srgbClr val="6A6F6F"/>
                      </a:solidFill>
                      <a:prstDash val="dot"/>
                      <a:round/>
                      <a:headEnd type="none" w="med" len="med"/>
                      <a:tailEnd type="none" w="med" len="med"/>
                    </a:lnT>
                    <a:lnB w="12700" cap="flat" cmpd="sng" algn="ctr">
                      <a:solidFill>
                        <a:srgbClr val="E00079"/>
                      </a:solidFill>
                      <a:prstDash val="solid"/>
                      <a:round/>
                      <a:headEnd type="none" w="med" len="med"/>
                      <a:tailEnd type="none" w="med" len="med"/>
                    </a:lnB>
                    <a:lnTlToBr>
                      <a:noFill/>
                    </a:lnTlToBr>
                    <a:lnBlToTr>
                      <a:noFill/>
                    </a:lnBlToTr>
                    <a:noFill/>
                  </a:tcPr>
                </a:tc>
              </a:tr>
            </a:tbl>
          </a:graphicData>
        </a:graphic>
      </p:graphicFrame>
      <p:sp>
        <p:nvSpPr>
          <p:cNvPr id="94234" name="Text Box 253"/>
          <p:cNvSpPr txBox="1">
            <a:spLocks noChangeArrowheads="1"/>
          </p:cNvSpPr>
          <p:nvPr/>
        </p:nvSpPr>
        <p:spPr bwMode="auto">
          <a:xfrm>
            <a:off x="304800" y="4818063"/>
            <a:ext cx="1828800" cy="708025"/>
          </a:xfrm>
          <a:prstGeom prst="rect">
            <a:avLst/>
          </a:prstGeom>
          <a:noFill/>
          <a:ln w="9525">
            <a:noFill/>
            <a:miter lim="800000"/>
            <a:headEnd/>
            <a:tailEnd/>
          </a:ln>
        </p:spPr>
        <p:txBody>
          <a:bodyPr anchor="ctr">
            <a:spAutoFit/>
          </a:bodyPr>
          <a:lstStyle/>
          <a:p>
            <a:r>
              <a:rPr lang="en-US" sz="2000">
                <a:cs typeface="ＭＳ Ｐゴシック"/>
              </a:rPr>
              <a:t>Rivaroxaban</a:t>
            </a:r>
          </a:p>
          <a:p>
            <a:r>
              <a:rPr lang="en-US" sz="2000">
                <a:cs typeface="ＭＳ Ｐゴシック"/>
              </a:rPr>
              <a:t>better</a:t>
            </a:r>
          </a:p>
        </p:txBody>
      </p:sp>
      <p:sp>
        <p:nvSpPr>
          <p:cNvPr id="94235" name="Text Box 254"/>
          <p:cNvSpPr txBox="1">
            <a:spLocks noChangeArrowheads="1"/>
          </p:cNvSpPr>
          <p:nvPr/>
        </p:nvSpPr>
        <p:spPr bwMode="auto">
          <a:xfrm>
            <a:off x="2133600" y="4818063"/>
            <a:ext cx="1828800" cy="708025"/>
          </a:xfrm>
          <a:prstGeom prst="rect">
            <a:avLst/>
          </a:prstGeom>
          <a:noFill/>
          <a:ln w="9525">
            <a:noFill/>
            <a:miter lim="800000"/>
            <a:headEnd/>
            <a:tailEnd/>
          </a:ln>
        </p:spPr>
        <p:txBody>
          <a:bodyPr anchor="ctr">
            <a:spAutoFit/>
          </a:bodyPr>
          <a:lstStyle/>
          <a:p>
            <a:r>
              <a:rPr lang="en-US" sz="2000">
                <a:cs typeface="ＭＳ Ｐゴシック"/>
              </a:rPr>
              <a:t>Warfarin</a:t>
            </a:r>
            <a:br>
              <a:rPr lang="en-US" sz="2000">
                <a:cs typeface="ＭＳ Ｐゴシック"/>
              </a:rPr>
            </a:br>
            <a:r>
              <a:rPr lang="en-US" sz="2000">
                <a:cs typeface="ＭＳ Ｐゴシック"/>
              </a:rPr>
              <a:t>better</a:t>
            </a:r>
          </a:p>
        </p:txBody>
      </p:sp>
      <p:sp>
        <p:nvSpPr>
          <p:cNvPr id="63743" name="Text Box 255"/>
          <p:cNvSpPr txBox="1">
            <a:spLocks noChangeArrowheads="1"/>
          </p:cNvSpPr>
          <p:nvPr/>
        </p:nvSpPr>
        <p:spPr bwMode="auto">
          <a:xfrm>
            <a:off x="4784725" y="381000"/>
            <a:ext cx="184150" cy="457200"/>
          </a:xfrm>
          <a:prstGeom prst="rect">
            <a:avLst/>
          </a:prstGeom>
          <a:noFill/>
          <a:ln w="28575">
            <a:noFill/>
            <a:miter lim="800000"/>
            <a:headEnd/>
            <a:tailEnd/>
          </a:ln>
          <a:effectLst/>
        </p:spPr>
        <p:txBody>
          <a:bodyPr wrap="none" anchor="ctr">
            <a:spAutoFit/>
          </a:bodyPr>
          <a:lstStyle/>
          <a:p>
            <a:pPr fontAlgn="auto">
              <a:spcBef>
                <a:spcPts val="0"/>
              </a:spcBef>
              <a:spcAft>
                <a:spcPts val="0"/>
              </a:spcAft>
              <a:defRPr/>
            </a:pPr>
            <a:endParaRPr lang="en-US">
              <a:effectLst>
                <a:outerShdw blurRad="38100" dist="38100" dir="2700000" algn="tl">
                  <a:srgbClr val="E00079"/>
                </a:outerShdw>
              </a:effectLst>
              <a:cs typeface="+mn-cs"/>
            </a:endParaRPr>
          </a:p>
        </p:txBody>
      </p:sp>
      <p:sp>
        <p:nvSpPr>
          <p:cNvPr id="94237" name="Rectangle 2"/>
          <p:cNvSpPr txBox="1">
            <a:spLocks noChangeArrowheads="1"/>
          </p:cNvSpPr>
          <p:nvPr/>
        </p:nvSpPr>
        <p:spPr bwMode="auto">
          <a:xfrm>
            <a:off x="2133600" y="160338"/>
            <a:ext cx="7186613" cy="830262"/>
          </a:xfrm>
          <a:prstGeom prst="rect">
            <a:avLst/>
          </a:prstGeom>
          <a:noFill/>
          <a:ln w="9525">
            <a:noFill/>
            <a:miter lim="800000"/>
            <a:headEnd/>
            <a:tailEnd/>
          </a:ln>
        </p:spPr>
        <p:txBody>
          <a:bodyPr lIns="0" tIns="0" rIns="0" bIns="0" anchor="b">
            <a:spAutoFit/>
          </a:bodyPr>
          <a:lstStyle/>
          <a:p>
            <a:pPr>
              <a:lnSpc>
                <a:spcPct val="90000"/>
              </a:lnSpc>
            </a:pPr>
            <a:r>
              <a:rPr lang="en-US" sz="3200">
                <a:cs typeface="ＭＳ Ｐゴシック"/>
              </a:rPr>
              <a:t>Primary Efficacy Outcome</a:t>
            </a:r>
            <a:br>
              <a:rPr lang="en-US" sz="3200">
                <a:cs typeface="ＭＳ Ｐゴシック"/>
              </a:rPr>
            </a:br>
            <a:r>
              <a:rPr lang="en-US" sz="2800">
                <a:cs typeface="ＭＳ Ｐゴシック"/>
              </a:rPr>
              <a:t>Stroke and non-CNS Embolism</a:t>
            </a:r>
          </a:p>
        </p:txBody>
      </p:sp>
      <p:sp>
        <p:nvSpPr>
          <p:cNvPr id="94238" name="Text Box 47"/>
          <p:cNvSpPr txBox="1">
            <a:spLocks noChangeArrowheads="1"/>
          </p:cNvSpPr>
          <p:nvPr/>
        </p:nvSpPr>
        <p:spPr bwMode="auto">
          <a:xfrm>
            <a:off x="228600" y="6248400"/>
            <a:ext cx="8686800" cy="461963"/>
          </a:xfrm>
          <a:prstGeom prst="rect">
            <a:avLst/>
          </a:prstGeom>
          <a:noFill/>
          <a:ln w="9525">
            <a:noFill/>
            <a:miter lim="800000"/>
            <a:headEnd/>
            <a:tailEnd/>
          </a:ln>
        </p:spPr>
        <p:txBody>
          <a:bodyPr anchor="b">
            <a:spAutoFit/>
          </a:bodyPr>
          <a:lstStyle/>
          <a:p>
            <a:r>
              <a:rPr lang="en-US" sz="1200">
                <a:cs typeface="ＭＳ Ｐゴシック"/>
              </a:rPr>
              <a:t>Event Rates are per 100 patient-years</a:t>
            </a:r>
          </a:p>
          <a:p>
            <a:r>
              <a:rPr lang="en-US" sz="1200">
                <a:cs typeface="ＭＳ Ｐゴシック"/>
              </a:rPr>
              <a:t>Based on Safety on Treatment or Intention-to-Treat thru Site Notification  populations</a:t>
            </a:r>
            <a:endParaRPr lang="en-GB" sz="1200">
              <a:cs typeface="ＭＳ Ｐゴシック"/>
            </a:endParaRPr>
          </a:p>
        </p:txBody>
      </p:sp>
      <p:pic>
        <p:nvPicPr>
          <p:cNvPr id="94239" name="Picture 1"/>
          <p:cNvPicPr>
            <a:picLocks noChangeAspect="1"/>
          </p:cNvPicPr>
          <p:nvPr/>
        </p:nvPicPr>
        <p:blipFill>
          <a:blip r:embed="rId3"/>
          <a:srcRect t="24979"/>
          <a:stretch>
            <a:fillRect/>
          </a:stretch>
        </p:blipFill>
        <p:spPr bwMode="auto">
          <a:xfrm>
            <a:off x="136525" y="2411413"/>
            <a:ext cx="3898900" cy="236378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1"/>
          <p:cNvSpPr txBox="1">
            <a:spLocks noChangeArrowheads="1"/>
          </p:cNvSpPr>
          <p:nvPr/>
        </p:nvSpPr>
        <p:spPr bwMode="auto">
          <a:xfrm>
            <a:off x="1835150" y="260350"/>
            <a:ext cx="6215063" cy="461963"/>
          </a:xfrm>
          <a:prstGeom prst="rect">
            <a:avLst/>
          </a:prstGeom>
          <a:noFill/>
          <a:ln w="9525">
            <a:noFill/>
            <a:miter lim="800000"/>
            <a:headEnd/>
            <a:tailEnd/>
          </a:ln>
        </p:spPr>
        <p:txBody>
          <a:bodyPr wrap="none">
            <a:spAutoFit/>
          </a:bodyPr>
          <a:lstStyle/>
          <a:p>
            <a:r>
              <a:rPr lang="es-AR" sz="2400" b="1">
                <a:solidFill>
                  <a:srgbClr val="FFFF00"/>
                </a:solidFill>
                <a:latin typeface="Calibri" pitchFamily="34" charset="0"/>
              </a:rPr>
              <a:t>Pero Hubo Muchos Problemas con el Rocket-AF</a:t>
            </a:r>
          </a:p>
        </p:txBody>
      </p:sp>
      <p:sp>
        <p:nvSpPr>
          <p:cNvPr id="96258" name="TextBox 2"/>
          <p:cNvSpPr txBox="1">
            <a:spLocks noChangeArrowheads="1"/>
          </p:cNvSpPr>
          <p:nvPr/>
        </p:nvSpPr>
        <p:spPr bwMode="auto">
          <a:xfrm>
            <a:off x="128588" y="1268413"/>
            <a:ext cx="7742237" cy="2370137"/>
          </a:xfrm>
          <a:prstGeom prst="rect">
            <a:avLst/>
          </a:prstGeom>
          <a:noFill/>
          <a:ln w="9525">
            <a:noFill/>
            <a:miter lim="800000"/>
            <a:headEnd/>
            <a:tailEnd/>
          </a:ln>
        </p:spPr>
        <p:txBody>
          <a:bodyPr wrap="none">
            <a:spAutoFit/>
          </a:bodyPr>
          <a:lstStyle/>
          <a:p>
            <a:r>
              <a:rPr lang="es-AR">
                <a:solidFill>
                  <a:schemeClr val="bg1"/>
                </a:solidFill>
                <a:latin typeface="Calibri" pitchFamily="34" charset="0"/>
              </a:rPr>
              <a:t>Problema estadístico: 3 poblaciones: Poblaciones ITT, mITT y on traetment </a:t>
            </a:r>
          </a:p>
          <a:p>
            <a:endParaRPr lang="es-AR" sz="2200" b="1">
              <a:solidFill>
                <a:srgbClr val="FFFF00"/>
              </a:solidFill>
              <a:latin typeface="Calibri" pitchFamily="34" charset="0"/>
            </a:endParaRPr>
          </a:p>
          <a:p>
            <a:r>
              <a:rPr lang="es-AR">
                <a:solidFill>
                  <a:schemeClr val="bg1"/>
                </a:solidFill>
                <a:latin typeface="Calibri" pitchFamily="34" charset="0"/>
              </a:rPr>
              <a:t>Comparación justa contra warfarina una vez que se conocen los datos del RELY??</a:t>
            </a:r>
          </a:p>
          <a:p>
            <a:endParaRPr lang="es-AR">
              <a:solidFill>
                <a:schemeClr val="bg1"/>
              </a:solidFill>
              <a:latin typeface="Calibri" pitchFamily="34" charset="0"/>
            </a:endParaRPr>
          </a:p>
          <a:p>
            <a:r>
              <a:rPr lang="es-AR">
                <a:solidFill>
                  <a:schemeClr val="bg1"/>
                </a:solidFill>
                <a:latin typeface="Calibri" pitchFamily="34" charset="0"/>
              </a:rPr>
              <a:t>Ausencia de estudios de fase II que justifiquen dosis.</a:t>
            </a:r>
          </a:p>
          <a:p>
            <a:endParaRPr lang="es-AR">
              <a:solidFill>
                <a:schemeClr val="bg1"/>
              </a:solidFill>
              <a:latin typeface="Calibri" pitchFamily="34" charset="0"/>
            </a:endParaRPr>
          </a:p>
          <a:p>
            <a:r>
              <a:rPr lang="es-AR">
                <a:solidFill>
                  <a:schemeClr val="bg1"/>
                </a:solidFill>
                <a:latin typeface="Calibri" pitchFamily="34" charset="0"/>
              </a:rPr>
              <a:t>Tiempo en rango del grupo warfarina: fue solo 55% (comparación injusta!!!!)</a:t>
            </a:r>
          </a:p>
          <a:p>
            <a:endParaRPr lang="es-AR">
              <a:solidFill>
                <a:schemeClr val="bg1"/>
              </a:solidFill>
              <a:latin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79388" y="188913"/>
            <a:ext cx="5746750" cy="457835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3276600" y="2060575"/>
            <a:ext cx="5507038" cy="453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ox(in)">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4"/>
          <p:cNvPicPr>
            <a:picLocks noChangeAspect="1" noChangeArrowheads="1"/>
          </p:cNvPicPr>
          <p:nvPr/>
        </p:nvPicPr>
        <p:blipFill>
          <a:blip r:embed="rId2"/>
          <a:srcRect/>
          <a:stretch>
            <a:fillRect/>
          </a:stretch>
        </p:blipFill>
        <p:spPr bwMode="auto">
          <a:xfrm>
            <a:off x="1187450" y="1628775"/>
            <a:ext cx="6819900" cy="3798888"/>
          </a:xfrm>
          <a:prstGeom prst="rect">
            <a:avLst/>
          </a:prstGeom>
          <a:noFill/>
          <a:ln w="9525">
            <a:noFill/>
            <a:miter lim="800000"/>
            <a:headEnd/>
            <a:tailEnd/>
          </a:ln>
        </p:spPr>
      </p:pic>
      <p:sp>
        <p:nvSpPr>
          <p:cNvPr id="97282" name="TextBox 2"/>
          <p:cNvSpPr txBox="1">
            <a:spLocks noChangeArrowheads="1"/>
          </p:cNvSpPr>
          <p:nvPr/>
        </p:nvSpPr>
        <p:spPr bwMode="auto">
          <a:xfrm>
            <a:off x="900113" y="260350"/>
            <a:ext cx="7467600" cy="1323975"/>
          </a:xfrm>
          <a:prstGeom prst="rect">
            <a:avLst/>
          </a:prstGeom>
          <a:noFill/>
          <a:ln w="9525">
            <a:noFill/>
            <a:miter lim="800000"/>
            <a:headEnd/>
            <a:tailEnd/>
          </a:ln>
        </p:spPr>
        <p:txBody>
          <a:bodyPr wrap="none">
            <a:spAutoFit/>
          </a:bodyPr>
          <a:lstStyle/>
          <a:p>
            <a:r>
              <a:rPr lang="es-AR">
                <a:solidFill>
                  <a:schemeClr val="bg1"/>
                </a:solidFill>
                <a:latin typeface="Calibri" pitchFamily="34" charset="0"/>
              </a:rPr>
              <a:t>Efecto en rebote de ACV al suspender la droga: TIENE UN WARNING de la FDA</a:t>
            </a:r>
          </a:p>
          <a:p>
            <a:r>
              <a:rPr lang="es-AR" sz="2200" b="1">
                <a:solidFill>
                  <a:srgbClr val="FFFF00"/>
                </a:solidFill>
                <a:latin typeface="Calibri" pitchFamily="34" charset="0"/>
              </a:rPr>
              <a:t>NO SE PUEDE SUSPENDER DE GOLPE!!!! </a:t>
            </a:r>
          </a:p>
          <a:p>
            <a:r>
              <a:rPr lang="es-AR" sz="2200" b="1">
                <a:solidFill>
                  <a:srgbClr val="FFFF00"/>
                </a:solidFill>
                <a:latin typeface="Calibri" pitchFamily="34" charset="0"/>
              </a:rPr>
              <a:t>Hay que hacer PUENTE con HBPM o AVK</a:t>
            </a:r>
          </a:p>
          <a:p>
            <a:endParaRPr lang="es-AR">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1403350" y="68263"/>
            <a:ext cx="6192838" cy="481012"/>
          </a:xfrm>
        </p:spPr>
        <p:txBody>
          <a:bodyPr>
            <a:normAutofit fontScale="90000"/>
          </a:bodyPr>
          <a:lstStyle/>
          <a:p>
            <a:pPr eaLnBrk="1" hangingPunct="1">
              <a:defRPr/>
            </a:pPr>
            <a:r>
              <a:rPr lang="en-GB" sz="2000" b="1" dirty="0" err="1" smtClean="0">
                <a:solidFill>
                  <a:srgbClr val="FFFF00"/>
                </a:solidFill>
              </a:rPr>
              <a:t>Uso</a:t>
            </a:r>
            <a:r>
              <a:rPr lang="en-GB" sz="2000" b="1" dirty="0" smtClean="0">
                <a:solidFill>
                  <a:srgbClr val="FFFF00"/>
                </a:solidFill>
              </a:rPr>
              <a:t> de </a:t>
            </a:r>
            <a:r>
              <a:rPr lang="en-GB" sz="2000" b="1" dirty="0" err="1" smtClean="0">
                <a:solidFill>
                  <a:srgbClr val="FFFF00"/>
                </a:solidFill>
              </a:rPr>
              <a:t>antagonistas</a:t>
            </a:r>
            <a:r>
              <a:rPr lang="en-GB" sz="2000" b="1" dirty="0" smtClean="0">
                <a:solidFill>
                  <a:srgbClr val="FFFF00"/>
                </a:solidFill>
              </a:rPr>
              <a:t> de </a:t>
            </a:r>
            <a:r>
              <a:rPr lang="en-GB" sz="2000" b="1" dirty="0" err="1" smtClean="0">
                <a:solidFill>
                  <a:srgbClr val="FFFF00"/>
                </a:solidFill>
              </a:rPr>
              <a:t>vitamina</a:t>
            </a:r>
            <a:r>
              <a:rPr lang="en-GB" sz="2000" b="1" dirty="0" smtClean="0">
                <a:solidFill>
                  <a:srgbClr val="FFFF00"/>
                </a:solidFill>
              </a:rPr>
              <a:t> K en FA </a:t>
            </a:r>
            <a:r>
              <a:rPr lang="en-GB" sz="2000" b="1" dirty="0" err="1" smtClean="0">
                <a:solidFill>
                  <a:srgbClr val="FFFF00"/>
                </a:solidFill>
              </a:rPr>
              <a:t>está</a:t>
            </a:r>
            <a:r>
              <a:rPr lang="en-GB" sz="2000" b="1" dirty="0" smtClean="0">
                <a:solidFill>
                  <a:srgbClr val="FFFF00"/>
                </a:solidFill>
              </a:rPr>
              <a:t> </a:t>
            </a:r>
            <a:r>
              <a:rPr lang="en-GB" sz="2000" b="1" dirty="0" err="1" smtClean="0">
                <a:solidFill>
                  <a:srgbClr val="FFFF00"/>
                </a:solidFill>
              </a:rPr>
              <a:t>basado</a:t>
            </a:r>
            <a:r>
              <a:rPr lang="en-GB" sz="2000" b="1" dirty="0" smtClean="0">
                <a:solidFill>
                  <a:srgbClr val="FFFF00"/>
                </a:solidFill>
              </a:rPr>
              <a:t> en </a:t>
            </a:r>
            <a:r>
              <a:rPr lang="en-GB" sz="2000" b="1" dirty="0" err="1" smtClean="0">
                <a:solidFill>
                  <a:srgbClr val="FFFF00"/>
                </a:solidFill>
              </a:rPr>
              <a:t>evidencia</a:t>
            </a:r>
            <a:r>
              <a:rPr lang="en-GB" sz="2000" b="1" dirty="0" smtClean="0">
                <a:solidFill>
                  <a:srgbClr val="FFFF00"/>
                </a:solidFill>
              </a:rPr>
              <a:t> </a:t>
            </a:r>
            <a:r>
              <a:rPr lang="en-GB" sz="2000" b="1" dirty="0" err="1" smtClean="0">
                <a:solidFill>
                  <a:srgbClr val="FFFF00"/>
                </a:solidFill>
              </a:rPr>
              <a:t>sólida</a:t>
            </a:r>
            <a:endParaRPr lang="es-ES" sz="2000" b="1" dirty="0" smtClean="0">
              <a:solidFill>
                <a:srgbClr val="FFFF00"/>
              </a:solidFill>
            </a:endParaRPr>
          </a:p>
        </p:txBody>
      </p:sp>
      <p:cxnSp>
        <p:nvCxnSpPr>
          <p:cNvPr id="46" name="Straight Connector 45"/>
          <p:cNvCxnSpPr/>
          <p:nvPr/>
        </p:nvCxnSpPr>
        <p:spPr>
          <a:xfrm>
            <a:off x="0" y="620713"/>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6324" name="TextBox 43"/>
          <p:cNvSpPr txBox="1">
            <a:spLocks noChangeArrowheads="1"/>
          </p:cNvSpPr>
          <p:nvPr/>
        </p:nvSpPr>
        <p:spPr bwMode="auto">
          <a:xfrm>
            <a:off x="179388" y="6453188"/>
            <a:ext cx="3794125" cy="277812"/>
          </a:xfrm>
          <a:prstGeom prst="rect">
            <a:avLst/>
          </a:prstGeom>
          <a:noFill/>
          <a:ln w="9525">
            <a:noFill/>
            <a:miter lim="800000"/>
            <a:headEnd/>
            <a:tailEnd/>
          </a:ln>
        </p:spPr>
        <p:txBody>
          <a:bodyPr wrap="none">
            <a:spAutoFit/>
          </a:bodyPr>
          <a:lstStyle/>
          <a:p>
            <a:r>
              <a:rPr lang="es-ES" sz="1200" b="1">
                <a:sym typeface="Symbol" pitchFamily="18" charset="2"/>
              </a:rPr>
              <a:t> </a:t>
            </a:r>
            <a:r>
              <a:rPr lang="en-GB" sz="1200" b="1">
                <a:sym typeface="Symbol" pitchFamily="18" charset="2"/>
              </a:rPr>
              <a:t>Hart RG y col. Ann Intern Med. 2007;146:857-867 </a:t>
            </a:r>
            <a:endParaRPr lang="es-AR" sz="1200"/>
          </a:p>
        </p:txBody>
      </p:sp>
      <p:sp>
        <p:nvSpPr>
          <p:cNvPr id="90" name="TextBox 89"/>
          <p:cNvSpPr txBox="1"/>
          <p:nvPr/>
        </p:nvSpPr>
        <p:spPr>
          <a:xfrm>
            <a:off x="5076825" y="1700213"/>
            <a:ext cx="3743325" cy="1200150"/>
          </a:xfrm>
          <a:prstGeom prst="rect">
            <a:avLst/>
          </a:prstGeom>
          <a:noFill/>
        </p:spPr>
        <p:txBody>
          <a:bodyPr>
            <a:spAutoFit/>
          </a:bodyPr>
          <a:lstStyle/>
          <a:p>
            <a:pPr fontAlgn="auto">
              <a:spcBef>
                <a:spcPts val="0"/>
              </a:spcBef>
              <a:spcAft>
                <a:spcPts val="0"/>
              </a:spcAft>
              <a:defRPr/>
            </a:pPr>
            <a:r>
              <a:rPr lang="en-GB" b="1" dirty="0">
                <a:latin typeface="Arial" pitchFamily="34" charset="0"/>
                <a:cs typeface="Arial" pitchFamily="34" charset="0"/>
              </a:rPr>
              <a:t>WARFARINA RIN 2-3: </a:t>
            </a:r>
          </a:p>
          <a:p>
            <a:pPr fontAlgn="auto">
              <a:spcBef>
                <a:spcPts val="0"/>
              </a:spcBef>
              <a:spcAft>
                <a:spcPts val="0"/>
              </a:spcAft>
              <a:defRPr/>
            </a:pPr>
            <a:r>
              <a:rPr lang="en-GB" b="1" dirty="0">
                <a:solidFill>
                  <a:srgbClr val="FFFF00"/>
                </a:solidFill>
                <a:effectLst>
                  <a:outerShdw blurRad="38100" dist="38100" dir="2700000" algn="tl">
                    <a:srgbClr val="000000">
                      <a:alpha val="43137"/>
                    </a:srgbClr>
                  </a:outerShdw>
                </a:effectLst>
                <a:latin typeface="Arial" pitchFamily="34" charset="0"/>
                <a:cs typeface="Arial" pitchFamily="34" charset="0"/>
                <a:sym typeface="Symbol" pitchFamily="18" charset="2"/>
              </a:rPr>
              <a:t> 62 % ACV</a:t>
            </a:r>
          </a:p>
          <a:p>
            <a:pPr fontAlgn="auto">
              <a:spcBef>
                <a:spcPts val="0"/>
              </a:spcBef>
              <a:spcAft>
                <a:spcPts val="0"/>
              </a:spcAft>
              <a:defRPr/>
            </a:pPr>
            <a:r>
              <a:rPr lang="en-GB" b="1" dirty="0">
                <a:solidFill>
                  <a:srgbClr val="FFFF00"/>
                </a:solidFill>
                <a:effectLst>
                  <a:outerShdw blurRad="38100" dist="38100" dir="2700000" algn="tl">
                    <a:srgbClr val="000000">
                      <a:alpha val="43137"/>
                    </a:srgbClr>
                  </a:outerShdw>
                </a:effectLst>
                <a:latin typeface="Arial" pitchFamily="34" charset="0"/>
                <a:cs typeface="Arial" pitchFamily="34" charset="0"/>
                <a:sym typeface="Symbol" pitchFamily="18" charset="2"/>
              </a:rPr>
              <a:t> 26% </a:t>
            </a:r>
            <a:r>
              <a:rPr lang="en-GB" b="1" dirty="0" err="1">
                <a:solidFill>
                  <a:srgbClr val="FFFF00"/>
                </a:solidFill>
                <a:effectLst>
                  <a:outerShdw blurRad="38100" dist="38100" dir="2700000" algn="tl">
                    <a:srgbClr val="000000">
                      <a:alpha val="43137"/>
                    </a:srgbClr>
                  </a:outerShdw>
                </a:effectLst>
                <a:latin typeface="Arial" pitchFamily="34" charset="0"/>
                <a:cs typeface="Arial" pitchFamily="34" charset="0"/>
                <a:sym typeface="Symbol" pitchFamily="18" charset="2"/>
              </a:rPr>
              <a:t>Mortalidad</a:t>
            </a:r>
            <a:r>
              <a:rPr lang="en-GB" b="1" dirty="0">
                <a:solidFill>
                  <a:schemeClr val="bg1"/>
                </a:solidFill>
                <a:effectLst>
                  <a:outerShdw blurRad="38100" dist="38100" dir="2700000" algn="tl">
                    <a:srgbClr val="000000">
                      <a:alpha val="43137"/>
                    </a:srgbClr>
                  </a:outerShdw>
                </a:effectLst>
                <a:latin typeface="Arial" pitchFamily="34" charset="0"/>
                <a:cs typeface="Arial" pitchFamily="34" charset="0"/>
                <a:sym typeface="Symbol" pitchFamily="18" charset="2"/>
              </a:rPr>
              <a:t> </a:t>
            </a:r>
          </a:p>
          <a:p>
            <a:pPr fontAlgn="auto">
              <a:spcBef>
                <a:spcPts val="0"/>
              </a:spcBef>
              <a:spcAft>
                <a:spcPts val="0"/>
              </a:spcAft>
              <a:defRPr/>
            </a:pPr>
            <a:r>
              <a:rPr lang="en-GB" b="1" dirty="0">
                <a:latin typeface="Arial" pitchFamily="34" charset="0"/>
                <a:cs typeface="Arial" pitchFamily="34" charset="0"/>
                <a:sym typeface="Symbol" pitchFamily="18" charset="2"/>
              </a:rPr>
              <a:t>NNT  </a:t>
            </a:r>
            <a:r>
              <a:rPr lang="en-GB" b="1" dirty="0" err="1">
                <a:latin typeface="Arial" pitchFamily="34" charset="0"/>
                <a:cs typeface="Arial" pitchFamily="34" charset="0"/>
                <a:sym typeface="Symbol" pitchFamily="18" charset="2"/>
              </a:rPr>
              <a:t>para</a:t>
            </a:r>
            <a:r>
              <a:rPr lang="en-GB" b="1" dirty="0">
                <a:latin typeface="Arial" pitchFamily="34" charset="0"/>
                <a:cs typeface="Arial" pitchFamily="34" charset="0"/>
                <a:sym typeface="Symbol" pitchFamily="18" charset="2"/>
              </a:rPr>
              <a:t> </a:t>
            </a:r>
            <a:r>
              <a:rPr lang="en-GB" b="1" dirty="0" err="1">
                <a:latin typeface="Arial" pitchFamily="34" charset="0"/>
                <a:cs typeface="Arial" pitchFamily="34" charset="0"/>
                <a:sym typeface="Symbol" pitchFamily="18" charset="2"/>
              </a:rPr>
              <a:t>evitar</a:t>
            </a:r>
            <a:r>
              <a:rPr lang="en-GB" b="1" dirty="0">
                <a:latin typeface="Arial" pitchFamily="34" charset="0"/>
                <a:cs typeface="Arial" pitchFamily="34" charset="0"/>
                <a:sym typeface="Symbol" pitchFamily="18" charset="2"/>
              </a:rPr>
              <a:t> 1 ACV: 32</a:t>
            </a:r>
            <a:r>
              <a:rPr lang="en-GB" b="1" dirty="0">
                <a:solidFill>
                  <a:schemeClr val="bg1"/>
                </a:solidFill>
                <a:latin typeface="Arial" pitchFamily="34" charset="0"/>
                <a:cs typeface="Arial" pitchFamily="34" charset="0"/>
                <a:sym typeface="Symbol" pitchFamily="18" charset="2"/>
              </a:rPr>
              <a:t>                                       </a:t>
            </a:r>
            <a:endParaRPr lang="es-AR" dirty="0">
              <a:latin typeface="+mn-lt"/>
              <a:cs typeface="+mn-cs"/>
            </a:endParaRPr>
          </a:p>
        </p:txBody>
      </p:sp>
      <p:sp>
        <p:nvSpPr>
          <p:cNvPr id="92" name="TextBox 91"/>
          <p:cNvSpPr txBox="1">
            <a:spLocks noChangeArrowheads="1"/>
          </p:cNvSpPr>
          <p:nvPr/>
        </p:nvSpPr>
        <p:spPr bwMode="auto">
          <a:xfrm>
            <a:off x="323850" y="4724400"/>
            <a:ext cx="8640763" cy="1016000"/>
          </a:xfrm>
          <a:prstGeom prst="rect">
            <a:avLst/>
          </a:prstGeom>
          <a:solidFill>
            <a:schemeClr val="bg1"/>
          </a:solidFill>
          <a:ln w="19050">
            <a:solidFill>
              <a:srgbClr val="00B050"/>
            </a:solidFill>
            <a:miter lim="800000"/>
            <a:headEnd/>
            <a:tailEnd/>
          </a:ln>
        </p:spPr>
        <p:txBody>
          <a:bodyPr>
            <a:spAutoFit/>
          </a:bodyPr>
          <a:lstStyle/>
          <a:p>
            <a:pPr algn="ctr"/>
            <a:r>
              <a:rPr lang="es-AR" b="1">
                <a:solidFill>
                  <a:srgbClr val="FFFF00"/>
                </a:solidFill>
              </a:rPr>
              <a:t>Aumento de tasa SANGRADO INTRACRANEAL: </a:t>
            </a:r>
            <a:r>
              <a:rPr lang="es-AR" sz="2000" b="1">
                <a:solidFill>
                  <a:srgbClr val="FFFF00"/>
                </a:solidFill>
              </a:rPr>
              <a:t>0,3% vs 0,1%/año</a:t>
            </a:r>
          </a:p>
          <a:p>
            <a:pPr algn="ctr"/>
            <a:endParaRPr lang="es-AR" sz="2000" b="1">
              <a:solidFill>
                <a:srgbClr val="FFFF00"/>
              </a:solidFill>
            </a:endParaRPr>
          </a:p>
          <a:p>
            <a:pPr algn="ctr"/>
            <a:r>
              <a:rPr lang="es-AR" sz="2000" b="1">
                <a:solidFill>
                  <a:srgbClr val="FFFF00"/>
                </a:solidFill>
              </a:rPr>
              <a:t>Aumento tasa sangrado mayor extracraneal: RR 2,4  (IC95% 1,2- 4,6)</a:t>
            </a:r>
            <a:r>
              <a:rPr lang="es-AR" sz="2000" b="1">
                <a:solidFill>
                  <a:srgbClr val="FF0000"/>
                </a:solidFill>
              </a:rPr>
              <a:t> </a:t>
            </a:r>
          </a:p>
        </p:txBody>
      </p:sp>
      <p:sp>
        <p:nvSpPr>
          <p:cNvPr id="94" name="TextBox 93"/>
          <p:cNvSpPr txBox="1"/>
          <p:nvPr/>
        </p:nvSpPr>
        <p:spPr>
          <a:xfrm>
            <a:off x="4932363" y="3068638"/>
            <a:ext cx="4176712" cy="1200150"/>
          </a:xfrm>
          <a:prstGeom prst="rect">
            <a:avLst/>
          </a:prstGeom>
          <a:noFill/>
        </p:spPr>
        <p:txBody>
          <a:bodyPr>
            <a:spAutoFit/>
          </a:bodyPr>
          <a:lstStyle/>
          <a:p>
            <a:pPr fontAlgn="auto">
              <a:spcBef>
                <a:spcPts val="0"/>
              </a:spcBef>
              <a:spcAft>
                <a:spcPts val="0"/>
              </a:spcAft>
              <a:defRPr/>
            </a:pPr>
            <a:r>
              <a:rPr lang="en-GB" b="1" dirty="0" err="1">
                <a:latin typeface="Arial" pitchFamily="34" charset="0"/>
                <a:cs typeface="Arial" pitchFamily="34" charset="0"/>
              </a:rPr>
              <a:t>Metanálisis</a:t>
            </a:r>
            <a:r>
              <a:rPr lang="en-GB" b="1" dirty="0">
                <a:latin typeface="Arial" pitchFamily="34" charset="0"/>
                <a:cs typeface="Arial" pitchFamily="34" charset="0"/>
              </a:rPr>
              <a:t> con solo </a:t>
            </a:r>
            <a:r>
              <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rPr>
              <a:t>1450 </a:t>
            </a:r>
            <a:r>
              <a:rPr lang="en-GB" b="1" dirty="0" err="1">
                <a:solidFill>
                  <a:srgbClr val="FFC000"/>
                </a:solidFill>
                <a:effectLst>
                  <a:outerShdw blurRad="38100" dist="38100" dir="2700000" algn="tl">
                    <a:srgbClr val="000000">
                      <a:alpha val="43137"/>
                    </a:srgbClr>
                  </a:outerShdw>
                </a:effectLst>
                <a:latin typeface="Arial" pitchFamily="34" charset="0"/>
                <a:cs typeface="Arial" pitchFamily="34" charset="0"/>
              </a:rPr>
              <a:t>pacientes</a:t>
            </a:r>
            <a:r>
              <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n-GB" b="1" dirty="0" err="1">
                <a:solidFill>
                  <a:srgbClr val="FFC000"/>
                </a:solidFill>
                <a:effectLst>
                  <a:outerShdw blurRad="38100" dist="38100" dir="2700000" algn="tl">
                    <a:srgbClr val="000000">
                      <a:alpha val="43137"/>
                    </a:srgbClr>
                  </a:outerShdw>
                </a:effectLst>
                <a:latin typeface="Arial" pitchFamily="34" charset="0"/>
                <a:cs typeface="Arial" pitchFamily="34" charset="0"/>
              </a:rPr>
              <a:t>por</a:t>
            </a:r>
            <a:r>
              <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n-GB" b="1" dirty="0" err="1">
                <a:solidFill>
                  <a:srgbClr val="FFC000"/>
                </a:solidFill>
                <a:effectLst>
                  <a:outerShdw blurRad="38100" dist="38100" dir="2700000" algn="tl">
                    <a:srgbClr val="000000">
                      <a:alpha val="43137"/>
                    </a:srgbClr>
                  </a:outerShdw>
                </a:effectLst>
                <a:latin typeface="Arial" pitchFamily="34" charset="0"/>
                <a:cs typeface="Arial" pitchFamily="34" charset="0"/>
              </a:rPr>
              <a:t>grupo</a:t>
            </a:r>
            <a:endPar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GB" b="1" dirty="0">
                <a:latin typeface="Arial" pitchFamily="34" charset="0"/>
                <a:cs typeface="Arial" pitchFamily="34" charset="0"/>
              </a:rPr>
              <a:t>4 </a:t>
            </a:r>
            <a:r>
              <a:rPr lang="en-GB" b="1" dirty="0" err="1">
                <a:latin typeface="Arial" pitchFamily="34" charset="0"/>
                <a:cs typeface="Arial" pitchFamily="34" charset="0"/>
              </a:rPr>
              <a:t>estudios</a:t>
            </a:r>
            <a:r>
              <a:rPr lang="en-GB" b="1" dirty="0">
                <a:latin typeface="Arial" pitchFamily="34" charset="0"/>
                <a:cs typeface="Arial" pitchFamily="34" charset="0"/>
              </a:rPr>
              <a:t> </a:t>
            </a:r>
            <a:r>
              <a:rPr lang="en-GB" b="1" dirty="0" err="1">
                <a:latin typeface="Arial" pitchFamily="34" charset="0"/>
                <a:cs typeface="Arial" pitchFamily="34" charset="0"/>
              </a:rPr>
              <a:t>fueron</a:t>
            </a:r>
            <a:r>
              <a:rPr lang="en-GB" b="1" dirty="0">
                <a:latin typeface="Arial" pitchFamily="34" charset="0"/>
                <a:cs typeface="Arial" pitchFamily="34" charset="0"/>
              </a:rPr>
              <a:t> </a:t>
            </a:r>
            <a:r>
              <a:rPr lang="en-GB" b="1" dirty="0" err="1">
                <a:latin typeface="Arial" pitchFamily="34" charset="0"/>
                <a:cs typeface="Arial" pitchFamily="34" charset="0"/>
              </a:rPr>
              <a:t>abiertos</a:t>
            </a:r>
            <a:endParaRPr lang="en-GB" b="1" dirty="0">
              <a:latin typeface="Arial" pitchFamily="34" charset="0"/>
              <a:cs typeface="Arial" pitchFamily="34" charset="0"/>
            </a:endParaRPr>
          </a:p>
          <a:p>
            <a:pPr fontAlgn="auto">
              <a:spcBef>
                <a:spcPts val="0"/>
              </a:spcBef>
              <a:spcAft>
                <a:spcPts val="0"/>
              </a:spcAft>
              <a:defRPr/>
            </a:pPr>
            <a:r>
              <a:rPr lang="en-GB" b="1" dirty="0">
                <a:latin typeface="Arial" pitchFamily="34" charset="0"/>
                <a:cs typeface="Arial" pitchFamily="34" charset="0"/>
              </a:rPr>
              <a:t>Solo</a:t>
            </a:r>
            <a:r>
              <a:rPr lang="en-GB" b="1" dirty="0">
                <a:solidFill>
                  <a:schemeClr val="bg1"/>
                </a:solidFill>
                <a:latin typeface="Arial" pitchFamily="34" charset="0"/>
                <a:cs typeface="Arial" pitchFamily="34" charset="0"/>
              </a:rPr>
              <a:t> </a:t>
            </a:r>
            <a:r>
              <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rPr>
              <a:t>186 </a:t>
            </a:r>
            <a:r>
              <a:rPr lang="en-GB" b="1" dirty="0" err="1">
                <a:solidFill>
                  <a:srgbClr val="FFC000"/>
                </a:solidFill>
                <a:effectLst>
                  <a:outerShdw blurRad="38100" dist="38100" dir="2700000" algn="tl">
                    <a:srgbClr val="000000">
                      <a:alpha val="43137"/>
                    </a:srgbClr>
                  </a:outerShdw>
                </a:effectLst>
                <a:latin typeface="Arial" pitchFamily="34" charset="0"/>
                <a:cs typeface="Arial" pitchFamily="34" charset="0"/>
              </a:rPr>
              <a:t>eventos</a:t>
            </a:r>
            <a:r>
              <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rPr>
              <a:t> </a:t>
            </a:r>
            <a:endParaRPr lang="es-AR" dirty="0">
              <a:solidFill>
                <a:srgbClr val="FFC000"/>
              </a:solidFill>
              <a:effectLst>
                <a:outerShdw blurRad="38100" dist="38100" dir="2700000" algn="tl">
                  <a:srgbClr val="000000">
                    <a:alpha val="43137"/>
                  </a:srgbClr>
                </a:outerShdw>
              </a:effectLst>
              <a:latin typeface="+mn-lt"/>
              <a:cs typeface="+mn-cs"/>
            </a:endParaRPr>
          </a:p>
        </p:txBody>
      </p:sp>
      <p:sp>
        <p:nvSpPr>
          <p:cNvPr id="56328" name="TextBox 98"/>
          <p:cNvSpPr txBox="1">
            <a:spLocks noChangeArrowheads="1"/>
          </p:cNvSpPr>
          <p:nvPr/>
        </p:nvSpPr>
        <p:spPr bwMode="auto">
          <a:xfrm>
            <a:off x="4932363" y="6453188"/>
            <a:ext cx="3794125" cy="277812"/>
          </a:xfrm>
          <a:prstGeom prst="rect">
            <a:avLst/>
          </a:prstGeom>
          <a:noFill/>
          <a:ln w="9525">
            <a:noFill/>
            <a:miter lim="800000"/>
            <a:headEnd/>
            <a:tailEnd/>
          </a:ln>
        </p:spPr>
        <p:txBody>
          <a:bodyPr wrap="none">
            <a:spAutoFit/>
          </a:bodyPr>
          <a:lstStyle/>
          <a:p>
            <a:r>
              <a:rPr lang="es-ES" sz="1200" b="1">
                <a:sym typeface="Symbol" pitchFamily="18" charset="2"/>
              </a:rPr>
              <a:t> </a:t>
            </a:r>
            <a:r>
              <a:rPr lang="en-GB" sz="1200" b="1">
                <a:sym typeface="Symbol" pitchFamily="18" charset="2"/>
              </a:rPr>
              <a:t>Hart RG y col. Ann Intern Med. 1999;131:492-501 </a:t>
            </a:r>
            <a:endParaRPr lang="es-AR" sz="1200"/>
          </a:p>
        </p:txBody>
      </p:sp>
      <p:grpSp>
        <p:nvGrpSpPr>
          <p:cNvPr id="56329" name="Group 107"/>
          <p:cNvGrpSpPr>
            <a:grpSpLocks/>
          </p:cNvGrpSpPr>
          <p:nvPr/>
        </p:nvGrpSpPr>
        <p:grpSpPr bwMode="auto">
          <a:xfrm>
            <a:off x="250825" y="1196975"/>
            <a:ext cx="4576763" cy="3168650"/>
            <a:chOff x="251520" y="1196752"/>
            <a:chExt cx="4575885" cy="3168353"/>
          </a:xfrm>
        </p:grpSpPr>
        <p:pic>
          <p:nvPicPr>
            <p:cNvPr id="56331" name="Picture 1"/>
            <p:cNvPicPr>
              <a:picLocks noChangeAspect="1" noChangeArrowheads="1"/>
            </p:cNvPicPr>
            <p:nvPr/>
          </p:nvPicPr>
          <p:blipFill>
            <a:blip r:embed="rId4"/>
            <a:srcRect/>
            <a:stretch>
              <a:fillRect/>
            </a:stretch>
          </p:blipFill>
          <p:spPr bwMode="auto">
            <a:xfrm>
              <a:off x="251520" y="1196753"/>
              <a:ext cx="4575885" cy="3168352"/>
            </a:xfrm>
            <a:prstGeom prst="rect">
              <a:avLst/>
            </a:prstGeom>
            <a:noFill/>
            <a:ln w="9525">
              <a:solidFill>
                <a:srgbClr val="FFC000"/>
              </a:solidFill>
              <a:miter lim="800000"/>
              <a:headEnd/>
              <a:tailEnd/>
            </a:ln>
          </p:spPr>
        </p:pic>
        <p:sp>
          <p:nvSpPr>
            <p:cNvPr id="56332" name="TextBox 99"/>
            <p:cNvSpPr txBox="1">
              <a:spLocks noChangeArrowheads="1"/>
            </p:cNvSpPr>
            <p:nvPr/>
          </p:nvSpPr>
          <p:spPr bwMode="auto">
            <a:xfrm>
              <a:off x="1653628" y="1196752"/>
              <a:ext cx="2342308" cy="292388"/>
            </a:xfrm>
            <a:prstGeom prst="rect">
              <a:avLst/>
            </a:prstGeom>
            <a:noFill/>
            <a:ln w="9525">
              <a:noFill/>
              <a:miter lim="800000"/>
              <a:headEnd/>
              <a:tailEnd/>
            </a:ln>
          </p:spPr>
          <p:txBody>
            <a:bodyPr wrap="none">
              <a:spAutoFit/>
            </a:bodyPr>
            <a:lstStyle/>
            <a:p>
              <a:r>
                <a:rPr lang="es-AR" sz="1300" b="1">
                  <a:solidFill>
                    <a:srgbClr val="002060"/>
                  </a:solidFill>
                </a:rPr>
                <a:t>Reducción Riesgo Relativo</a:t>
              </a:r>
            </a:p>
          </p:txBody>
        </p:sp>
        <p:sp>
          <p:nvSpPr>
            <p:cNvPr id="56333" name="TextBox 100"/>
            <p:cNvSpPr txBox="1">
              <a:spLocks noChangeArrowheads="1"/>
            </p:cNvSpPr>
            <p:nvPr/>
          </p:nvSpPr>
          <p:spPr bwMode="auto">
            <a:xfrm>
              <a:off x="1331640" y="4016097"/>
              <a:ext cx="1587625" cy="276999"/>
            </a:xfrm>
            <a:prstGeom prst="rect">
              <a:avLst/>
            </a:prstGeom>
            <a:noFill/>
            <a:ln w="9525">
              <a:noFill/>
              <a:miter lim="800000"/>
              <a:headEnd/>
              <a:tailEnd/>
            </a:ln>
          </p:spPr>
          <p:txBody>
            <a:bodyPr>
              <a:spAutoFit/>
            </a:bodyPr>
            <a:lstStyle/>
            <a:p>
              <a:pPr algn="ctr"/>
              <a:r>
                <a:rPr lang="es-AR" sz="1200" b="1">
                  <a:solidFill>
                    <a:srgbClr val="002060"/>
                  </a:solidFill>
                </a:rPr>
                <a:t>Mejor  warfarina</a:t>
              </a:r>
            </a:p>
          </p:txBody>
        </p:sp>
        <p:sp>
          <p:nvSpPr>
            <p:cNvPr id="56334" name="TextBox 101"/>
            <p:cNvSpPr txBox="1">
              <a:spLocks noChangeArrowheads="1"/>
            </p:cNvSpPr>
            <p:nvPr/>
          </p:nvSpPr>
          <p:spPr bwMode="auto">
            <a:xfrm>
              <a:off x="2915816" y="4005064"/>
              <a:ext cx="1587625" cy="276999"/>
            </a:xfrm>
            <a:prstGeom prst="rect">
              <a:avLst/>
            </a:prstGeom>
            <a:noFill/>
            <a:ln w="9525">
              <a:noFill/>
              <a:miter lim="800000"/>
              <a:headEnd/>
              <a:tailEnd/>
            </a:ln>
          </p:spPr>
          <p:txBody>
            <a:bodyPr>
              <a:spAutoFit/>
            </a:bodyPr>
            <a:lstStyle/>
            <a:p>
              <a:pPr algn="ctr"/>
              <a:r>
                <a:rPr lang="es-AR" sz="1200" b="1">
                  <a:solidFill>
                    <a:srgbClr val="002060"/>
                  </a:solidFill>
                </a:rPr>
                <a:t>Peor  warfarina</a:t>
              </a:r>
            </a:p>
          </p:txBody>
        </p:sp>
        <p:sp>
          <p:nvSpPr>
            <p:cNvPr id="107" name="Rectangle 106"/>
            <p:cNvSpPr/>
            <p:nvPr/>
          </p:nvSpPr>
          <p:spPr>
            <a:xfrm>
              <a:off x="827672" y="3141258"/>
              <a:ext cx="215859" cy="21588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grpSp>
      <p:sp>
        <p:nvSpPr>
          <p:cNvPr id="26" name="Oval 25"/>
          <p:cNvSpPr/>
          <p:nvPr/>
        </p:nvSpPr>
        <p:spPr>
          <a:xfrm>
            <a:off x="4787900" y="1412875"/>
            <a:ext cx="3744913" cy="17287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ox(in)">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ox(in)">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4"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2"/>
          <a:srcRect/>
          <a:stretch>
            <a:fillRect/>
          </a:stretch>
        </p:blipFill>
        <p:spPr bwMode="auto">
          <a:xfrm>
            <a:off x="107950" y="1844675"/>
            <a:ext cx="8964613" cy="4897438"/>
          </a:xfrm>
          <a:prstGeom prst="rect">
            <a:avLst/>
          </a:prstGeom>
          <a:noFill/>
          <a:ln w="9525">
            <a:noFill/>
            <a:miter lim="800000"/>
            <a:headEnd/>
            <a:tailEnd/>
          </a:ln>
        </p:spPr>
      </p:pic>
      <p:pic>
        <p:nvPicPr>
          <p:cNvPr id="98306" name="Picture 3"/>
          <p:cNvPicPr>
            <a:picLocks noChangeAspect="1" noChangeArrowheads="1"/>
          </p:cNvPicPr>
          <p:nvPr/>
        </p:nvPicPr>
        <p:blipFill>
          <a:blip r:embed="rId3"/>
          <a:srcRect/>
          <a:stretch>
            <a:fillRect/>
          </a:stretch>
        </p:blipFill>
        <p:spPr bwMode="auto">
          <a:xfrm>
            <a:off x="122238" y="476250"/>
            <a:ext cx="8945562" cy="132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690563"/>
          <a:ext cx="8424863" cy="5546725"/>
        </p:xfrm>
        <a:graphic>
          <a:graphicData uri="http://schemas.openxmlformats.org/drawingml/2006/table">
            <a:tbl>
              <a:tblPr firstRow="1" bandRow="1">
                <a:tableStyleId>{5940675A-B579-460E-94D1-54222C63F5DA}</a:tableStyleId>
              </a:tblPr>
              <a:tblGrid>
                <a:gridCol w="2106234"/>
                <a:gridCol w="2106234"/>
                <a:gridCol w="2106234"/>
                <a:gridCol w="2106234"/>
              </a:tblGrid>
              <a:tr h="560614">
                <a:tc>
                  <a:txBody>
                    <a:bodyPr/>
                    <a:lstStyle/>
                    <a:p>
                      <a:endParaRPr lang="es-AR" dirty="0"/>
                    </a:p>
                  </a:txBody>
                  <a:tcPr/>
                </a:tc>
                <a:tc>
                  <a:txBody>
                    <a:bodyPr/>
                    <a:lstStyle/>
                    <a:p>
                      <a:pPr algn="ctr"/>
                      <a:r>
                        <a:rPr lang="es-AR" dirty="0" smtClean="0"/>
                        <a:t>Re-</a:t>
                      </a:r>
                      <a:r>
                        <a:rPr lang="es-AR" dirty="0" err="1" smtClean="0"/>
                        <a:t>ly</a:t>
                      </a:r>
                      <a:endParaRPr lang="es-AR" dirty="0"/>
                    </a:p>
                  </a:txBody>
                  <a:tcPr/>
                </a:tc>
                <a:tc>
                  <a:txBody>
                    <a:bodyPr/>
                    <a:lstStyle/>
                    <a:p>
                      <a:pPr algn="ctr"/>
                      <a:r>
                        <a:rPr lang="es-AR" dirty="0" err="1" smtClean="0"/>
                        <a:t>Rocket</a:t>
                      </a:r>
                      <a:r>
                        <a:rPr lang="es-AR" dirty="0" smtClean="0"/>
                        <a:t>-AF</a:t>
                      </a:r>
                      <a:endParaRPr lang="es-AR" dirty="0"/>
                    </a:p>
                  </a:txBody>
                  <a:tcPr/>
                </a:tc>
                <a:tc>
                  <a:txBody>
                    <a:bodyPr/>
                    <a:lstStyle/>
                    <a:p>
                      <a:pPr algn="ctr"/>
                      <a:r>
                        <a:rPr lang="es-AR" dirty="0" err="1" smtClean="0"/>
                        <a:t>Aristotle</a:t>
                      </a:r>
                      <a:endParaRPr lang="es-AR" dirty="0"/>
                    </a:p>
                  </a:txBody>
                  <a:tcPr/>
                </a:tc>
              </a:tr>
              <a:tr h="447496">
                <a:tc>
                  <a:txBody>
                    <a:bodyPr/>
                    <a:lstStyle/>
                    <a:p>
                      <a:r>
                        <a:rPr lang="es-AR" dirty="0" smtClean="0"/>
                        <a:t>ACV o embolia sistémica</a:t>
                      </a:r>
                      <a:endParaRPr lang="es-AR" dirty="0"/>
                    </a:p>
                  </a:txBody>
                  <a:tcPr anchor="ctr"/>
                </a:tc>
                <a:tc>
                  <a:txBody>
                    <a:bodyPr/>
                    <a:lstStyle/>
                    <a:p>
                      <a:pPr algn="ctr"/>
                      <a:r>
                        <a:rPr lang="es-AR" dirty="0" smtClean="0"/>
                        <a:t>Superior (150)</a:t>
                      </a:r>
                      <a:endParaRPr lang="es-AR" dirty="0"/>
                    </a:p>
                  </a:txBody>
                  <a:tcPr anchor="ctr">
                    <a:solidFill>
                      <a:srgbClr val="00FF00"/>
                    </a:solidFill>
                  </a:tcPr>
                </a:tc>
                <a:tc>
                  <a:txBody>
                    <a:bodyPr/>
                    <a:lstStyle/>
                    <a:p>
                      <a:pPr algn="ctr"/>
                      <a:r>
                        <a:rPr lang="es-AR" dirty="0" smtClean="0"/>
                        <a:t>No inferior</a:t>
                      </a:r>
                      <a:endParaRPr lang="es-AR"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a:t>
                      </a:r>
                    </a:p>
                  </a:txBody>
                  <a:tcPr anchor="ctr">
                    <a:solidFill>
                      <a:srgbClr val="00FF00"/>
                    </a:solidFill>
                  </a:tcPr>
                </a:tc>
              </a:tr>
              <a:tr h="455488">
                <a:tc>
                  <a:txBody>
                    <a:bodyPr/>
                    <a:lstStyle/>
                    <a:p>
                      <a:r>
                        <a:rPr lang="es-AR" dirty="0" smtClean="0"/>
                        <a:t>ACV total</a:t>
                      </a:r>
                      <a:endParaRPr lang="es-A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 (150)</a:t>
                      </a:r>
                    </a:p>
                  </a:txBody>
                  <a:tcPr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No inferior</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a:t>
                      </a:r>
                    </a:p>
                  </a:txBody>
                  <a:tcPr anchor="ctr">
                    <a:solidFill>
                      <a:srgbClr val="00FF00"/>
                    </a:solidFill>
                  </a:tcPr>
                </a:tc>
              </a:tr>
              <a:tr h="504056">
                <a:tc>
                  <a:txBody>
                    <a:bodyPr/>
                    <a:lstStyle/>
                    <a:p>
                      <a:r>
                        <a:rPr lang="es-AR" dirty="0" smtClean="0"/>
                        <a:t>ACV isquémico</a:t>
                      </a:r>
                      <a:endParaRPr lang="es-A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 (150)</a:t>
                      </a:r>
                    </a:p>
                  </a:txBody>
                  <a:tcPr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No inferior</a:t>
                      </a:r>
                    </a:p>
                  </a:txBody>
                  <a:tcPr anchor="ctr">
                    <a:solidFill>
                      <a:srgbClr val="FFC000"/>
                    </a:solidFill>
                  </a:tcPr>
                </a:tc>
                <a:tc>
                  <a:txBody>
                    <a:bodyPr/>
                    <a:lstStyle/>
                    <a:p>
                      <a:pPr algn="ctr"/>
                      <a:r>
                        <a:rPr lang="es-AR" dirty="0" smtClean="0"/>
                        <a:t>No inferior</a:t>
                      </a:r>
                      <a:endParaRPr lang="es-AR" dirty="0"/>
                    </a:p>
                  </a:txBody>
                  <a:tcPr anchor="ctr">
                    <a:solidFill>
                      <a:srgbClr val="FFC000"/>
                    </a:solidFill>
                  </a:tcPr>
                </a:tc>
              </a:tr>
              <a:tr h="504056">
                <a:tc>
                  <a:txBody>
                    <a:bodyPr/>
                    <a:lstStyle/>
                    <a:p>
                      <a:r>
                        <a:rPr lang="es-AR" dirty="0" smtClean="0"/>
                        <a:t>ACV hemorrágico</a:t>
                      </a:r>
                      <a:endParaRPr lang="es-A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 (110 y 150)</a:t>
                      </a:r>
                    </a:p>
                  </a:txBody>
                  <a:tcPr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a:t>
                      </a:r>
                    </a:p>
                  </a:txBody>
                  <a:tcPr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Superior</a:t>
                      </a:r>
                    </a:p>
                  </a:txBody>
                  <a:tcPr anchor="ctr">
                    <a:solidFill>
                      <a:srgbClr val="00FF00"/>
                    </a:solidFill>
                  </a:tcPr>
                </a:tc>
              </a:tr>
              <a:tr h="560614">
                <a:tc>
                  <a:txBody>
                    <a:bodyPr/>
                    <a:lstStyle/>
                    <a:p>
                      <a:r>
                        <a:rPr lang="es-AR" dirty="0" smtClean="0"/>
                        <a:t>Sangrado mayor</a:t>
                      </a:r>
                      <a:endParaRPr lang="es-AR" dirty="0"/>
                    </a:p>
                  </a:txBody>
                  <a:tcPr anchor="ctr"/>
                </a:tc>
                <a:tc>
                  <a:txBody>
                    <a:bodyPr/>
                    <a:lstStyle/>
                    <a:p>
                      <a:pPr algn="ctr"/>
                      <a:r>
                        <a:rPr lang="es-AR" dirty="0" smtClean="0"/>
                        <a:t>Superior (110)</a:t>
                      </a:r>
                      <a:endParaRPr lang="es-AR" dirty="0"/>
                    </a:p>
                  </a:txBody>
                  <a:tcPr anchor="ctr">
                    <a:solidFill>
                      <a:srgbClr val="00FF00"/>
                    </a:solidFill>
                  </a:tcPr>
                </a:tc>
                <a:tc>
                  <a:txBody>
                    <a:bodyPr/>
                    <a:lstStyle/>
                    <a:p>
                      <a:pPr algn="ctr"/>
                      <a:r>
                        <a:rPr lang="es-AR" dirty="0" smtClean="0"/>
                        <a:t>No inferior</a:t>
                      </a:r>
                      <a:endParaRPr lang="es-AR" dirty="0"/>
                    </a:p>
                  </a:txBody>
                  <a:tcPr anchor="ctr">
                    <a:solidFill>
                      <a:srgbClr val="FFC000"/>
                    </a:solidFill>
                  </a:tcPr>
                </a:tc>
                <a:tc>
                  <a:txBody>
                    <a:bodyPr/>
                    <a:lstStyle/>
                    <a:p>
                      <a:pPr algn="ctr"/>
                      <a:r>
                        <a:rPr lang="es-AR" dirty="0" smtClean="0"/>
                        <a:t>Superior</a:t>
                      </a:r>
                      <a:endParaRPr lang="es-AR" dirty="0"/>
                    </a:p>
                  </a:txBody>
                  <a:tcPr anchor="ctr">
                    <a:solidFill>
                      <a:srgbClr val="00FF00"/>
                    </a:solidFill>
                  </a:tcPr>
                </a:tc>
              </a:tr>
              <a:tr h="560614">
                <a:tc>
                  <a:txBody>
                    <a:bodyPr/>
                    <a:lstStyle/>
                    <a:p>
                      <a:r>
                        <a:rPr lang="es-AR" dirty="0" smtClean="0"/>
                        <a:t>Sangrado GI</a:t>
                      </a:r>
                      <a:endParaRPr lang="es-AR" dirty="0"/>
                    </a:p>
                  </a:txBody>
                  <a:tcPr anchor="ctr"/>
                </a:tc>
                <a:tc>
                  <a:txBody>
                    <a:bodyPr/>
                    <a:lstStyle/>
                    <a:p>
                      <a:pPr algn="ctr"/>
                      <a:r>
                        <a:rPr lang="es-AR" dirty="0" smtClean="0">
                          <a:solidFill>
                            <a:schemeClr val="bg1"/>
                          </a:solidFill>
                        </a:rPr>
                        <a:t>Mayor (150)</a:t>
                      </a:r>
                      <a:endParaRPr lang="es-AR" dirty="0">
                        <a:solidFill>
                          <a:schemeClr val="bg1"/>
                        </a:solidFill>
                      </a:endParaRPr>
                    </a:p>
                  </a:txBody>
                  <a:tcPr anchor="ctr">
                    <a:solidFill>
                      <a:srgbClr val="FF0000"/>
                    </a:solidFill>
                  </a:tcPr>
                </a:tc>
                <a:tc>
                  <a:txBody>
                    <a:bodyPr/>
                    <a:lstStyle/>
                    <a:p>
                      <a:pPr algn="ctr"/>
                      <a:r>
                        <a:rPr lang="es-AR" dirty="0" smtClean="0">
                          <a:solidFill>
                            <a:schemeClr val="bg1"/>
                          </a:solidFill>
                        </a:rPr>
                        <a:t>Mayor</a:t>
                      </a:r>
                      <a:endParaRPr lang="es-AR" dirty="0">
                        <a:solidFill>
                          <a:schemeClr val="bg1"/>
                        </a:solidFill>
                      </a:endParaRPr>
                    </a:p>
                  </a:txBody>
                  <a:tcPr anchor="ctr">
                    <a:solidFill>
                      <a:srgbClr val="FF0000"/>
                    </a:solidFill>
                  </a:tcPr>
                </a:tc>
                <a:tc>
                  <a:txBody>
                    <a:bodyPr/>
                    <a:lstStyle/>
                    <a:p>
                      <a:pPr algn="ctr"/>
                      <a:r>
                        <a:rPr lang="es-AR" dirty="0" smtClean="0"/>
                        <a:t>No inferior</a:t>
                      </a:r>
                      <a:endParaRPr lang="es-AR" dirty="0"/>
                    </a:p>
                  </a:txBody>
                  <a:tcPr anchor="ctr">
                    <a:solidFill>
                      <a:srgbClr val="FFC000"/>
                    </a:solidFill>
                  </a:tcPr>
                </a:tc>
              </a:tr>
              <a:tr h="560614">
                <a:tc>
                  <a:txBody>
                    <a:bodyPr/>
                    <a:lstStyle/>
                    <a:p>
                      <a:r>
                        <a:rPr lang="es-AR" dirty="0" smtClean="0"/>
                        <a:t>IAM</a:t>
                      </a:r>
                      <a:endParaRPr lang="es-AR" dirty="0"/>
                    </a:p>
                  </a:txBody>
                  <a:tcPr anchor="ctr"/>
                </a:tc>
                <a:tc>
                  <a:txBody>
                    <a:bodyPr/>
                    <a:lstStyle/>
                    <a:p>
                      <a:pPr algn="ctr"/>
                      <a:r>
                        <a:rPr lang="es-AR" dirty="0" smtClean="0">
                          <a:solidFill>
                            <a:schemeClr val="bg1"/>
                          </a:solidFill>
                        </a:rPr>
                        <a:t>Mayor ?</a:t>
                      </a:r>
                      <a:endParaRPr lang="es-AR" dirty="0">
                        <a:solidFill>
                          <a:schemeClr val="bg1"/>
                        </a:solidFill>
                      </a:endParaRPr>
                    </a:p>
                  </a:txBody>
                  <a:tcPr anchor="ctr">
                    <a:solidFill>
                      <a:srgbClr val="FFC000"/>
                    </a:solidFill>
                  </a:tcPr>
                </a:tc>
                <a:tc>
                  <a:txBody>
                    <a:bodyPr/>
                    <a:lstStyle/>
                    <a:p>
                      <a:pPr algn="ctr"/>
                      <a:r>
                        <a:rPr lang="es-AR" dirty="0" smtClean="0"/>
                        <a:t>No inferior</a:t>
                      </a:r>
                      <a:endParaRPr lang="es-AR" dirty="0"/>
                    </a:p>
                  </a:txBody>
                  <a:tcPr anchor="ctr">
                    <a:solidFill>
                      <a:srgbClr val="FFC000"/>
                    </a:solidFill>
                  </a:tcPr>
                </a:tc>
                <a:tc>
                  <a:txBody>
                    <a:bodyPr/>
                    <a:lstStyle/>
                    <a:p>
                      <a:pPr algn="ctr"/>
                      <a:r>
                        <a:rPr lang="es-AR" dirty="0" smtClean="0"/>
                        <a:t>No inferior</a:t>
                      </a:r>
                      <a:endParaRPr lang="es-AR" dirty="0"/>
                    </a:p>
                  </a:txBody>
                  <a:tcPr anchor="ctr">
                    <a:solidFill>
                      <a:srgbClr val="FFC000"/>
                    </a:solidFill>
                  </a:tcPr>
                </a:tc>
              </a:tr>
              <a:tr h="560614">
                <a:tc>
                  <a:txBody>
                    <a:bodyPr/>
                    <a:lstStyle/>
                    <a:p>
                      <a:r>
                        <a:rPr lang="es-AR" dirty="0" smtClean="0"/>
                        <a:t>Muerte</a:t>
                      </a:r>
                      <a:r>
                        <a:rPr lang="es-AR" baseline="0" dirty="0" smtClean="0"/>
                        <a:t> todas las causas</a:t>
                      </a:r>
                      <a:endParaRPr lang="es-AR" dirty="0"/>
                    </a:p>
                  </a:txBody>
                  <a:tcPr anchor="ctr"/>
                </a:tc>
                <a:tc>
                  <a:txBody>
                    <a:bodyPr/>
                    <a:lstStyle/>
                    <a:p>
                      <a:pPr algn="ctr"/>
                      <a:r>
                        <a:rPr lang="es-AR" dirty="0" smtClean="0">
                          <a:solidFill>
                            <a:schemeClr val="tx1"/>
                          </a:solidFill>
                        </a:rPr>
                        <a:t>No</a:t>
                      </a:r>
                      <a:r>
                        <a:rPr lang="es-AR" dirty="0" smtClean="0">
                          <a:solidFill>
                            <a:schemeClr val="bg1"/>
                          </a:solidFill>
                        </a:rPr>
                        <a:t> </a:t>
                      </a:r>
                      <a:r>
                        <a:rPr lang="es-AR" dirty="0" smtClean="0">
                          <a:solidFill>
                            <a:schemeClr val="tx1"/>
                          </a:solidFill>
                        </a:rPr>
                        <a:t>inferior</a:t>
                      </a:r>
                      <a:endParaRPr lang="es-AR" dirty="0">
                        <a:solidFill>
                          <a:schemeClr val="tx1"/>
                        </a:solidFill>
                      </a:endParaRPr>
                    </a:p>
                  </a:txBody>
                  <a:tcPr anchor="ctr">
                    <a:solidFill>
                      <a:srgbClr val="FFC000"/>
                    </a:solidFill>
                  </a:tcPr>
                </a:tc>
                <a:tc>
                  <a:txBody>
                    <a:bodyPr/>
                    <a:lstStyle/>
                    <a:p>
                      <a:pPr algn="ctr"/>
                      <a:r>
                        <a:rPr lang="es-AR" dirty="0" smtClean="0"/>
                        <a:t>No inferior</a:t>
                      </a:r>
                      <a:endParaRPr lang="es-AR" dirty="0"/>
                    </a:p>
                  </a:txBody>
                  <a:tcPr anchor="ctr">
                    <a:solidFill>
                      <a:srgbClr val="FFC000"/>
                    </a:solidFill>
                  </a:tcPr>
                </a:tc>
                <a:tc>
                  <a:txBody>
                    <a:bodyPr/>
                    <a:lstStyle/>
                    <a:p>
                      <a:pPr algn="ctr"/>
                      <a:r>
                        <a:rPr lang="es-AR" dirty="0" smtClean="0"/>
                        <a:t>Superior</a:t>
                      </a:r>
                      <a:endParaRPr lang="es-AR" dirty="0"/>
                    </a:p>
                  </a:txBody>
                  <a:tcPr anchor="ctr">
                    <a:solidFill>
                      <a:srgbClr val="00FF00"/>
                    </a:solidFill>
                  </a:tcPr>
                </a:tc>
              </a:tr>
              <a:tr h="560614">
                <a:tc>
                  <a:txBody>
                    <a:bodyPr/>
                    <a:lstStyle/>
                    <a:p>
                      <a:r>
                        <a:rPr lang="es-AR" dirty="0" smtClean="0"/>
                        <a:t>Efecto Rebote</a:t>
                      </a:r>
                      <a:endParaRPr lang="es-AR" dirty="0"/>
                    </a:p>
                  </a:txBody>
                  <a:tcPr anchor="ctr"/>
                </a:tc>
                <a:tc>
                  <a:txBody>
                    <a:bodyPr/>
                    <a:lstStyle/>
                    <a:p>
                      <a:pPr algn="ctr"/>
                      <a:r>
                        <a:rPr lang="es-AR" dirty="0" smtClean="0"/>
                        <a:t>NO</a:t>
                      </a:r>
                      <a:endParaRPr lang="es-AR" dirty="0"/>
                    </a:p>
                  </a:txBody>
                  <a:tcPr anchor="ctr">
                    <a:solidFill>
                      <a:srgbClr val="00FF00"/>
                    </a:solidFill>
                  </a:tcPr>
                </a:tc>
                <a:tc>
                  <a:txBody>
                    <a:bodyPr/>
                    <a:lstStyle/>
                    <a:p>
                      <a:pPr algn="ctr"/>
                      <a:r>
                        <a:rPr lang="es-AR" dirty="0" smtClean="0">
                          <a:solidFill>
                            <a:schemeClr val="bg1"/>
                          </a:solidFill>
                        </a:rPr>
                        <a:t>SI</a:t>
                      </a:r>
                      <a:endParaRPr lang="es-AR" dirty="0">
                        <a:solidFill>
                          <a:schemeClr val="bg1"/>
                        </a:solidFill>
                      </a:endParaRPr>
                    </a:p>
                  </a:txBody>
                  <a:tcPr anchor="ctr">
                    <a:solidFill>
                      <a:srgbClr val="FF0000"/>
                    </a:solidFill>
                  </a:tcPr>
                </a:tc>
                <a:tc>
                  <a:txBody>
                    <a:bodyPr/>
                    <a:lstStyle/>
                    <a:p>
                      <a:pPr algn="ctr"/>
                      <a:r>
                        <a:rPr lang="es-AR" dirty="0" smtClean="0"/>
                        <a:t>NO</a:t>
                      </a:r>
                      <a:endParaRPr lang="es-AR" dirty="0"/>
                    </a:p>
                  </a:txBody>
                  <a:tcPr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1"/>
          <p:cNvSpPr txBox="1">
            <a:spLocks noChangeArrowheads="1"/>
          </p:cNvSpPr>
          <p:nvPr/>
        </p:nvSpPr>
        <p:spPr bwMode="auto">
          <a:xfrm>
            <a:off x="107950" y="333375"/>
            <a:ext cx="8891588" cy="1200150"/>
          </a:xfrm>
          <a:prstGeom prst="rect">
            <a:avLst/>
          </a:prstGeom>
          <a:solidFill>
            <a:schemeClr val="bg1"/>
          </a:solidFill>
          <a:ln w="9525">
            <a:solidFill>
              <a:srgbClr val="FF0000"/>
            </a:solidFill>
            <a:miter lim="800000"/>
            <a:headEnd/>
            <a:tailEnd/>
          </a:ln>
        </p:spPr>
        <p:txBody>
          <a:bodyPr>
            <a:spAutoFit/>
          </a:bodyPr>
          <a:lstStyle/>
          <a:p>
            <a:pPr algn="ctr"/>
            <a:r>
              <a:rPr lang="es-AR" sz="3600" b="1">
                <a:latin typeface="Arial Narrow" pitchFamily="34" charset="0"/>
              </a:rPr>
              <a:t>Un trial es como ir al zoológico, luego habrá que ver que pasa en la jungla.</a:t>
            </a:r>
            <a:endParaRPr lang="es-AR" sz="3600">
              <a:latin typeface="Arial Narrow" pitchFamily="34" charset="0"/>
            </a:endParaRPr>
          </a:p>
        </p:txBody>
      </p:sp>
      <p:pic>
        <p:nvPicPr>
          <p:cNvPr id="1026" name="Picture 2" descr="http://archivo.giganet.com.ar/imagenes/Foto_Modelos.jpg"/>
          <p:cNvPicPr>
            <a:picLocks noChangeAspect="1" noChangeArrowheads="1"/>
          </p:cNvPicPr>
          <p:nvPr/>
        </p:nvPicPr>
        <p:blipFill>
          <a:blip r:embed="rId2"/>
          <a:srcRect/>
          <a:stretch>
            <a:fillRect/>
          </a:stretch>
        </p:blipFill>
        <p:spPr bwMode="auto">
          <a:xfrm>
            <a:off x="1568450" y="1844675"/>
            <a:ext cx="6388100" cy="4248150"/>
          </a:xfrm>
          <a:prstGeom prst="rect">
            <a:avLst/>
          </a:prstGeom>
          <a:noFill/>
          <a:ln w="9525">
            <a:solidFill>
              <a:schemeClr val="bg1"/>
            </a:solidFill>
            <a:miter lim="800000"/>
            <a:headEnd/>
            <a:tailEnd/>
          </a:ln>
        </p:spPr>
      </p:pic>
      <p:pic>
        <p:nvPicPr>
          <p:cNvPr id="1028" name="Picture 4" descr="http://3.bp.blogspot.com/_ArTmbIUhddE/S7kS0goJSII/AAAAAAAAABc/gYdLVDy3Qdw/s400/gordas.jpg"/>
          <p:cNvPicPr>
            <a:picLocks noChangeAspect="1" noChangeArrowheads="1"/>
          </p:cNvPicPr>
          <p:nvPr/>
        </p:nvPicPr>
        <p:blipFill>
          <a:blip r:embed="rId3"/>
          <a:srcRect/>
          <a:stretch>
            <a:fillRect/>
          </a:stretch>
        </p:blipFill>
        <p:spPr bwMode="auto">
          <a:xfrm>
            <a:off x="2484438" y="1700213"/>
            <a:ext cx="5010150" cy="4562475"/>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395288" y="2636838"/>
            <a:ext cx="3240087" cy="708025"/>
          </a:xfrm>
          <a:prstGeom prst="rect">
            <a:avLst/>
          </a:prstGeom>
          <a:noFill/>
          <a:ln w="9525">
            <a:noFill/>
            <a:miter lim="800000"/>
            <a:headEnd/>
            <a:tailEnd/>
          </a:ln>
        </p:spPr>
        <p:txBody>
          <a:bodyPr>
            <a:spAutoFit/>
          </a:bodyPr>
          <a:lstStyle/>
          <a:p>
            <a:pPr algn="ctr"/>
            <a:r>
              <a:rPr lang="es-AR" sz="4000" b="1">
                <a:solidFill>
                  <a:srgbClr val="FFFF00"/>
                </a:solidFill>
                <a:latin typeface="Arial Black" pitchFamily="34" charset="0"/>
              </a:rPr>
              <a:t>EFICACIA</a:t>
            </a:r>
          </a:p>
        </p:txBody>
      </p:sp>
      <p:cxnSp>
        <p:nvCxnSpPr>
          <p:cNvPr id="4" name="Straight Connector 3"/>
          <p:cNvCxnSpPr/>
          <p:nvPr/>
        </p:nvCxnSpPr>
        <p:spPr>
          <a:xfrm>
            <a:off x="3924300" y="2924175"/>
            <a:ext cx="7191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24300" y="3141663"/>
            <a:ext cx="7191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67175" y="2636838"/>
            <a:ext cx="433388" cy="7207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1382" name="TextBox 9"/>
          <p:cNvSpPr txBox="1">
            <a:spLocks noChangeArrowheads="1"/>
          </p:cNvSpPr>
          <p:nvPr/>
        </p:nvSpPr>
        <p:spPr bwMode="auto">
          <a:xfrm>
            <a:off x="4716463" y="2649538"/>
            <a:ext cx="4176712" cy="708025"/>
          </a:xfrm>
          <a:prstGeom prst="rect">
            <a:avLst/>
          </a:prstGeom>
          <a:noFill/>
          <a:ln w="9525">
            <a:noFill/>
            <a:miter lim="800000"/>
            <a:headEnd/>
            <a:tailEnd/>
          </a:ln>
        </p:spPr>
        <p:txBody>
          <a:bodyPr>
            <a:spAutoFit/>
          </a:bodyPr>
          <a:lstStyle/>
          <a:p>
            <a:pPr algn="ctr"/>
            <a:r>
              <a:rPr lang="es-AR" sz="4000" b="1">
                <a:solidFill>
                  <a:srgbClr val="FFFF00"/>
                </a:solidFill>
                <a:latin typeface="Arial Black" pitchFamily="34" charset="0"/>
              </a:rPr>
              <a:t>EFECTIVIDAD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0" y="0"/>
            <a:ext cx="8432800" cy="6597650"/>
          </a:xfrm>
        </p:spPr>
        <p:txBody>
          <a:bodyPr>
            <a:normAutofit lnSpcReduction="10000"/>
          </a:bodyPr>
          <a:lstStyle/>
          <a:p>
            <a:pPr marL="609600" indent="-609600" algn="ctr" eaLnBrk="1" hangingPunct="1">
              <a:lnSpc>
                <a:spcPct val="80000"/>
              </a:lnSpc>
              <a:buFont typeface="Wingdings" pitchFamily="2" charset="2"/>
              <a:buNone/>
              <a:defRPr/>
            </a:pPr>
            <a:r>
              <a:rPr lang="es-ES" sz="2000" dirty="0" smtClean="0">
                <a:solidFill>
                  <a:srgbClr val="FFFF00"/>
                </a:solidFill>
              </a:rPr>
              <a:t>COMO USAMOS “BIEN” EL DABIGATRAN?</a:t>
            </a:r>
          </a:p>
          <a:p>
            <a:pPr marL="609600" indent="-609600" algn="ctr" eaLnBrk="1" hangingPunct="1">
              <a:lnSpc>
                <a:spcPct val="80000"/>
              </a:lnSpc>
              <a:defRPr/>
            </a:pPr>
            <a:endParaRPr lang="es-ES" sz="1000" dirty="0" smtClean="0">
              <a:solidFill>
                <a:srgbClr val="FFFF00"/>
              </a:solidFill>
              <a:latin typeface="Comic Sans MS" pitchFamily="66" charset="0"/>
            </a:endParaRPr>
          </a:p>
          <a:p>
            <a:pPr marL="609600" indent="-609600" algn="ctr" eaLnBrk="1" hangingPunct="1">
              <a:lnSpc>
                <a:spcPct val="80000"/>
              </a:lnSpc>
              <a:buFont typeface="Wingdings" pitchFamily="2" charset="2"/>
              <a:buNone/>
              <a:defRPr/>
            </a:pPr>
            <a:r>
              <a:rPr lang="es-ES" sz="2000" dirty="0" smtClean="0">
                <a:solidFill>
                  <a:srgbClr val="FFFF00"/>
                </a:solidFill>
              </a:rPr>
              <a:t>QUE TENEMOS QUE TENER EN CUENTA?</a:t>
            </a:r>
          </a:p>
          <a:p>
            <a:pPr marL="609600" indent="-609600" eaLnBrk="1" hangingPunct="1">
              <a:lnSpc>
                <a:spcPct val="80000"/>
              </a:lnSpc>
              <a:buFont typeface="Wingdings" pitchFamily="2" charset="2"/>
              <a:buNone/>
              <a:defRPr/>
            </a:pPr>
            <a:endParaRPr lang="es-ES" sz="2000" dirty="0" smtClean="0">
              <a:solidFill>
                <a:srgbClr val="FFFF00"/>
              </a:solidFill>
            </a:endParaRPr>
          </a:p>
          <a:p>
            <a:pPr marL="609600" indent="-609600" algn="ctr" eaLnBrk="1" hangingPunct="1">
              <a:lnSpc>
                <a:spcPct val="80000"/>
              </a:lnSpc>
              <a:buFont typeface="Wingdings" pitchFamily="2" charset="2"/>
              <a:buNone/>
              <a:defRPr/>
            </a:pPr>
            <a:r>
              <a:rPr lang="es-ES" sz="2800" dirty="0" smtClean="0"/>
              <a:t>ANTICOAGULAR un paciente no es solo darle una pastilla</a:t>
            </a:r>
          </a:p>
          <a:p>
            <a:pPr marL="609600" indent="-609600" algn="ctr" eaLnBrk="1" hangingPunct="1">
              <a:lnSpc>
                <a:spcPct val="80000"/>
              </a:lnSpc>
              <a:buFont typeface="Wingdings" pitchFamily="2" charset="2"/>
              <a:buNone/>
              <a:defRPr/>
            </a:pPr>
            <a:r>
              <a:rPr lang="es-ES" sz="2800" dirty="0" smtClean="0">
                <a:solidFill>
                  <a:srgbClr val="FFC000"/>
                </a:solidFill>
              </a:rPr>
              <a:t>8 Claves para la práctica segura</a:t>
            </a:r>
          </a:p>
          <a:p>
            <a:pPr marL="609600" indent="-609600" eaLnBrk="1" hangingPunct="1">
              <a:lnSpc>
                <a:spcPct val="80000"/>
              </a:lnSpc>
              <a:defRPr/>
            </a:pPr>
            <a:endParaRPr lang="es-ES" sz="1400" dirty="0" smtClean="0"/>
          </a:p>
          <a:p>
            <a:pPr marL="609600" indent="-609600" eaLnBrk="1" hangingPunct="1">
              <a:lnSpc>
                <a:spcPct val="80000"/>
              </a:lnSpc>
              <a:defRPr/>
            </a:pPr>
            <a:endParaRPr lang="es-ES" sz="1400" dirty="0" smtClean="0"/>
          </a:p>
          <a:p>
            <a:pPr marL="609600" indent="-609600" eaLnBrk="1" hangingPunct="1">
              <a:lnSpc>
                <a:spcPct val="80000"/>
              </a:lnSpc>
              <a:defRPr/>
            </a:pPr>
            <a:endParaRPr lang="es-ES" sz="1400" dirty="0" smtClean="0"/>
          </a:p>
          <a:p>
            <a:pPr marL="609600" indent="-609600" eaLnBrk="1" hangingPunct="1">
              <a:lnSpc>
                <a:spcPct val="80000"/>
              </a:lnSpc>
              <a:defRPr/>
            </a:pPr>
            <a:endParaRPr lang="es-ES" sz="1400" dirty="0" smtClean="0"/>
          </a:p>
          <a:p>
            <a:pPr marL="609600" indent="-609600" eaLnBrk="1" hangingPunct="1">
              <a:lnSpc>
                <a:spcPct val="80000"/>
              </a:lnSpc>
              <a:buFont typeface="Wingdings" pitchFamily="2" charset="2"/>
              <a:buAutoNum type="arabicParenR"/>
              <a:defRPr/>
            </a:pPr>
            <a:r>
              <a:rPr lang="es-ES" sz="1800" dirty="0" smtClean="0"/>
              <a:t>CALCULAR LA FUNCION RENAL</a:t>
            </a:r>
          </a:p>
          <a:p>
            <a:pPr marL="609600" indent="-609600" eaLnBrk="1" hangingPunct="1">
              <a:lnSpc>
                <a:spcPct val="80000"/>
              </a:lnSpc>
              <a:buFont typeface="Wingdings" pitchFamily="2" charset="2"/>
              <a:buAutoNum type="arabicParenR"/>
              <a:defRPr/>
            </a:pPr>
            <a:endParaRPr lang="es-ES" sz="1000" dirty="0" smtClean="0"/>
          </a:p>
          <a:p>
            <a:pPr marL="609600" indent="-609600" eaLnBrk="1" hangingPunct="1">
              <a:lnSpc>
                <a:spcPct val="80000"/>
              </a:lnSpc>
              <a:buFont typeface="Wingdings" pitchFamily="2" charset="2"/>
              <a:buAutoNum type="arabicParenR"/>
              <a:defRPr/>
            </a:pPr>
            <a:r>
              <a:rPr lang="es-ES" sz="1800" dirty="0" smtClean="0"/>
              <a:t>MEDICACION CONCOMITANTE</a:t>
            </a:r>
          </a:p>
          <a:p>
            <a:pPr marL="609600" indent="-609600" eaLnBrk="1" hangingPunct="1">
              <a:lnSpc>
                <a:spcPct val="80000"/>
              </a:lnSpc>
              <a:buFont typeface="Wingdings" pitchFamily="2" charset="2"/>
              <a:buAutoNum type="arabicParenR"/>
              <a:defRPr/>
            </a:pPr>
            <a:endParaRPr lang="es-ES" sz="1000" dirty="0" smtClean="0"/>
          </a:p>
          <a:p>
            <a:pPr marL="609600" indent="-609600" eaLnBrk="1" hangingPunct="1">
              <a:lnSpc>
                <a:spcPct val="80000"/>
              </a:lnSpc>
              <a:buFont typeface="Wingdings" pitchFamily="2" charset="2"/>
              <a:buAutoNum type="arabicParenR"/>
              <a:defRPr/>
            </a:pPr>
            <a:r>
              <a:rPr lang="es-ES" sz="1800" dirty="0" smtClean="0"/>
              <a:t>DISPEPSIA O ANTECEDENTE DE HDA/ULCERA</a:t>
            </a:r>
          </a:p>
          <a:p>
            <a:pPr marL="609600" indent="-609600" eaLnBrk="1" hangingPunct="1">
              <a:lnSpc>
                <a:spcPct val="80000"/>
              </a:lnSpc>
              <a:buFont typeface="Wingdings" pitchFamily="2" charset="2"/>
              <a:buAutoNum type="arabicParenR"/>
              <a:defRPr/>
            </a:pPr>
            <a:endParaRPr lang="es-ES" sz="1800" dirty="0" smtClean="0"/>
          </a:p>
          <a:p>
            <a:pPr marL="609600" indent="-609600" eaLnBrk="1" hangingPunct="1">
              <a:lnSpc>
                <a:spcPct val="80000"/>
              </a:lnSpc>
              <a:buFont typeface="Wingdings" pitchFamily="2" charset="2"/>
              <a:buAutoNum type="arabicParenR"/>
              <a:defRPr/>
            </a:pPr>
            <a:r>
              <a:rPr lang="es-ES" sz="1800" dirty="0" smtClean="0"/>
              <a:t>MANEJO DEL SANGRADO</a:t>
            </a:r>
          </a:p>
          <a:p>
            <a:pPr marL="609600" indent="-609600" eaLnBrk="1" hangingPunct="1">
              <a:lnSpc>
                <a:spcPct val="80000"/>
              </a:lnSpc>
              <a:buFont typeface="Wingdings" pitchFamily="2" charset="2"/>
              <a:buAutoNum type="arabicParenR"/>
              <a:defRPr/>
            </a:pPr>
            <a:endParaRPr lang="es-ES" sz="1000" dirty="0" smtClean="0"/>
          </a:p>
          <a:p>
            <a:pPr marL="609600" indent="-609600" eaLnBrk="1" hangingPunct="1">
              <a:lnSpc>
                <a:spcPct val="80000"/>
              </a:lnSpc>
              <a:buFont typeface="Wingdings" pitchFamily="2" charset="2"/>
              <a:buAutoNum type="arabicParenR"/>
              <a:defRPr/>
            </a:pPr>
            <a:r>
              <a:rPr lang="es-ES" sz="1800" dirty="0" smtClean="0"/>
              <a:t>ADHERENCIA AL TRATAMIENTO Y COSTO</a:t>
            </a:r>
          </a:p>
          <a:p>
            <a:pPr marL="609600" indent="-609600" eaLnBrk="1" hangingPunct="1">
              <a:lnSpc>
                <a:spcPct val="80000"/>
              </a:lnSpc>
              <a:buFont typeface="Wingdings" pitchFamily="2" charset="2"/>
              <a:buAutoNum type="arabicParenR"/>
              <a:defRPr/>
            </a:pPr>
            <a:endParaRPr lang="es-ES" sz="1000" dirty="0" smtClean="0"/>
          </a:p>
          <a:p>
            <a:pPr marL="609600" indent="-609600" eaLnBrk="1" hangingPunct="1">
              <a:lnSpc>
                <a:spcPct val="80000"/>
              </a:lnSpc>
              <a:buFont typeface="Wingdings" pitchFamily="2" charset="2"/>
              <a:buAutoNum type="arabicParenR"/>
              <a:defRPr/>
            </a:pPr>
            <a:r>
              <a:rPr lang="es-ES" sz="1800" dirty="0" smtClean="0"/>
              <a:t>BRIDGING Y PASAJE A OTRO ANTICOAGULANTE</a:t>
            </a:r>
          </a:p>
          <a:p>
            <a:pPr marL="609600" indent="-609600" eaLnBrk="1" hangingPunct="1">
              <a:lnSpc>
                <a:spcPct val="80000"/>
              </a:lnSpc>
              <a:buFont typeface="Wingdings" pitchFamily="2" charset="2"/>
              <a:buAutoNum type="arabicParenR"/>
              <a:defRPr/>
            </a:pPr>
            <a:endParaRPr lang="es-ES" sz="1000" dirty="0" smtClean="0"/>
          </a:p>
          <a:p>
            <a:pPr marL="609600" indent="-609600" eaLnBrk="1" hangingPunct="1">
              <a:lnSpc>
                <a:spcPct val="80000"/>
              </a:lnSpc>
              <a:buFont typeface="Wingdings" pitchFamily="2" charset="2"/>
              <a:buAutoNum type="arabicParenR"/>
              <a:defRPr/>
            </a:pPr>
            <a:r>
              <a:rPr lang="es-ES" sz="1800" dirty="0" smtClean="0"/>
              <a:t>LA DOSIS CORRECTA</a:t>
            </a:r>
          </a:p>
          <a:p>
            <a:pPr marL="609600" indent="-609600" eaLnBrk="1" hangingPunct="1">
              <a:lnSpc>
                <a:spcPct val="80000"/>
              </a:lnSpc>
              <a:buFont typeface="Wingdings" pitchFamily="2" charset="2"/>
              <a:buAutoNum type="arabicParenR"/>
              <a:defRPr/>
            </a:pPr>
            <a:endParaRPr lang="es-ES" sz="1800" dirty="0" smtClean="0"/>
          </a:p>
          <a:p>
            <a:pPr marL="609600" indent="-609600" eaLnBrk="1" hangingPunct="1">
              <a:lnSpc>
                <a:spcPct val="80000"/>
              </a:lnSpc>
              <a:buFont typeface="Wingdings" pitchFamily="2" charset="2"/>
              <a:buAutoNum type="arabicParenR"/>
              <a:defRPr/>
            </a:pPr>
            <a:r>
              <a:rPr lang="es-ES" sz="1800" dirty="0" smtClean="0"/>
              <a:t>PACIENTES CORONARIOS</a:t>
            </a:r>
          </a:p>
        </p:txBody>
      </p:sp>
      <p:grpSp>
        <p:nvGrpSpPr>
          <p:cNvPr id="102403" name="9 Grupo"/>
          <p:cNvGrpSpPr>
            <a:grpSpLocks/>
          </p:cNvGrpSpPr>
          <p:nvPr/>
        </p:nvGrpSpPr>
        <p:grpSpPr bwMode="auto">
          <a:xfrm>
            <a:off x="6111875" y="2060575"/>
            <a:ext cx="2801938" cy="2767013"/>
            <a:chOff x="5577632" y="3086533"/>
            <a:chExt cx="4070967" cy="2599892"/>
          </a:xfrm>
        </p:grpSpPr>
        <p:pic>
          <p:nvPicPr>
            <p:cNvPr id="102405" name="Picture 2" descr="http://partido.marianistas.org/wp-content/uploads/2007/10/etiqueta.gif"/>
            <p:cNvPicPr>
              <a:picLocks noChangeAspect="1" noChangeArrowheads="1"/>
            </p:cNvPicPr>
            <p:nvPr/>
          </p:nvPicPr>
          <p:blipFill>
            <a:blip r:embed="rId2"/>
            <a:srcRect/>
            <a:stretch>
              <a:fillRect/>
            </a:stretch>
          </p:blipFill>
          <p:spPr bwMode="auto">
            <a:xfrm rot="810276">
              <a:off x="5577632" y="3235912"/>
              <a:ext cx="2056300" cy="2003079"/>
            </a:xfrm>
            <a:prstGeom prst="rect">
              <a:avLst/>
            </a:prstGeom>
            <a:noFill/>
            <a:ln w="9525">
              <a:noFill/>
              <a:miter lim="800000"/>
              <a:headEnd/>
              <a:tailEnd/>
            </a:ln>
          </p:spPr>
        </p:pic>
        <p:pic>
          <p:nvPicPr>
            <p:cNvPr id="102406" name="Picture 4"/>
            <p:cNvPicPr>
              <a:picLocks noChangeAspect="1" noChangeArrowheads="1"/>
            </p:cNvPicPr>
            <p:nvPr/>
          </p:nvPicPr>
          <p:blipFill>
            <a:blip r:embed="rId3"/>
            <a:srcRect/>
            <a:stretch>
              <a:fillRect/>
            </a:stretch>
          </p:blipFill>
          <p:spPr bwMode="auto">
            <a:xfrm>
              <a:off x="6936442" y="3086533"/>
              <a:ext cx="2712157" cy="2599892"/>
            </a:xfrm>
            <a:prstGeom prst="rect">
              <a:avLst/>
            </a:prstGeom>
            <a:noFill/>
            <a:ln w="9525">
              <a:noFill/>
              <a:miter lim="800000"/>
              <a:headEnd/>
              <a:tailEnd/>
            </a:ln>
          </p:spPr>
        </p:pic>
      </p:grpSp>
      <p:sp>
        <p:nvSpPr>
          <p:cNvPr id="102404" name="Text Box 10"/>
          <p:cNvSpPr txBox="1">
            <a:spLocks noChangeArrowheads="1"/>
          </p:cNvSpPr>
          <p:nvPr/>
        </p:nvSpPr>
        <p:spPr bwMode="auto">
          <a:xfrm rot="862490">
            <a:off x="6056313" y="3111500"/>
            <a:ext cx="765175" cy="1030288"/>
          </a:xfrm>
          <a:prstGeom prst="rect">
            <a:avLst/>
          </a:prstGeom>
          <a:solidFill>
            <a:srgbClr val="DDDDDD"/>
          </a:solidFill>
          <a:ln w="9525">
            <a:noFill/>
            <a:miter lim="800000"/>
            <a:headEnd/>
            <a:tailEnd/>
          </a:ln>
          <a:effectLst>
            <a:prstShdw prst="shdw17" dist="17961" dir="2700000">
              <a:srgbClr val="858585">
                <a:alpha val="50000"/>
              </a:srgbClr>
            </a:prstShdw>
          </a:effectLst>
        </p:spPr>
        <p:txBody>
          <a:bodyPr>
            <a:spAutoFit/>
          </a:bodyPr>
          <a:lstStyle/>
          <a:p>
            <a:pPr algn="ctr">
              <a:spcBef>
                <a:spcPct val="50000"/>
              </a:spcBef>
            </a:pPr>
            <a:r>
              <a:rPr lang="es-ES" sz="1600" b="1">
                <a:solidFill>
                  <a:schemeClr val="hlink"/>
                </a:solidFill>
              </a:rPr>
              <a:t>100%</a:t>
            </a:r>
          </a:p>
          <a:p>
            <a:pPr algn="ctr">
              <a:spcBef>
                <a:spcPct val="50000"/>
              </a:spcBef>
            </a:pPr>
            <a:r>
              <a:rPr lang="es-ES" sz="1000" b="1">
                <a:solidFill>
                  <a:schemeClr val="hlink"/>
                </a:solidFill>
              </a:rPr>
              <a:t>SEGURO</a:t>
            </a:r>
          </a:p>
          <a:p>
            <a:pPr algn="ctr">
              <a:spcBef>
                <a:spcPct val="50000"/>
              </a:spcBef>
            </a:pPr>
            <a:endParaRPr lang="es-ES" sz="1000" b="1">
              <a:solidFill>
                <a:schemeClr val="hlink"/>
              </a:solidFill>
            </a:endParaRPr>
          </a:p>
          <a:p>
            <a:pPr algn="ctr">
              <a:spcBef>
                <a:spcPct val="50000"/>
              </a:spcBef>
            </a:pPr>
            <a:endParaRPr lang="es-ES" sz="1000" b="1">
              <a:solidFill>
                <a:schemeClr val="hlink"/>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3"/>
          <p:cNvSpPr txBox="1"/>
          <p:nvPr/>
        </p:nvSpPr>
        <p:spPr>
          <a:xfrm>
            <a:off x="468313" y="404813"/>
            <a:ext cx="7920037" cy="5324475"/>
          </a:xfrm>
          <a:prstGeom prst="rect">
            <a:avLst/>
          </a:prstGeom>
          <a:noFill/>
        </p:spPr>
        <p:txBody>
          <a:bodyPr>
            <a:spAutoFit/>
          </a:bodyPr>
          <a:lstStyle/>
          <a:p>
            <a:pPr algn="ctr" fontAlgn="auto">
              <a:spcBef>
                <a:spcPts val="0"/>
              </a:spcBef>
              <a:spcAft>
                <a:spcPts val="0"/>
              </a:spcAft>
              <a:defRPr/>
            </a:pPr>
            <a:r>
              <a:rPr lang="es-AR" sz="2800" b="1" dirty="0">
                <a:solidFill>
                  <a:srgbClr val="FFFF00"/>
                </a:solidFill>
                <a:effectLst>
                  <a:outerShdw blurRad="38100" dist="38100" dir="2700000" algn="tl">
                    <a:srgbClr val="000000">
                      <a:alpha val="43137"/>
                    </a:srgbClr>
                  </a:outerShdw>
                </a:effectLst>
                <a:latin typeface="Arial Narrow" pitchFamily="34" charset="0"/>
                <a:cs typeface="+mn-cs"/>
              </a:rPr>
              <a:t>Precauciones:</a:t>
            </a:r>
          </a:p>
          <a:p>
            <a:pPr fontAlgn="auto">
              <a:spcBef>
                <a:spcPts val="0"/>
              </a:spcBef>
              <a:spcAft>
                <a:spcPts val="0"/>
              </a:spcAft>
              <a:defRPr/>
            </a:pPr>
            <a:endParaRPr lang="es-AR" sz="2400" b="1" dirty="0">
              <a:solidFill>
                <a:srgbClr val="FFFF00"/>
              </a:solidFill>
              <a:effectLst>
                <a:outerShdw blurRad="38100" dist="38100" dir="2700000" algn="tl">
                  <a:srgbClr val="000000">
                    <a:alpha val="43137"/>
                  </a:srgbClr>
                </a:outerShdw>
              </a:effectLst>
              <a:latin typeface="Arial Narrow" pitchFamily="34" charset="0"/>
              <a:cs typeface="+mn-cs"/>
            </a:endParaRPr>
          </a:p>
          <a:p>
            <a:pPr fontAlgn="auto">
              <a:lnSpc>
                <a:spcPct val="150000"/>
              </a:lnSpc>
              <a:spcBef>
                <a:spcPts val="0"/>
              </a:spcBef>
              <a:spcAft>
                <a:spcPts val="0"/>
              </a:spcAft>
              <a:defRPr/>
            </a:pPr>
            <a:r>
              <a:rPr lang="es-AR" sz="2400" b="1" dirty="0">
                <a:effectLst>
                  <a:outerShdw blurRad="38100" dist="38100" dir="2700000" algn="tl">
                    <a:srgbClr val="000000">
                      <a:alpha val="43137"/>
                    </a:srgbClr>
                  </a:outerShdw>
                </a:effectLst>
                <a:latin typeface="Arial Narrow" pitchFamily="34" charset="0"/>
                <a:cs typeface="+mn-cs"/>
              </a:rPr>
              <a:t>- Intolerancia digestiva.</a:t>
            </a:r>
          </a:p>
          <a:p>
            <a:pPr fontAlgn="auto">
              <a:lnSpc>
                <a:spcPct val="150000"/>
              </a:lnSpc>
              <a:spcBef>
                <a:spcPts val="0"/>
              </a:spcBef>
              <a:spcAft>
                <a:spcPts val="0"/>
              </a:spcAft>
              <a:defRPr/>
            </a:pPr>
            <a:r>
              <a:rPr lang="es-AR" sz="2400" b="1" dirty="0">
                <a:effectLst>
                  <a:outerShdw blurRad="38100" dist="38100" dir="2700000" algn="tl">
                    <a:srgbClr val="000000">
                      <a:alpha val="43137"/>
                    </a:srgbClr>
                  </a:outerShdw>
                </a:effectLst>
                <a:latin typeface="Arial Narrow" pitchFamily="34" charset="0"/>
                <a:cs typeface="+mn-cs"/>
              </a:rPr>
              <a:t>- Tiempo hasta el aprendizaje de uso en situaciones especiales.</a:t>
            </a:r>
          </a:p>
          <a:p>
            <a:pPr fontAlgn="auto">
              <a:lnSpc>
                <a:spcPct val="150000"/>
              </a:lnSpc>
              <a:spcBef>
                <a:spcPts val="0"/>
              </a:spcBef>
              <a:spcAft>
                <a:spcPts val="0"/>
              </a:spcAft>
              <a:defRPr/>
            </a:pPr>
            <a:r>
              <a:rPr lang="es-AR" sz="2400" b="1" dirty="0">
                <a:effectLst>
                  <a:outerShdw blurRad="38100" dist="38100" dir="2700000" algn="tl">
                    <a:srgbClr val="000000">
                      <a:alpha val="43137"/>
                    </a:srgbClr>
                  </a:outerShdw>
                </a:effectLst>
                <a:latin typeface="Arial Narrow" pitchFamily="34" charset="0"/>
                <a:cs typeface="+mn-cs"/>
              </a:rPr>
              <a:t>- Pacientes que participan de los estudios son seleccionados.</a:t>
            </a:r>
          </a:p>
          <a:p>
            <a:pPr fontAlgn="auto">
              <a:lnSpc>
                <a:spcPct val="150000"/>
              </a:lnSpc>
              <a:spcBef>
                <a:spcPts val="0"/>
              </a:spcBef>
              <a:spcAft>
                <a:spcPts val="0"/>
              </a:spcAft>
              <a:defRPr/>
            </a:pPr>
            <a:r>
              <a:rPr lang="es-AR" sz="2400" b="1" dirty="0">
                <a:effectLst>
                  <a:outerShdw blurRad="38100" dist="38100" dir="2700000" algn="tl">
                    <a:srgbClr val="000000">
                      <a:alpha val="43137"/>
                    </a:srgbClr>
                  </a:outerShdw>
                </a:effectLst>
                <a:latin typeface="Arial Narrow" pitchFamily="34" charset="0"/>
                <a:cs typeface="+mn-cs"/>
              </a:rPr>
              <a:t>- Selección adecuada de los pacientes.</a:t>
            </a:r>
          </a:p>
          <a:p>
            <a:pPr fontAlgn="auto">
              <a:lnSpc>
                <a:spcPct val="150000"/>
              </a:lnSpc>
              <a:spcBef>
                <a:spcPts val="0"/>
              </a:spcBef>
              <a:spcAft>
                <a:spcPts val="0"/>
              </a:spcAft>
              <a:defRPr/>
            </a:pPr>
            <a:r>
              <a:rPr lang="es-AR" sz="2400" b="1" dirty="0">
                <a:effectLst>
                  <a:outerShdw blurRad="38100" dist="38100" dir="2700000" algn="tl">
                    <a:srgbClr val="000000">
                      <a:alpha val="43137"/>
                    </a:srgbClr>
                  </a:outerShdw>
                </a:effectLst>
                <a:latin typeface="Arial Narrow" pitchFamily="34" charset="0"/>
                <a:cs typeface="+mn-cs"/>
              </a:rPr>
              <a:t>- Debemos ser estrictos con de deterioro de la función renal.</a:t>
            </a:r>
          </a:p>
          <a:p>
            <a:pPr fontAlgn="auto">
              <a:lnSpc>
                <a:spcPct val="150000"/>
              </a:lnSpc>
              <a:spcBef>
                <a:spcPts val="0"/>
              </a:spcBef>
              <a:spcAft>
                <a:spcPts val="0"/>
              </a:spcAft>
              <a:defRPr/>
            </a:pPr>
            <a:r>
              <a:rPr lang="es-AR" sz="2400" b="1" dirty="0">
                <a:effectLst>
                  <a:outerShdw blurRad="38100" dist="38100" dir="2700000" algn="tl">
                    <a:srgbClr val="000000">
                      <a:alpha val="43137"/>
                    </a:srgbClr>
                  </a:outerShdw>
                </a:effectLst>
                <a:latin typeface="Arial Narrow" pitchFamily="34" charset="0"/>
                <a:cs typeface="+mn-cs"/>
              </a:rPr>
              <a:t>- Hay menos interacciones medicamentosas? (</a:t>
            </a:r>
            <a:r>
              <a:rPr lang="es-AR" sz="2400" b="1" dirty="0" err="1">
                <a:effectLst>
                  <a:outerShdw blurRad="38100" dist="38100" dir="2700000" algn="tl">
                    <a:srgbClr val="000000">
                      <a:alpha val="43137"/>
                    </a:srgbClr>
                  </a:outerShdw>
                </a:effectLst>
                <a:latin typeface="Arial Narrow" pitchFamily="34" charset="0"/>
                <a:cs typeface="+mn-cs"/>
              </a:rPr>
              <a:t>quinidina</a:t>
            </a:r>
            <a:r>
              <a:rPr lang="es-AR" sz="2400" b="1" dirty="0">
                <a:effectLst>
                  <a:outerShdw blurRad="38100" dist="38100" dir="2700000" algn="tl">
                    <a:srgbClr val="000000">
                      <a:alpha val="43137"/>
                    </a:srgbClr>
                  </a:outerShdw>
                </a:effectLst>
                <a:latin typeface="Arial Narrow" pitchFamily="34" charset="0"/>
                <a:cs typeface="+mn-cs"/>
              </a:rPr>
              <a:t>, </a:t>
            </a:r>
            <a:r>
              <a:rPr lang="es-AR" sz="2400" b="1" dirty="0" err="1">
                <a:effectLst>
                  <a:outerShdw blurRad="38100" dist="38100" dir="2700000" algn="tl">
                    <a:srgbClr val="000000">
                      <a:alpha val="43137"/>
                    </a:srgbClr>
                  </a:outerShdw>
                </a:effectLst>
                <a:latin typeface="Arial Narrow" pitchFamily="34" charset="0"/>
                <a:cs typeface="+mn-cs"/>
              </a:rPr>
              <a:t>verapamilo</a:t>
            </a:r>
            <a:r>
              <a:rPr lang="es-AR" sz="2400" b="1" dirty="0">
                <a:effectLst>
                  <a:outerShdw blurRad="38100" dist="38100" dir="2700000" algn="tl">
                    <a:srgbClr val="000000">
                      <a:alpha val="43137"/>
                    </a:srgbClr>
                  </a:outerShdw>
                </a:effectLst>
                <a:latin typeface="Arial Narrow" pitchFamily="34" charset="0"/>
                <a:cs typeface="+mn-cs"/>
              </a:rPr>
              <a:t>, </a:t>
            </a:r>
            <a:r>
              <a:rPr lang="es-AR" sz="2400" b="1" dirty="0" err="1">
                <a:effectLst>
                  <a:outerShdw blurRad="38100" dist="38100" dir="2700000" algn="tl">
                    <a:srgbClr val="000000">
                      <a:alpha val="43137"/>
                    </a:srgbClr>
                  </a:outerShdw>
                </a:effectLst>
                <a:latin typeface="Arial Narrow" pitchFamily="34" charset="0"/>
                <a:cs typeface="+mn-cs"/>
              </a:rPr>
              <a:t>rifampicina</a:t>
            </a:r>
            <a:r>
              <a:rPr lang="es-AR" sz="2400" b="1" dirty="0">
                <a:effectLst>
                  <a:outerShdw blurRad="38100" dist="38100" dir="2700000" algn="tl">
                    <a:srgbClr val="000000">
                      <a:alpha val="43137"/>
                    </a:srgbClr>
                  </a:outerShdw>
                </a:effectLst>
                <a:latin typeface="Arial Narrow" pitchFamily="34" charset="0"/>
                <a:cs typeface="+mn-cs"/>
              </a:rPr>
              <a:t>, </a:t>
            </a:r>
            <a:r>
              <a:rPr lang="es-AR" sz="2400" b="1" dirty="0" err="1">
                <a:effectLst>
                  <a:outerShdw blurRad="38100" dist="38100" dir="2700000" algn="tl">
                    <a:srgbClr val="000000">
                      <a:alpha val="43137"/>
                    </a:srgbClr>
                  </a:outerShdw>
                </a:effectLst>
                <a:latin typeface="Arial Narrow" pitchFamily="34" charset="0"/>
                <a:cs typeface="+mn-cs"/>
              </a:rPr>
              <a:t>azólicos</a:t>
            </a:r>
            <a:r>
              <a:rPr lang="es-AR" sz="2400" b="1" dirty="0">
                <a:effectLst>
                  <a:outerShdw blurRad="38100" dist="38100" dir="2700000" algn="tl">
                    <a:srgbClr val="000000">
                      <a:alpha val="43137"/>
                    </a:srgbClr>
                  </a:outerShdw>
                </a:effectLst>
                <a:latin typeface="Arial Narrow" pitchFamily="34" charset="0"/>
                <a:cs typeface="+mn-cs"/>
              </a:rPr>
              <a:t>).</a:t>
            </a:r>
          </a:p>
          <a:p>
            <a:pPr fontAlgn="auto">
              <a:lnSpc>
                <a:spcPct val="150000"/>
              </a:lnSpc>
              <a:spcBef>
                <a:spcPts val="0"/>
              </a:spcBef>
              <a:spcAft>
                <a:spcPts val="0"/>
              </a:spcAft>
              <a:buFontTx/>
              <a:buChar char="-"/>
              <a:defRPr/>
            </a:pPr>
            <a:r>
              <a:rPr lang="es-AR" sz="2400" b="1" dirty="0">
                <a:effectLst>
                  <a:outerShdw blurRad="38100" dist="38100" dir="2700000" algn="tl">
                    <a:srgbClr val="000000">
                      <a:alpha val="43137"/>
                    </a:srgbClr>
                  </a:outerShdw>
                </a:effectLst>
                <a:latin typeface="Arial Narrow" pitchFamily="34" charset="0"/>
                <a:cs typeface="+mn-cs"/>
              </a:rPr>
              <a:t>Incertidumbre en relación a peso.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4450" name="TextBox 3"/>
          <p:cNvSpPr txBox="1">
            <a:spLocks noChangeArrowheads="1"/>
          </p:cNvSpPr>
          <p:nvPr/>
        </p:nvSpPr>
        <p:spPr bwMode="auto">
          <a:xfrm>
            <a:off x="2484438" y="1484313"/>
            <a:ext cx="4167187" cy="646112"/>
          </a:xfrm>
          <a:prstGeom prst="rect">
            <a:avLst/>
          </a:prstGeom>
          <a:noFill/>
          <a:ln w="9525">
            <a:noFill/>
            <a:miter lim="800000"/>
            <a:headEnd/>
            <a:tailEnd/>
          </a:ln>
        </p:spPr>
        <p:txBody>
          <a:bodyPr wrap="none">
            <a:spAutoFit/>
          </a:bodyPr>
          <a:lstStyle/>
          <a:p>
            <a:r>
              <a:rPr lang="es-AR" sz="3600">
                <a:latin typeface="Arial Black" pitchFamily="34" charset="0"/>
              </a:rPr>
              <a:t>Muchas gracias</a:t>
            </a:r>
          </a:p>
        </p:txBody>
      </p:sp>
      <p:sp>
        <p:nvSpPr>
          <p:cNvPr id="104451" name="TextBox 6"/>
          <p:cNvSpPr txBox="1">
            <a:spLocks noChangeArrowheads="1"/>
          </p:cNvSpPr>
          <p:nvPr/>
        </p:nvSpPr>
        <p:spPr bwMode="auto">
          <a:xfrm>
            <a:off x="2484438" y="4005263"/>
            <a:ext cx="4102100" cy="646112"/>
          </a:xfrm>
          <a:prstGeom prst="rect">
            <a:avLst/>
          </a:prstGeom>
          <a:noFill/>
          <a:ln w="9525">
            <a:noFill/>
            <a:miter lim="800000"/>
            <a:headEnd/>
            <a:tailEnd/>
          </a:ln>
        </p:spPr>
        <p:txBody>
          <a:bodyPr wrap="none">
            <a:spAutoFit/>
          </a:bodyPr>
          <a:lstStyle/>
          <a:p>
            <a:r>
              <a:rPr lang="es-AR" sz="3600">
                <a:latin typeface="Arial Narrow" pitchFamily="34" charset="0"/>
              </a:rPr>
              <a:t>febottaro@hotmail.com</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8370" name="Rectangle 6"/>
          <p:cNvSpPr>
            <a:spLocks noChangeArrowheads="1"/>
          </p:cNvSpPr>
          <p:nvPr/>
        </p:nvSpPr>
        <p:spPr bwMode="auto">
          <a:xfrm>
            <a:off x="2290763" y="1052513"/>
            <a:ext cx="2520950" cy="215900"/>
          </a:xfrm>
          <a:prstGeom prst="rect">
            <a:avLst/>
          </a:prstGeom>
          <a:noFill/>
          <a:ln w="9525">
            <a:noFill/>
            <a:miter lim="800000"/>
            <a:headEnd/>
            <a:tailEnd/>
          </a:ln>
        </p:spPr>
        <p:txBody>
          <a:bodyPr lIns="0" tIns="0" rIns="0" bIns="0">
            <a:spAutoFit/>
          </a:bodyPr>
          <a:lstStyle/>
          <a:p>
            <a:pPr algn="ctr"/>
            <a:r>
              <a:rPr lang="en-US" altLang="fr-FR" sz="1400">
                <a:solidFill>
                  <a:srgbClr val="000046"/>
                </a:solidFill>
              </a:rPr>
              <a:t>Sitio de acción</a:t>
            </a:r>
          </a:p>
        </p:txBody>
      </p:sp>
      <p:sp>
        <p:nvSpPr>
          <p:cNvPr id="58371" name="Rectangle 9"/>
          <p:cNvSpPr>
            <a:spLocks noChangeArrowheads="1"/>
          </p:cNvSpPr>
          <p:nvPr/>
        </p:nvSpPr>
        <p:spPr bwMode="auto">
          <a:xfrm>
            <a:off x="987425" y="1654175"/>
            <a:ext cx="522288" cy="214313"/>
          </a:xfrm>
          <a:prstGeom prst="rect">
            <a:avLst/>
          </a:prstGeom>
          <a:noFill/>
          <a:ln w="9525">
            <a:noFill/>
            <a:miter lim="800000"/>
            <a:headEnd/>
            <a:tailEnd/>
          </a:ln>
        </p:spPr>
        <p:txBody>
          <a:bodyPr lIns="0" tIns="0" rIns="0" bIns="0">
            <a:spAutoFit/>
          </a:bodyPr>
          <a:lstStyle/>
          <a:p>
            <a:pPr algn="ctr"/>
            <a:r>
              <a:rPr lang="en-US" altLang="fr-FR" sz="1400" b="1">
                <a:solidFill>
                  <a:srgbClr val="000046"/>
                </a:solidFill>
              </a:rPr>
              <a:t>Inicio</a:t>
            </a:r>
          </a:p>
        </p:txBody>
      </p:sp>
      <p:sp>
        <p:nvSpPr>
          <p:cNvPr id="58372" name="Rectangle 10"/>
          <p:cNvSpPr>
            <a:spLocks noChangeArrowheads="1"/>
          </p:cNvSpPr>
          <p:nvPr/>
        </p:nvSpPr>
        <p:spPr bwMode="auto">
          <a:xfrm>
            <a:off x="323850" y="2644775"/>
            <a:ext cx="1852613" cy="646113"/>
          </a:xfrm>
          <a:prstGeom prst="rect">
            <a:avLst/>
          </a:prstGeom>
          <a:noFill/>
          <a:ln w="9525">
            <a:noFill/>
            <a:miter lim="800000"/>
            <a:headEnd/>
            <a:tailEnd/>
          </a:ln>
        </p:spPr>
        <p:txBody>
          <a:bodyPr lIns="0" tIns="0" rIns="0" bIns="0">
            <a:spAutoFit/>
          </a:bodyPr>
          <a:lstStyle/>
          <a:p>
            <a:pPr algn="ctr"/>
            <a:r>
              <a:rPr lang="en-US" altLang="fr-FR" sz="1400" b="1">
                <a:solidFill>
                  <a:srgbClr val="000046"/>
                </a:solidFill>
              </a:rPr>
              <a:t>Propagación</a:t>
            </a:r>
          </a:p>
          <a:p>
            <a:pPr algn="ctr"/>
            <a:r>
              <a:rPr lang="fr-FR" altLang="fr-FR" sz="1400" b="1">
                <a:solidFill>
                  <a:srgbClr val="000046"/>
                </a:solidFill>
              </a:rPr>
              <a:t>o formación</a:t>
            </a:r>
          </a:p>
          <a:p>
            <a:pPr algn="ctr"/>
            <a:r>
              <a:rPr lang="fr-FR" altLang="fr-FR" sz="1400" b="1">
                <a:solidFill>
                  <a:srgbClr val="000046"/>
                </a:solidFill>
              </a:rPr>
              <a:t>de Trombina</a:t>
            </a:r>
            <a:endParaRPr lang="en-US" altLang="fr-FR" sz="1400" b="1">
              <a:solidFill>
                <a:srgbClr val="000046"/>
              </a:solidFill>
            </a:endParaRPr>
          </a:p>
        </p:txBody>
      </p:sp>
      <p:sp>
        <p:nvSpPr>
          <p:cNvPr id="58373" name="Rectangle 11"/>
          <p:cNvSpPr>
            <a:spLocks noChangeArrowheads="1"/>
          </p:cNvSpPr>
          <p:nvPr/>
        </p:nvSpPr>
        <p:spPr bwMode="auto">
          <a:xfrm>
            <a:off x="623888" y="4543425"/>
            <a:ext cx="1336675" cy="430213"/>
          </a:xfrm>
          <a:prstGeom prst="rect">
            <a:avLst/>
          </a:prstGeom>
          <a:noFill/>
          <a:ln w="9525">
            <a:noFill/>
            <a:miter lim="800000"/>
            <a:headEnd/>
            <a:tailEnd/>
          </a:ln>
        </p:spPr>
        <p:txBody>
          <a:bodyPr lIns="0" tIns="0" rIns="0" bIns="0">
            <a:spAutoFit/>
          </a:bodyPr>
          <a:lstStyle/>
          <a:p>
            <a:pPr algn="ctr"/>
            <a:r>
              <a:rPr lang="en-US" altLang="fr-FR" sz="1400" b="1">
                <a:solidFill>
                  <a:srgbClr val="000046"/>
                </a:solidFill>
              </a:rPr>
              <a:t>Actividad </a:t>
            </a:r>
            <a:r>
              <a:rPr lang="fr-FR" altLang="fr-FR" sz="1400" b="1">
                <a:solidFill>
                  <a:srgbClr val="000046"/>
                </a:solidFill>
              </a:rPr>
              <a:t>de</a:t>
            </a:r>
          </a:p>
          <a:p>
            <a:pPr algn="ctr"/>
            <a:r>
              <a:rPr lang="fr-FR" altLang="fr-FR" sz="1400" b="1">
                <a:solidFill>
                  <a:srgbClr val="000046"/>
                </a:solidFill>
              </a:rPr>
              <a:t>Trombina</a:t>
            </a:r>
            <a:endParaRPr lang="en-US" altLang="fr-FR" sz="1400" b="1">
              <a:solidFill>
                <a:srgbClr val="000046"/>
              </a:solidFill>
            </a:endParaRPr>
          </a:p>
        </p:txBody>
      </p:sp>
      <p:sp>
        <p:nvSpPr>
          <p:cNvPr id="58374" name="Line 13"/>
          <p:cNvSpPr>
            <a:spLocks noChangeShapeType="1"/>
          </p:cNvSpPr>
          <p:nvPr/>
        </p:nvSpPr>
        <p:spPr bwMode="auto">
          <a:xfrm flipH="1">
            <a:off x="3287713" y="4249738"/>
            <a:ext cx="1587" cy="415925"/>
          </a:xfrm>
          <a:prstGeom prst="line">
            <a:avLst/>
          </a:prstGeom>
          <a:noFill/>
          <a:ln w="9525">
            <a:solidFill>
              <a:srgbClr val="333399"/>
            </a:solidFill>
            <a:round/>
            <a:headEnd/>
            <a:tailEnd type="triangle" w="med" len="med"/>
          </a:ln>
        </p:spPr>
        <p:txBody>
          <a:bodyPr wrap="none" anchor="ctr"/>
          <a:lstStyle/>
          <a:p>
            <a:endParaRPr lang="en-US"/>
          </a:p>
        </p:txBody>
      </p:sp>
      <p:sp>
        <p:nvSpPr>
          <p:cNvPr id="58375" name="Line 14"/>
          <p:cNvSpPr>
            <a:spLocks noChangeShapeType="1"/>
          </p:cNvSpPr>
          <p:nvPr/>
        </p:nvSpPr>
        <p:spPr bwMode="auto">
          <a:xfrm flipH="1" flipV="1">
            <a:off x="2863850" y="3063875"/>
            <a:ext cx="803275" cy="1588"/>
          </a:xfrm>
          <a:prstGeom prst="line">
            <a:avLst/>
          </a:prstGeom>
          <a:noFill/>
          <a:ln w="9525">
            <a:solidFill>
              <a:srgbClr val="333399"/>
            </a:solidFill>
            <a:round/>
            <a:headEnd/>
            <a:tailEnd type="triangle" w="med" len="med"/>
          </a:ln>
        </p:spPr>
        <p:txBody>
          <a:bodyPr wrap="none" anchor="ctr"/>
          <a:lstStyle/>
          <a:p>
            <a:endParaRPr lang="en-US"/>
          </a:p>
        </p:txBody>
      </p:sp>
      <p:sp>
        <p:nvSpPr>
          <p:cNvPr id="58376" name="Line 15"/>
          <p:cNvSpPr>
            <a:spLocks noChangeShapeType="1"/>
          </p:cNvSpPr>
          <p:nvPr/>
        </p:nvSpPr>
        <p:spPr bwMode="auto">
          <a:xfrm>
            <a:off x="2697163" y="2655888"/>
            <a:ext cx="269875" cy="736600"/>
          </a:xfrm>
          <a:prstGeom prst="line">
            <a:avLst/>
          </a:prstGeom>
          <a:noFill/>
          <a:ln w="9525">
            <a:solidFill>
              <a:srgbClr val="333399"/>
            </a:solidFill>
            <a:round/>
            <a:headEnd/>
            <a:tailEnd type="triangle" w="med" len="med"/>
          </a:ln>
        </p:spPr>
        <p:txBody>
          <a:bodyPr wrap="none" anchor="ctr"/>
          <a:lstStyle/>
          <a:p>
            <a:endParaRPr lang="en-US"/>
          </a:p>
        </p:txBody>
      </p:sp>
      <p:sp>
        <p:nvSpPr>
          <p:cNvPr id="58377" name="Line 16"/>
          <p:cNvSpPr>
            <a:spLocks noChangeShapeType="1"/>
          </p:cNvSpPr>
          <p:nvPr/>
        </p:nvSpPr>
        <p:spPr bwMode="auto">
          <a:xfrm flipH="1">
            <a:off x="4032250" y="2608263"/>
            <a:ext cx="257175" cy="265112"/>
          </a:xfrm>
          <a:prstGeom prst="line">
            <a:avLst/>
          </a:prstGeom>
          <a:noFill/>
          <a:ln w="9525">
            <a:solidFill>
              <a:srgbClr val="333399"/>
            </a:solidFill>
            <a:round/>
            <a:headEnd/>
            <a:tailEnd type="triangle" w="med" len="med"/>
          </a:ln>
        </p:spPr>
        <p:txBody>
          <a:bodyPr wrap="none" anchor="ctr"/>
          <a:lstStyle/>
          <a:p>
            <a:endParaRPr lang="en-US"/>
          </a:p>
        </p:txBody>
      </p:sp>
      <p:sp>
        <p:nvSpPr>
          <p:cNvPr id="58378" name="Line 17"/>
          <p:cNvSpPr>
            <a:spLocks noChangeShapeType="1"/>
          </p:cNvSpPr>
          <p:nvPr/>
        </p:nvSpPr>
        <p:spPr bwMode="auto">
          <a:xfrm>
            <a:off x="3798888" y="1952625"/>
            <a:ext cx="422275" cy="350838"/>
          </a:xfrm>
          <a:prstGeom prst="line">
            <a:avLst/>
          </a:prstGeom>
          <a:noFill/>
          <a:ln w="9525">
            <a:solidFill>
              <a:srgbClr val="333399"/>
            </a:solidFill>
            <a:round/>
            <a:headEnd/>
            <a:tailEnd type="triangle" w="med" len="med"/>
          </a:ln>
        </p:spPr>
        <p:txBody>
          <a:bodyPr wrap="none" anchor="ctr"/>
          <a:lstStyle/>
          <a:p>
            <a:endParaRPr lang="en-US"/>
          </a:p>
        </p:txBody>
      </p:sp>
      <p:sp>
        <p:nvSpPr>
          <p:cNvPr id="58379" name="Oval 18"/>
          <p:cNvSpPr>
            <a:spLocks noChangeArrowheads="1"/>
          </p:cNvSpPr>
          <p:nvPr/>
        </p:nvSpPr>
        <p:spPr bwMode="auto">
          <a:xfrm>
            <a:off x="2990850" y="1522413"/>
            <a:ext cx="1090613" cy="455612"/>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80" name="Rectangle 19"/>
          <p:cNvSpPr>
            <a:spLocks noChangeArrowheads="1"/>
          </p:cNvSpPr>
          <p:nvPr/>
        </p:nvSpPr>
        <p:spPr bwMode="auto">
          <a:xfrm>
            <a:off x="3162300" y="1635125"/>
            <a:ext cx="749300" cy="274638"/>
          </a:xfrm>
          <a:prstGeom prst="rect">
            <a:avLst/>
          </a:prstGeom>
          <a:noFill/>
          <a:ln w="9525">
            <a:noFill/>
            <a:miter lim="800000"/>
            <a:headEnd/>
            <a:tailEnd/>
          </a:ln>
        </p:spPr>
        <p:txBody>
          <a:bodyPr wrap="none" lIns="0" tIns="0" rIns="0" bIns="0">
            <a:spAutoFit/>
          </a:bodyPr>
          <a:lstStyle/>
          <a:p>
            <a:r>
              <a:rPr lang="en-US" altLang="fr-FR" b="1">
                <a:solidFill>
                  <a:srgbClr val="FF0000"/>
                </a:solidFill>
              </a:rPr>
              <a:t>TF/VIIa</a:t>
            </a:r>
          </a:p>
        </p:txBody>
      </p:sp>
      <p:sp>
        <p:nvSpPr>
          <p:cNvPr id="58381" name="Freeform 20"/>
          <p:cNvSpPr>
            <a:spLocks noChangeAspect="1"/>
          </p:cNvSpPr>
          <p:nvPr/>
        </p:nvSpPr>
        <p:spPr bwMode="auto">
          <a:xfrm>
            <a:off x="2749550" y="4679950"/>
            <a:ext cx="1085850" cy="455613"/>
          </a:xfrm>
          <a:custGeom>
            <a:avLst/>
            <a:gdLst>
              <a:gd name="T0" fmla="*/ 0 w 1722"/>
              <a:gd name="T1" fmla="*/ 2147483647 h 567"/>
              <a:gd name="T2" fmla="*/ 2147483647 w 1722"/>
              <a:gd name="T3" fmla="*/ 0 h 567"/>
              <a:gd name="T4" fmla="*/ 2147483647 w 1722"/>
              <a:gd name="T5" fmla="*/ 0 h 567"/>
              <a:gd name="T6" fmla="*/ 2147483647 w 1722"/>
              <a:gd name="T7" fmla="*/ 2147483647 h 567"/>
              <a:gd name="T8" fmla="*/ 2147483647 w 1722"/>
              <a:gd name="T9" fmla="*/ 2147483647 h 567"/>
              <a:gd name="T10" fmla="*/ 2147483647 w 1722"/>
              <a:gd name="T11" fmla="*/ 2147483647 h 567"/>
              <a:gd name="T12" fmla="*/ 0 w 1722"/>
              <a:gd name="T13" fmla="*/ 2147483647 h 567"/>
              <a:gd name="T14" fmla="*/ 0 60000 65536"/>
              <a:gd name="T15" fmla="*/ 0 60000 65536"/>
              <a:gd name="T16" fmla="*/ 0 60000 65536"/>
              <a:gd name="T17" fmla="*/ 0 60000 65536"/>
              <a:gd name="T18" fmla="*/ 0 60000 65536"/>
              <a:gd name="T19" fmla="*/ 0 60000 65536"/>
              <a:gd name="T20" fmla="*/ 0 60000 65536"/>
              <a:gd name="T21" fmla="*/ 0 w 1722"/>
              <a:gd name="T22" fmla="*/ 0 h 567"/>
              <a:gd name="T23" fmla="*/ 1722 w 1722"/>
              <a:gd name="T24" fmla="*/ 567 h 5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2" h="567">
                <a:moveTo>
                  <a:pt x="0" y="297"/>
                </a:moveTo>
                <a:lnTo>
                  <a:pt x="282" y="0"/>
                </a:lnTo>
                <a:lnTo>
                  <a:pt x="1437" y="0"/>
                </a:lnTo>
                <a:lnTo>
                  <a:pt x="1722" y="273"/>
                </a:lnTo>
                <a:lnTo>
                  <a:pt x="1443" y="567"/>
                </a:lnTo>
                <a:lnTo>
                  <a:pt x="270" y="567"/>
                </a:lnTo>
                <a:lnTo>
                  <a:pt x="0" y="297"/>
                </a:lnTo>
                <a:close/>
              </a:path>
            </a:pathLst>
          </a:cu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n-US"/>
          </a:p>
        </p:txBody>
      </p:sp>
      <p:sp>
        <p:nvSpPr>
          <p:cNvPr id="58382" name="Rectangle 21"/>
          <p:cNvSpPr>
            <a:spLocks noChangeArrowheads="1"/>
          </p:cNvSpPr>
          <p:nvPr/>
        </p:nvSpPr>
        <p:spPr bwMode="auto">
          <a:xfrm>
            <a:off x="3036888" y="4691063"/>
            <a:ext cx="454025" cy="492125"/>
          </a:xfrm>
          <a:prstGeom prst="rect">
            <a:avLst/>
          </a:prstGeom>
          <a:noFill/>
          <a:ln w="9525">
            <a:noFill/>
            <a:miter lim="800000"/>
            <a:headEnd/>
            <a:tailEnd/>
          </a:ln>
        </p:spPr>
        <p:txBody>
          <a:bodyPr wrap="none" lIns="0" tIns="0" rIns="0" bIns="0">
            <a:spAutoFit/>
          </a:bodyPr>
          <a:lstStyle/>
          <a:p>
            <a:r>
              <a:rPr lang="en-US" altLang="fr-FR" sz="3200" b="1">
                <a:solidFill>
                  <a:srgbClr val="FF0000"/>
                </a:solidFill>
              </a:rPr>
              <a:t>IIa</a:t>
            </a:r>
          </a:p>
        </p:txBody>
      </p:sp>
      <p:sp>
        <p:nvSpPr>
          <p:cNvPr id="58383" name="Oval 22"/>
          <p:cNvSpPr>
            <a:spLocks noChangeArrowheads="1"/>
          </p:cNvSpPr>
          <p:nvPr/>
        </p:nvSpPr>
        <p:spPr bwMode="auto">
          <a:xfrm>
            <a:off x="3024188" y="3802063"/>
            <a:ext cx="546100" cy="454025"/>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84" name="Rectangle 23"/>
          <p:cNvSpPr>
            <a:spLocks noChangeArrowheads="1"/>
          </p:cNvSpPr>
          <p:nvPr/>
        </p:nvSpPr>
        <p:spPr bwMode="auto">
          <a:xfrm>
            <a:off x="3230563" y="3914775"/>
            <a:ext cx="98425" cy="212725"/>
          </a:xfrm>
          <a:prstGeom prst="rect">
            <a:avLst/>
          </a:prstGeom>
          <a:noFill/>
          <a:ln w="9525">
            <a:noFill/>
            <a:miter lim="800000"/>
            <a:headEnd/>
            <a:tailEnd/>
          </a:ln>
        </p:spPr>
        <p:txBody>
          <a:bodyPr wrap="none" lIns="0" tIns="0" rIns="0" bIns="0">
            <a:spAutoFit/>
          </a:bodyPr>
          <a:lstStyle/>
          <a:p>
            <a:r>
              <a:rPr lang="en-US" altLang="fr-FR" sz="1400">
                <a:solidFill>
                  <a:srgbClr val="000046"/>
                </a:solidFill>
              </a:rPr>
              <a:t>II</a:t>
            </a:r>
          </a:p>
        </p:txBody>
      </p:sp>
      <p:sp>
        <p:nvSpPr>
          <p:cNvPr id="58385" name="Oval 24"/>
          <p:cNvSpPr>
            <a:spLocks noChangeArrowheads="1"/>
          </p:cNvSpPr>
          <p:nvPr/>
        </p:nvSpPr>
        <p:spPr bwMode="auto">
          <a:xfrm>
            <a:off x="2770188" y="3395663"/>
            <a:ext cx="546100" cy="455612"/>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86" name="Rectangle 25"/>
          <p:cNvSpPr>
            <a:spLocks noChangeArrowheads="1"/>
          </p:cNvSpPr>
          <p:nvPr/>
        </p:nvSpPr>
        <p:spPr bwMode="auto">
          <a:xfrm>
            <a:off x="2843213" y="3429000"/>
            <a:ext cx="377825" cy="369888"/>
          </a:xfrm>
          <a:prstGeom prst="rect">
            <a:avLst/>
          </a:prstGeom>
          <a:noFill/>
          <a:ln w="9525">
            <a:noFill/>
            <a:miter lim="800000"/>
            <a:headEnd/>
            <a:tailEnd/>
          </a:ln>
        </p:spPr>
        <p:txBody>
          <a:bodyPr wrap="none" lIns="0" tIns="0" rIns="0" bIns="0">
            <a:spAutoFit/>
          </a:bodyPr>
          <a:lstStyle/>
          <a:p>
            <a:r>
              <a:rPr lang="en-US" altLang="fr-FR" sz="2400" b="1">
                <a:solidFill>
                  <a:srgbClr val="FF0000"/>
                </a:solidFill>
              </a:rPr>
              <a:t>Xa</a:t>
            </a:r>
          </a:p>
        </p:txBody>
      </p:sp>
      <p:sp>
        <p:nvSpPr>
          <p:cNvPr id="58387" name="Oval 26"/>
          <p:cNvSpPr>
            <a:spLocks noChangeArrowheads="1"/>
          </p:cNvSpPr>
          <p:nvPr/>
        </p:nvSpPr>
        <p:spPr bwMode="auto">
          <a:xfrm>
            <a:off x="3611563" y="2849563"/>
            <a:ext cx="546100" cy="455612"/>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88" name="Rectangle 27"/>
          <p:cNvSpPr>
            <a:spLocks noChangeArrowheads="1"/>
          </p:cNvSpPr>
          <p:nvPr/>
        </p:nvSpPr>
        <p:spPr bwMode="auto">
          <a:xfrm>
            <a:off x="3713163" y="2965450"/>
            <a:ext cx="266700" cy="211138"/>
          </a:xfrm>
          <a:prstGeom prst="rect">
            <a:avLst/>
          </a:prstGeom>
          <a:noFill/>
          <a:ln w="9525">
            <a:noFill/>
            <a:miter lim="800000"/>
            <a:headEnd/>
            <a:tailEnd/>
          </a:ln>
        </p:spPr>
        <p:txBody>
          <a:bodyPr wrap="none" lIns="0" tIns="0" rIns="0" bIns="0">
            <a:spAutoFit/>
          </a:bodyPr>
          <a:lstStyle/>
          <a:p>
            <a:r>
              <a:rPr lang="en-US" altLang="fr-FR" sz="1400">
                <a:solidFill>
                  <a:srgbClr val="000046"/>
                </a:solidFill>
              </a:rPr>
              <a:t>IXa</a:t>
            </a:r>
          </a:p>
        </p:txBody>
      </p:sp>
      <p:sp>
        <p:nvSpPr>
          <p:cNvPr id="58389" name="Oval 28"/>
          <p:cNvSpPr>
            <a:spLocks noChangeArrowheads="1"/>
          </p:cNvSpPr>
          <p:nvPr/>
        </p:nvSpPr>
        <p:spPr bwMode="auto">
          <a:xfrm>
            <a:off x="4140200" y="2251075"/>
            <a:ext cx="546100" cy="455613"/>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90" name="Rectangle 29"/>
          <p:cNvSpPr>
            <a:spLocks noChangeArrowheads="1"/>
          </p:cNvSpPr>
          <p:nvPr/>
        </p:nvSpPr>
        <p:spPr bwMode="auto">
          <a:xfrm>
            <a:off x="4305300" y="2365375"/>
            <a:ext cx="168275" cy="212725"/>
          </a:xfrm>
          <a:prstGeom prst="rect">
            <a:avLst/>
          </a:prstGeom>
          <a:noFill/>
          <a:ln w="9525">
            <a:noFill/>
            <a:miter lim="800000"/>
            <a:headEnd/>
            <a:tailEnd/>
          </a:ln>
        </p:spPr>
        <p:txBody>
          <a:bodyPr wrap="none" lIns="0" tIns="0" rIns="0" bIns="0">
            <a:spAutoFit/>
          </a:bodyPr>
          <a:lstStyle/>
          <a:p>
            <a:r>
              <a:rPr lang="en-US" altLang="fr-FR" sz="1400">
                <a:solidFill>
                  <a:srgbClr val="000046"/>
                </a:solidFill>
              </a:rPr>
              <a:t>IX</a:t>
            </a:r>
          </a:p>
        </p:txBody>
      </p:sp>
      <p:sp>
        <p:nvSpPr>
          <p:cNvPr id="58391" name="Oval 30"/>
          <p:cNvSpPr>
            <a:spLocks noChangeArrowheads="1"/>
          </p:cNvSpPr>
          <p:nvPr/>
        </p:nvSpPr>
        <p:spPr bwMode="auto">
          <a:xfrm>
            <a:off x="2387600" y="2251075"/>
            <a:ext cx="546100" cy="455613"/>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92" name="Rectangle 31"/>
          <p:cNvSpPr>
            <a:spLocks noChangeArrowheads="1"/>
          </p:cNvSpPr>
          <p:nvPr/>
        </p:nvSpPr>
        <p:spPr bwMode="auto">
          <a:xfrm>
            <a:off x="2581275" y="2365375"/>
            <a:ext cx="119063" cy="212725"/>
          </a:xfrm>
          <a:prstGeom prst="rect">
            <a:avLst/>
          </a:prstGeom>
          <a:noFill/>
          <a:ln w="9525">
            <a:noFill/>
            <a:miter lim="800000"/>
            <a:headEnd/>
            <a:tailEnd/>
          </a:ln>
        </p:spPr>
        <p:txBody>
          <a:bodyPr wrap="none" lIns="0" tIns="0" rIns="0" bIns="0">
            <a:spAutoFit/>
          </a:bodyPr>
          <a:lstStyle/>
          <a:p>
            <a:r>
              <a:rPr lang="en-US" altLang="fr-FR" sz="1400">
                <a:solidFill>
                  <a:srgbClr val="000046"/>
                </a:solidFill>
              </a:rPr>
              <a:t>X</a:t>
            </a:r>
          </a:p>
        </p:txBody>
      </p:sp>
      <p:sp>
        <p:nvSpPr>
          <p:cNvPr id="58393" name="Oval 32"/>
          <p:cNvSpPr>
            <a:spLocks noChangeArrowheads="1"/>
          </p:cNvSpPr>
          <p:nvPr/>
        </p:nvSpPr>
        <p:spPr bwMode="auto">
          <a:xfrm>
            <a:off x="4154488" y="2849563"/>
            <a:ext cx="544512" cy="455612"/>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94" name="Rectangle 33"/>
          <p:cNvSpPr>
            <a:spLocks noChangeArrowheads="1"/>
          </p:cNvSpPr>
          <p:nvPr/>
        </p:nvSpPr>
        <p:spPr bwMode="auto">
          <a:xfrm>
            <a:off x="4149725" y="3000375"/>
            <a:ext cx="549275" cy="304800"/>
          </a:xfrm>
          <a:prstGeom prst="rect">
            <a:avLst/>
          </a:prstGeom>
          <a:noFill/>
          <a:ln w="9525">
            <a:noFill/>
            <a:miter lim="800000"/>
            <a:headEnd/>
            <a:tailEnd/>
          </a:ln>
        </p:spPr>
        <p:txBody>
          <a:bodyPr wrap="none">
            <a:spAutoFit/>
          </a:bodyPr>
          <a:lstStyle/>
          <a:p>
            <a:pPr>
              <a:spcBef>
                <a:spcPct val="50000"/>
              </a:spcBef>
            </a:pPr>
            <a:r>
              <a:rPr lang="en-US" altLang="fr-FR" sz="1400">
                <a:solidFill>
                  <a:srgbClr val="000046"/>
                </a:solidFill>
              </a:rPr>
              <a:t>VIIIa</a:t>
            </a:r>
          </a:p>
        </p:txBody>
      </p:sp>
      <p:sp>
        <p:nvSpPr>
          <p:cNvPr id="58395" name="Oval 34"/>
          <p:cNvSpPr>
            <a:spLocks noChangeArrowheads="1"/>
          </p:cNvSpPr>
          <p:nvPr/>
        </p:nvSpPr>
        <p:spPr bwMode="auto">
          <a:xfrm>
            <a:off x="3313113" y="3408363"/>
            <a:ext cx="546100" cy="454025"/>
          </a:xfrm>
          <a:prstGeom prst="ellipse">
            <a:avLst/>
          </a:prstGeom>
          <a:gradFill rotWithShape="0">
            <a:gsLst>
              <a:gs pos="0">
                <a:srgbClr val="DDDDDD"/>
              </a:gs>
              <a:gs pos="100000">
                <a:srgbClr val="B2B2B2"/>
              </a:gs>
            </a:gsLst>
            <a:path path="rect">
              <a:fillToRect r="100000" b="100000"/>
            </a:path>
          </a:gradFill>
          <a:ln w="12700">
            <a:solidFill>
              <a:srgbClr val="808080"/>
            </a:solidFill>
            <a:round/>
            <a:headEnd/>
            <a:tailEnd/>
          </a:ln>
        </p:spPr>
        <p:txBody>
          <a:bodyPr wrap="none" anchor="ctr"/>
          <a:lstStyle/>
          <a:p>
            <a:endParaRPr lang="es-ES"/>
          </a:p>
        </p:txBody>
      </p:sp>
      <p:sp>
        <p:nvSpPr>
          <p:cNvPr id="58396" name="Rectangle 35"/>
          <p:cNvSpPr>
            <a:spLocks noChangeArrowheads="1"/>
          </p:cNvSpPr>
          <p:nvPr/>
        </p:nvSpPr>
        <p:spPr bwMode="auto">
          <a:xfrm>
            <a:off x="3382963" y="3573463"/>
            <a:ext cx="401637" cy="304800"/>
          </a:xfrm>
          <a:prstGeom prst="rect">
            <a:avLst/>
          </a:prstGeom>
          <a:noFill/>
          <a:ln w="9525">
            <a:noFill/>
            <a:miter lim="800000"/>
            <a:headEnd/>
            <a:tailEnd/>
          </a:ln>
        </p:spPr>
        <p:txBody>
          <a:bodyPr wrap="none">
            <a:spAutoFit/>
          </a:bodyPr>
          <a:lstStyle/>
          <a:p>
            <a:pPr>
              <a:spcBef>
                <a:spcPct val="50000"/>
              </a:spcBef>
            </a:pPr>
            <a:r>
              <a:rPr lang="en-US" altLang="fr-FR" sz="1400">
                <a:solidFill>
                  <a:srgbClr val="000046"/>
                </a:solidFill>
              </a:rPr>
              <a:t>Va</a:t>
            </a:r>
          </a:p>
        </p:txBody>
      </p:sp>
      <p:sp>
        <p:nvSpPr>
          <p:cNvPr id="58397" name="Line 36"/>
          <p:cNvSpPr>
            <a:spLocks noChangeShapeType="1"/>
          </p:cNvSpPr>
          <p:nvPr/>
        </p:nvSpPr>
        <p:spPr bwMode="auto">
          <a:xfrm flipH="1">
            <a:off x="2854325" y="1954213"/>
            <a:ext cx="422275" cy="352425"/>
          </a:xfrm>
          <a:prstGeom prst="line">
            <a:avLst/>
          </a:prstGeom>
          <a:noFill/>
          <a:ln w="9525">
            <a:solidFill>
              <a:srgbClr val="333399"/>
            </a:solidFill>
            <a:round/>
            <a:headEnd/>
            <a:tailEnd type="triangle" w="med" len="med"/>
          </a:ln>
        </p:spPr>
        <p:txBody>
          <a:bodyPr wrap="none" anchor="ctr"/>
          <a:lstStyle/>
          <a:p>
            <a:endParaRPr lang="en-US"/>
          </a:p>
        </p:txBody>
      </p:sp>
      <p:sp>
        <p:nvSpPr>
          <p:cNvPr id="58398" name="Line 37"/>
          <p:cNvSpPr>
            <a:spLocks noChangeShapeType="1"/>
          </p:cNvSpPr>
          <p:nvPr/>
        </p:nvSpPr>
        <p:spPr bwMode="auto">
          <a:xfrm flipV="1">
            <a:off x="568325" y="2060575"/>
            <a:ext cx="7388225" cy="14288"/>
          </a:xfrm>
          <a:prstGeom prst="line">
            <a:avLst/>
          </a:prstGeom>
          <a:noFill/>
          <a:ln w="38100" cap="rnd">
            <a:solidFill>
              <a:srgbClr val="333399"/>
            </a:solidFill>
            <a:prstDash val="sysDot"/>
            <a:round/>
            <a:headEnd/>
            <a:tailEnd/>
          </a:ln>
        </p:spPr>
        <p:txBody>
          <a:bodyPr wrap="none" anchor="ctr"/>
          <a:lstStyle/>
          <a:p>
            <a:endParaRPr lang="en-US"/>
          </a:p>
        </p:txBody>
      </p:sp>
      <p:sp>
        <p:nvSpPr>
          <p:cNvPr id="58399" name="Line 38"/>
          <p:cNvSpPr>
            <a:spLocks noChangeShapeType="1"/>
          </p:cNvSpPr>
          <p:nvPr/>
        </p:nvSpPr>
        <p:spPr bwMode="auto">
          <a:xfrm flipV="1">
            <a:off x="585788" y="4284663"/>
            <a:ext cx="7199312" cy="15875"/>
          </a:xfrm>
          <a:prstGeom prst="line">
            <a:avLst/>
          </a:prstGeom>
          <a:noFill/>
          <a:ln w="38100" cap="rnd">
            <a:solidFill>
              <a:srgbClr val="333399"/>
            </a:solidFill>
            <a:prstDash val="sysDot"/>
            <a:round/>
            <a:headEnd/>
            <a:tailEnd/>
          </a:ln>
        </p:spPr>
        <p:txBody>
          <a:bodyPr wrap="none" anchor="ctr"/>
          <a:lstStyle/>
          <a:p>
            <a:endParaRPr lang="en-US"/>
          </a:p>
        </p:txBody>
      </p:sp>
      <p:sp>
        <p:nvSpPr>
          <p:cNvPr id="58400" name="Line 40"/>
          <p:cNvSpPr>
            <a:spLocks noChangeShapeType="1"/>
          </p:cNvSpPr>
          <p:nvPr/>
        </p:nvSpPr>
        <p:spPr bwMode="auto">
          <a:xfrm flipH="1">
            <a:off x="5200650" y="954088"/>
            <a:ext cx="0" cy="4406900"/>
          </a:xfrm>
          <a:prstGeom prst="line">
            <a:avLst/>
          </a:prstGeom>
          <a:noFill/>
          <a:ln w="28575">
            <a:solidFill>
              <a:srgbClr val="333399"/>
            </a:solidFill>
            <a:round/>
            <a:headEnd/>
            <a:tailEnd/>
          </a:ln>
        </p:spPr>
        <p:txBody>
          <a:bodyPr/>
          <a:lstStyle/>
          <a:p>
            <a:endParaRPr lang="en-US"/>
          </a:p>
        </p:txBody>
      </p:sp>
      <p:sp>
        <p:nvSpPr>
          <p:cNvPr id="58401" name="Line 41"/>
          <p:cNvSpPr>
            <a:spLocks noChangeShapeType="1"/>
          </p:cNvSpPr>
          <p:nvPr/>
        </p:nvSpPr>
        <p:spPr bwMode="auto">
          <a:xfrm flipH="1">
            <a:off x="2133600" y="966788"/>
            <a:ext cx="0" cy="4406900"/>
          </a:xfrm>
          <a:prstGeom prst="line">
            <a:avLst/>
          </a:prstGeom>
          <a:noFill/>
          <a:ln w="28575">
            <a:solidFill>
              <a:srgbClr val="333399"/>
            </a:solidFill>
            <a:round/>
            <a:headEnd/>
            <a:tailEnd/>
          </a:ln>
        </p:spPr>
        <p:txBody>
          <a:bodyPr/>
          <a:lstStyle/>
          <a:p>
            <a:endParaRPr lang="en-US"/>
          </a:p>
        </p:txBody>
      </p:sp>
      <p:sp>
        <p:nvSpPr>
          <p:cNvPr id="58402" name="Line 42"/>
          <p:cNvSpPr>
            <a:spLocks noChangeShapeType="1"/>
          </p:cNvSpPr>
          <p:nvPr/>
        </p:nvSpPr>
        <p:spPr bwMode="auto">
          <a:xfrm flipV="1">
            <a:off x="593725" y="1341438"/>
            <a:ext cx="7199313" cy="36512"/>
          </a:xfrm>
          <a:prstGeom prst="line">
            <a:avLst/>
          </a:prstGeom>
          <a:noFill/>
          <a:ln w="28575">
            <a:solidFill>
              <a:srgbClr val="333399"/>
            </a:solidFill>
            <a:round/>
            <a:headEnd/>
            <a:tailEnd/>
          </a:ln>
        </p:spPr>
        <p:txBody>
          <a:bodyPr/>
          <a:lstStyle/>
          <a:p>
            <a:endParaRPr lang="en-US"/>
          </a:p>
        </p:txBody>
      </p:sp>
      <p:sp>
        <p:nvSpPr>
          <p:cNvPr id="58403" name="Oval 43"/>
          <p:cNvSpPr>
            <a:spLocks noChangeArrowheads="1"/>
          </p:cNvSpPr>
          <p:nvPr/>
        </p:nvSpPr>
        <p:spPr bwMode="auto">
          <a:xfrm>
            <a:off x="2695575" y="3213100"/>
            <a:ext cx="633413" cy="803275"/>
          </a:xfrm>
          <a:prstGeom prst="ellipse">
            <a:avLst/>
          </a:prstGeom>
          <a:noFill/>
          <a:ln w="57150">
            <a:solidFill>
              <a:srgbClr val="FF3300"/>
            </a:solidFill>
            <a:round/>
            <a:headEnd/>
            <a:tailEnd/>
          </a:ln>
        </p:spPr>
        <p:txBody>
          <a:bodyPr wrap="none" anchor="ctr"/>
          <a:lstStyle/>
          <a:p>
            <a:endParaRPr lang="es-ES"/>
          </a:p>
        </p:txBody>
      </p:sp>
      <p:sp>
        <p:nvSpPr>
          <p:cNvPr id="58404" name="Oval 45"/>
          <p:cNvSpPr>
            <a:spLocks noChangeArrowheads="1"/>
          </p:cNvSpPr>
          <p:nvPr/>
        </p:nvSpPr>
        <p:spPr bwMode="auto">
          <a:xfrm>
            <a:off x="2676525" y="4402138"/>
            <a:ext cx="1247775" cy="936625"/>
          </a:xfrm>
          <a:prstGeom prst="ellipse">
            <a:avLst/>
          </a:prstGeom>
          <a:noFill/>
          <a:ln w="57150">
            <a:solidFill>
              <a:srgbClr val="FF3300"/>
            </a:solidFill>
            <a:round/>
            <a:headEnd/>
            <a:tailEnd/>
          </a:ln>
        </p:spPr>
        <p:txBody>
          <a:bodyPr wrap="none" anchor="ctr"/>
          <a:lstStyle/>
          <a:p>
            <a:endParaRPr lang="es-ES"/>
          </a:p>
        </p:txBody>
      </p:sp>
      <p:sp>
        <p:nvSpPr>
          <p:cNvPr id="58405" name="Oval 46"/>
          <p:cNvSpPr>
            <a:spLocks noChangeArrowheads="1"/>
          </p:cNvSpPr>
          <p:nvPr/>
        </p:nvSpPr>
        <p:spPr bwMode="auto">
          <a:xfrm>
            <a:off x="2757488" y="1412875"/>
            <a:ext cx="1527175" cy="612775"/>
          </a:xfrm>
          <a:prstGeom prst="ellipse">
            <a:avLst/>
          </a:prstGeom>
          <a:noFill/>
          <a:ln w="57150">
            <a:solidFill>
              <a:srgbClr val="FF3300"/>
            </a:solidFill>
            <a:round/>
            <a:headEnd/>
            <a:tailEnd/>
          </a:ln>
        </p:spPr>
        <p:txBody>
          <a:bodyPr wrap="none" anchor="ctr"/>
          <a:lstStyle/>
          <a:p>
            <a:endParaRPr lang="es-ES"/>
          </a:p>
        </p:txBody>
      </p:sp>
      <p:sp>
        <p:nvSpPr>
          <p:cNvPr id="58406" name="TextBox 46"/>
          <p:cNvSpPr txBox="1">
            <a:spLocks noChangeArrowheads="1"/>
          </p:cNvSpPr>
          <p:nvPr/>
        </p:nvSpPr>
        <p:spPr bwMode="auto">
          <a:xfrm>
            <a:off x="5219700" y="1412875"/>
            <a:ext cx="3455988" cy="338138"/>
          </a:xfrm>
          <a:prstGeom prst="rect">
            <a:avLst/>
          </a:prstGeom>
          <a:noFill/>
          <a:ln w="9525">
            <a:noFill/>
            <a:miter lim="800000"/>
            <a:headEnd/>
            <a:tailEnd/>
          </a:ln>
        </p:spPr>
        <p:txBody>
          <a:bodyPr>
            <a:spAutoFit/>
          </a:bodyPr>
          <a:lstStyle/>
          <a:p>
            <a:endParaRPr lang="es-ES" sz="1600">
              <a:latin typeface="Arial Narrow" pitchFamily="34" charset="0"/>
            </a:endParaRPr>
          </a:p>
        </p:txBody>
      </p:sp>
      <p:sp>
        <p:nvSpPr>
          <p:cNvPr id="58407" name="Rectangle 6"/>
          <p:cNvSpPr>
            <a:spLocks noChangeArrowheads="1"/>
          </p:cNvSpPr>
          <p:nvPr/>
        </p:nvSpPr>
        <p:spPr bwMode="auto">
          <a:xfrm>
            <a:off x="5291138" y="1052513"/>
            <a:ext cx="2520950" cy="215900"/>
          </a:xfrm>
          <a:prstGeom prst="rect">
            <a:avLst/>
          </a:prstGeom>
          <a:noFill/>
          <a:ln w="9525">
            <a:noFill/>
            <a:miter lim="800000"/>
            <a:headEnd/>
            <a:tailEnd/>
          </a:ln>
        </p:spPr>
        <p:txBody>
          <a:bodyPr lIns="0" tIns="0" rIns="0" bIns="0">
            <a:spAutoFit/>
          </a:bodyPr>
          <a:lstStyle/>
          <a:p>
            <a:pPr algn="ctr"/>
            <a:r>
              <a:rPr lang="en-US" altLang="fr-FR" sz="1400">
                <a:solidFill>
                  <a:srgbClr val="000046"/>
                </a:solidFill>
              </a:rPr>
              <a:t>Anticoagulante</a:t>
            </a:r>
          </a:p>
        </p:txBody>
      </p:sp>
      <p:sp>
        <p:nvSpPr>
          <p:cNvPr id="45" name="Rectangle 4"/>
          <p:cNvSpPr>
            <a:spLocks noChangeArrowheads="1"/>
          </p:cNvSpPr>
          <p:nvPr/>
        </p:nvSpPr>
        <p:spPr bwMode="auto">
          <a:xfrm>
            <a:off x="5292725" y="4437063"/>
            <a:ext cx="4121150" cy="862012"/>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333399"/>
              </a:buClr>
              <a:buSzPct val="75000"/>
              <a:buFont typeface="Monotype Sorts" pitchFamily="2" charset="2"/>
              <a:buNone/>
              <a:tabLst>
                <a:tab pos="187325" algn="l"/>
              </a:tabLst>
              <a:defRPr/>
            </a:pPr>
            <a:r>
              <a:rPr lang="en-US" altLang="fr-FR" sz="1400" dirty="0">
                <a:solidFill>
                  <a:srgbClr val="0066FF"/>
                </a:solidFill>
                <a:cs typeface="+mn-cs"/>
              </a:rPr>
              <a:t> </a:t>
            </a:r>
            <a:r>
              <a:rPr lang="en-US" altLang="fr-FR" sz="1400" b="1" u="sng" dirty="0" err="1">
                <a:solidFill>
                  <a:srgbClr val="FF0000"/>
                </a:solidFill>
                <a:cs typeface="+mn-cs"/>
              </a:rPr>
              <a:t>Inhibidores</a:t>
            </a:r>
            <a:r>
              <a:rPr lang="en-US" altLang="fr-FR" sz="1400" b="1" u="sng" dirty="0">
                <a:solidFill>
                  <a:srgbClr val="FF0000"/>
                </a:solidFill>
                <a:cs typeface="+mn-cs"/>
              </a:rPr>
              <a:t> </a:t>
            </a:r>
            <a:r>
              <a:rPr lang="en-US" altLang="fr-FR" sz="1400" b="1" u="sng" dirty="0" err="1">
                <a:solidFill>
                  <a:srgbClr val="FF0000"/>
                </a:solidFill>
                <a:cs typeface="+mn-cs"/>
              </a:rPr>
              <a:t>directos</a:t>
            </a:r>
            <a:r>
              <a:rPr lang="en-US" altLang="fr-FR" sz="1400" b="1" u="sng" dirty="0">
                <a:solidFill>
                  <a:srgbClr val="FF0000"/>
                </a:solidFill>
                <a:cs typeface="+mn-cs"/>
              </a:rPr>
              <a:t> de </a:t>
            </a:r>
            <a:r>
              <a:rPr lang="en-US" altLang="fr-FR" sz="1400" b="1" u="sng" dirty="0" err="1">
                <a:solidFill>
                  <a:srgbClr val="FF0000"/>
                </a:solidFill>
                <a:cs typeface="+mn-cs"/>
              </a:rPr>
              <a:t>trombina</a:t>
            </a:r>
            <a:r>
              <a:rPr lang="en-US" altLang="fr-FR" sz="1400" dirty="0">
                <a:solidFill>
                  <a:schemeClr val="accent4">
                    <a:lumMod val="10000"/>
                  </a:schemeClr>
                </a:solidFill>
                <a:cs typeface="+mn-cs"/>
              </a:rPr>
              <a:t>: </a:t>
            </a:r>
            <a:r>
              <a:rPr lang="en-US" altLang="fr-FR" sz="1400" dirty="0" err="1">
                <a:solidFill>
                  <a:schemeClr val="accent4">
                    <a:lumMod val="10000"/>
                  </a:schemeClr>
                </a:solidFill>
                <a:cs typeface="+mn-cs"/>
              </a:rPr>
              <a:t>dabigatran</a:t>
            </a:r>
            <a:endParaRPr lang="en-US" altLang="fr-FR" sz="1400" dirty="0">
              <a:solidFill>
                <a:schemeClr val="accent4">
                  <a:lumMod val="10000"/>
                </a:schemeClr>
              </a:solidFill>
              <a:cs typeface="+mn-cs"/>
            </a:endParaRPr>
          </a:p>
          <a:p>
            <a:pPr fontAlgn="auto">
              <a:spcBef>
                <a:spcPts val="0"/>
              </a:spcBef>
              <a:spcAft>
                <a:spcPts val="0"/>
              </a:spcAft>
              <a:buClr>
                <a:srgbClr val="333399"/>
              </a:buClr>
              <a:buSzPct val="75000"/>
              <a:buFont typeface="Monotype Sorts" pitchFamily="2" charset="2"/>
              <a:buNone/>
              <a:tabLst>
                <a:tab pos="187325" algn="l"/>
              </a:tabLst>
              <a:defRPr/>
            </a:pPr>
            <a:r>
              <a:rPr lang="en-US" altLang="fr-FR" sz="1400" dirty="0" err="1">
                <a:solidFill>
                  <a:schemeClr val="accent4">
                    <a:lumMod val="10000"/>
                  </a:schemeClr>
                </a:solidFill>
                <a:cs typeface="+mn-cs"/>
              </a:rPr>
              <a:t>hirudin</a:t>
            </a:r>
            <a:r>
              <a:rPr lang="en-US" altLang="fr-FR" sz="1400" dirty="0">
                <a:solidFill>
                  <a:schemeClr val="accent4">
                    <a:lumMod val="10000"/>
                  </a:schemeClr>
                </a:solidFill>
                <a:cs typeface="+mn-cs"/>
              </a:rPr>
              <a:t>, </a:t>
            </a:r>
            <a:r>
              <a:rPr lang="en-US" altLang="fr-FR" sz="1400" dirty="0" err="1">
                <a:solidFill>
                  <a:schemeClr val="accent4">
                    <a:lumMod val="10000"/>
                  </a:schemeClr>
                </a:solidFill>
                <a:cs typeface="+mn-cs"/>
              </a:rPr>
              <a:t>bivalirudin</a:t>
            </a:r>
            <a:r>
              <a:rPr lang="en-US" altLang="fr-FR" sz="1400" dirty="0">
                <a:solidFill>
                  <a:schemeClr val="accent4">
                    <a:lumMod val="10000"/>
                  </a:schemeClr>
                </a:solidFill>
                <a:cs typeface="+mn-cs"/>
              </a:rPr>
              <a:t>, </a:t>
            </a:r>
            <a:r>
              <a:rPr lang="en-US" altLang="fr-FR" sz="1400" dirty="0" err="1">
                <a:solidFill>
                  <a:schemeClr val="accent4">
                    <a:lumMod val="10000"/>
                  </a:schemeClr>
                </a:solidFill>
                <a:cs typeface="+mn-cs"/>
              </a:rPr>
              <a:t>argatroban</a:t>
            </a:r>
            <a:r>
              <a:rPr lang="en-US" altLang="fr-FR" sz="1400" dirty="0">
                <a:solidFill>
                  <a:schemeClr val="accent4">
                    <a:lumMod val="10000"/>
                  </a:schemeClr>
                </a:solidFill>
                <a:cs typeface="+mn-cs"/>
              </a:rPr>
              <a:t>, </a:t>
            </a:r>
            <a:r>
              <a:rPr lang="en-US" altLang="fr-FR" sz="1400" dirty="0" err="1">
                <a:solidFill>
                  <a:schemeClr val="accent4">
                    <a:lumMod val="10000"/>
                  </a:schemeClr>
                </a:solidFill>
                <a:cs typeface="+mn-cs"/>
              </a:rPr>
              <a:t>ximelagtran</a:t>
            </a:r>
            <a:endParaRPr lang="en-US" altLang="fr-FR" sz="1400" dirty="0">
              <a:solidFill>
                <a:schemeClr val="accent4">
                  <a:lumMod val="10000"/>
                </a:schemeClr>
              </a:solidFill>
              <a:cs typeface="+mn-cs"/>
            </a:endParaRPr>
          </a:p>
          <a:p>
            <a:pPr fontAlgn="auto">
              <a:spcBef>
                <a:spcPts val="0"/>
              </a:spcBef>
              <a:spcAft>
                <a:spcPts val="0"/>
              </a:spcAft>
              <a:buClr>
                <a:srgbClr val="333399"/>
              </a:buClr>
              <a:buSzPct val="75000"/>
              <a:buFont typeface="Monotype Sorts" pitchFamily="2" charset="2"/>
              <a:buNone/>
              <a:tabLst>
                <a:tab pos="187325" algn="l"/>
              </a:tabLst>
              <a:defRPr/>
            </a:pPr>
            <a:endParaRPr lang="en-US" altLang="fr-FR" sz="1400" dirty="0">
              <a:cs typeface="+mn-cs"/>
            </a:endParaRPr>
          </a:p>
          <a:p>
            <a:pPr fontAlgn="auto">
              <a:spcBef>
                <a:spcPts val="0"/>
              </a:spcBef>
              <a:spcAft>
                <a:spcPts val="0"/>
              </a:spcAft>
              <a:buClr>
                <a:srgbClr val="333399"/>
              </a:buClr>
              <a:buSzPct val="75000"/>
              <a:tabLst>
                <a:tab pos="187325" algn="l"/>
              </a:tabLst>
              <a:defRPr/>
            </a:pPr>
            <a:r>
              <a:rPr lang="en-US" altLang="fr-FR" sz="1400" b="1" u="sng" dirty="0" err="1">
                <a:solidFill>
                  <a:srgbClr val="FF0000"/>
                </a:solidFill>
                <a:cs typeface="+mn-cs"/>
              </a:rPr>
              <a:t>Inhibidores</a:t>
            </a:r>
            <a:r>
              <a:rPr lang="en-US" altLang="fr-FR" sz="1400" b="1" u="sng" dirty="0">
                <a:solidFill>
                  <a:srgbClr val="FF0000"/>
                </a:solidFill>
                <a:cs typeface="+mn-cs"/>
              </a:rPr>
              <a:t> </a:t>
            </a:r>
            <a:r>
              <a:rPr lang="en-US" altLang="fr-FR" sz="1400" b="1" u="sng" dirty="0" err="1">
                <a:solidFill>
                  <a:srgbClr val="FF0000"/>
                </a:solidFill>
                <a:cs typeface="+mn-cs"/>
              </a:rPr>
              <a:t>indirectos</a:t>
            </a:r>
            <a:r>
              <a:rPr lang="en-US" altLang="fr-FR" sz="1400" b="1" u="sng" dirty="0">
                <a:solidFill>
                  <a:srgbClr val="FF0000"/>
                </a:solidFill>
                <a:cs typeface="+mn-cs"/>
              </a:rPr>
              <a:t> de </a:t>
            </a:r>
            <a:r>
              <a:rPr lang="en-US" altLang="fr-FR" sz="1400" b="1" u="sng" dirty="0" err="1">
                <a:solidFill>
                  <a:srgbClr val="FF0000"/>
                </a:solidFill>
                <a:cs typeface="+mn-cs"/>
              </a:rPr>
              <a:t>trombina</a:t>
            </a:r>
            <a:r>
              <a:rPr lang="en-US" altLang="fr-FR" sz="1400" dirty="0">
                <a:cs typeface="+mn-cs"/>
              </a:rPr>
              <a:t>: </a:t>
            </a:r>
            <a:r>
              <a:rPr lang="en-US" altLang="fr-FR" sz="1400" dirty="0">
                <a:solidFill>
                  <a:schemeClr val="accent4">
                    <a:lumMod val="10000"/>
                  </a:schemeClr>
                </a:solidFill>
                <a:cs typeface="+mn-cs"/>
              </a:rPr>
              <a:t>HNF</a:t>
            </a:r>
            <a:endParaRPr lang="en-US" altLang="fr-FR" sz="1400" dirty="0">
              <a:solidFill>
                <a:schemeClr val="accent4">
                  <a:lumMod val="10000"/>
                </a:schemeClr>
              </a:solidFill>
              <a:cs typeface="+mn-cs"/>
            </a:endParaRPr>
          </a:p>
        </p:txBody>
      </p:sp>
      <p:sp>
        <p:nvSpPr>
          <p:cNvPr id="46" name="Rectangle 5"/>
          <p:cNvSpPr>
            <a:spLocks noChangeArrowheads="1"/>
          </p:cNvSpPr>
          <p:nvPr/>
        </p:nvSpPr>
        <p:spPr bwMode="auto">
          <a:xfrm>
            <a:off x="5292725" y="2209800"/>
            <a:ext cx="3600450" cy="17240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333399"/>
              </a:buClr>
              <a:buSzPct val="75000"/>
              <a:tabLst>
                <a:tab pos="187325" algn="l"/>
              </a:tabLst>
              <a:defRPr/>
            </a:pPr>
            <a:r>
              <a:rPr lang="en-US" altLang="fr-FR" sz="1400" b="1" u="sng" dirty="0" err="1">
                <a:solidFill>
                  <a:srgbClr val="FF0000"/>
                </a:solidFill>
                <a:cs typeface="+mn-cs"/>
              </a:rPr>
              <a:t>Inibidores</a:t>
            </a:r>
            <a:r>
              <a:rPr lang="en-US" altLang="fr-FR" sz="1400" b="1" u="sng" dirty="0">
                <a:solidFill>
                  <a:srgbClr val="FF0000"/>
                </a:solidFill>
                <a:cs typeface="+mn-cs"/>
              </a:rPr>
              <a:t> </a:t>
            </a:r>
            <a:r>
              <a:rPr lang="en-US" altLang="fr-FR" sz="1400" b="1" u="sng" dirty="0">
                <a:solidFill>
                  <a:srgbClr val="FF0000"/>
                </a:solidFill>
                <a:cs typeface="+mn-cs"/>
              </a:rPr>
              <a:t>F </a:t>
            </a:r>
            <a:r>
              <a:rPr lang="en-US" altLang="fr-FR" sz="1400" b="1" u="sng" dirty="0">
                <a:solidFill>
                  <a:srgbClr val="FF0000"/>
                </a:solidFill>
                <a:cs typeface="+mn-cs"/>
              </a:rPr>
              <a:t>IXs</a:t>
            </a:r>
            <a:r>
              <a:rPr lang="en-US" altLang="fr-FR" sz="1400" dirty="0">
                <a:solidFill>
                  <a:srgbClr val="000046"/>
                </a:solidFill>
                <a:cs typeface="+mn-cs"/>
              </a:rPr>
              <a:t>: </a:t>
            </a:r>
            <a:r>
              <a:rPr lang="en-US" altLang="fr-FR" sz="1400" dirty="0" err="1">
                <a:solidFill>
                  <a:srgbClr val="000046"/>
                </a:solidFill>
                <a:cs typeface="+mn-cs"/>
              </a:rPr>
              <a:t>IXa</a:t>
            </a:r>
            <a:r>
              <a:rPr lang="en-US" altLang="fr-FR" sz="1400" dirty="0">
                <a:solidFill>
                  <a:srgbClr val="000046"/>
                </a:solidFill>
                <a:cs typeface="+mn-cs"/>
              </a:rPr>
              <a:t> </a:t>
            </a:r>
            <a:r>
              <a:rPr lang="en-US" altLang="fr-FR" sz="1400" dirty="0">
                <a:solidFill>
                  <a:srgbClr val="000046"/>
                </a:solidFill>
                <a:cs typeface="+mn-cs"/>
              </a:rPr>
              <a:t>inhibitors, </a:t>
            </a:r>
            <a:r>
              <a:rPr lang="en-US" altLang="fr-FR" sz="1400" dirty="0" err="1">
                <a:solidFill>
                  <a:srgbClr val="000046"/>
                </a:solidFill>
                <a:cs typeface="+mn-cs"/>
              </a:rPr>
              <a:t>IXa</a:t>
            </a:r>
            <a:r>
              <a:rPr lang="en-US" altLang="fr-FR" sz="1400" dirty="0">
                <a:solidFill>
                  <a:srgbClr val="000046"/>
                </a:solidFill>
                <a:cs typeface="+mn-cs"/>
              </a:rPr>
              <a:t> antibody</a:t>
            </a:r>
          </a:p>
          <a:p>
            <a:pPr fontAlgn="auto">
              <a:spcBef>
                <a:spcPts val="0"/>
              </a:spcBef>
              <a:spcAft>
                <a:spcPts val="0"/>
              </a:spcAft>
              <a:buClr>
                <a:srgbClr val="333399"/>
              </a:buClr>
              <a:buSzPct val="75000"/>
              <a:buFont typeface="Monotype Sorts" pitchFamily="2" charset="2"/>
              <a:buChar char="u"/>
              <a:tabLst>
                <a:tab pos="187325" algn="l"/>
              </a:tabLst>
              <a:defRPr/>
            </a:pPr>
            <a:endParaRPr lang="en-US" altLang="fr-FR" sz="1400" dirty="0">
              <a:solidFill>
                <a:srgbClr val="000046"/>
              </a:solidFill>
              <a:cs typeface="+mn-cs"/>
            </a:endParaRPr>
          </a:p>
          <a:p>
            <a:pPr fontAlgn="auto">
              <a:spcBef>
                <a:spcPts val="0"/>
              </a:spcBef>
              <a:spcAft>
                <a:spcPts val="0"/>
              </a:spcAft>
              <a:buClr>
                <a:srgbClr val="333399"/>
              </a:buClr>
              <a:tabLst>
                <a:tab pos="187325" algn="l"/>
              </a:tabLst>
              <a:defRPr/>
            </a:pPr>
            <a:r>
              <a:rPr lang="en-US" altLang="fr-FR" sz="1400" b="1" u="sng" dirty="0" err="1">
                <a:solidFill>
                  <a:srgbClr val="FF0000"/>
                </a:solidFill>
                <a:cs typeface="+mn-cs"/>
              </a:rPr>
              <a:t>Activadores</a:t>
            </a:r>
            <a:r>
              <a:rPr lang="en-US" altLang="fr-FR" sz="1400" b="1" u="sng" dirty="0">
                <a:solidFill>
                  <a:srgbClr val="FF0000"/>
                </a:solidFill>
                <a:cs typeface="+mn-cs"/>
              </a:rPr>
              <a:t> </a:t>
            </a:r>
            <a:r>
              <a:rPr lang="en-US" altLang="fr-FR" sz="1400" b="1" u="sng" dirty="0" err="1">
                <a:solidFill>
                  <a:srgbClr val="FF0000"/>
                </a:solidFill>
                <a:cs typeface="+mn-cs"/>
              </a:rPr>
              <a:t>proteína</a:t>
            </a:r>
            <a:r>
              <a:rPr lang="en-US" altLang="fr-FR" sz="1400" b="1" u="sng" dirty="0">
                <a:solidFill>
                  <a:srgbClr val="FF0000"/>
                </a:solidFill>
                <a:cs typeface="+mn-cs"/>
              </a:rPr>
              <a:t> </a:t>
            </a:r>
            <a:r>
              <a:rPr lang="en-US" altLang="fr-FR" sz="1400" b="1" u="sng" dirty="0">
                <a:solidFill>
                  <a:srgbClr val="FF0000"/>
                </a:solidFill>
                <a:cs typeface="+mn-cs"/>
              </a:rPr>
              <a:t>C</a:t>
            </a:r>
            <a:r>
              <a:rPr lang="en-US" altLang="fr-FR" sz="1400" dirty="0">
                <a:solidFill>
                  <a:srgbClr val="FF0000"/>
                </a:solidFill>
                <a:cs typeface="+mn-cs"/>
              </a:rPr>
              <a:t>: </a:t>
            </a:r>
            <a:endParaRPr lang="en-US" altLang="fr-FR" sz="1400" dirty="0">
              <a:solidFill>
                <a:schemeClr val="accent4">
                  <a:lumMod val="10000"/>
                </a:schemeClr>
              </a:solidFill>
              <a:cs typeface="+mn-cs"/>
            </a:endParaRPr>
          </a:p>
          <a:p>
            <a:pPr fontAlgn="auto">
              <a:spcBef>
                <a:spcPts val="0"/>
              </a:spcBef>
              <a:spcAft>
                <a:spcPts val="0"/>
              </a:spcAft>
              <a:buClr>
                <a:srgbClr val="333399"/>
              </a:buClr>
              <a:tabLst>
                <a:tab pos="187325" algn="l"/>
              </a:tabLst>
              <a:defRPr/>
            </a:pPr>
            <a:r>
              <a:rPr lang="en-US" altLang="fr-FR" sz="1400" dirty="0">
                <a:solidFill>
                  <a:schemeClr val="accent4">
                    <a:lumMod val="10000"/>
                  </a:schemeClr>
                </a:solidFill>
                <a:cs typeface="+mn-cs"/>
              </a:rPr>
              <a:t>APC</a:t>
            </a:r>
            <a:r>
              <a:rPr lang="en-US" altLang="fr-FR" sz="1400" dirty="0">
                <a:solidFill>
                  <a:schemeClr val="accent4">
                    <a:lumMod val="10000"/>
                  </a:schemeClr>
                </a:solidFill>
                <a:cs typeface="+mn-cs"/>
              </a:rPr>
              <a:t>, </a:t>
            </a:r>
            <a:r>
              <a:rPr lang="en-US" altLang="fr-FR" sz="1400" dirty="0" err="1">
                <a:solidFill>
                  <a:schemeClr val="accent4">
                    <a:lumMod val="10000"/>
                  </a:schemeClr>
                </a:solidFill>
                <a:cs typeface="+mn-cs"/>
              </a:rPr>
              <a:t>thrombomodulin</a:t>
            </a:r>
            <a:endParaRPr lang="en-US" altLang="fr-FR" sz="1400" dirty="0">
              <a:solidFill>
                <a:schemeClr val="accent4">
                  <a:lumMod val="10000"/>
                </a:schemeClr>
              </a:solidFill>
              <a:cs typeface="+mn-cs"/>
            </a:endParaRPr>
          </a:p>
          <a:p>
            <a:pPr fontAlgn="auto">
              <a:spcBef>
                <a:spcPts val="0"/>
              </a:spcBef>
              <a:spcAft>
                <a:spcPts val="0"/>
              </a:spcAft>
              <a:buClr>
                <a:srgbClr val="333399"/>
              </a:buClr>
              <a:buSzPct val="75000"/>
              <a:buFontTx/>
              <a:buChar char="•"/>
              <a:tabLst>
                <a:tab pos="187325" algn="l"/>
              </a:tabLst>
              <a:defRPr/>
            </a:pPr>
            <a:endParaRPr lang="en-US" altLang="fr-FR" sz="1400" dirty="0">
              <a:solidFill>
                <a:srgbClr val="000046"/>
              </a:solidFill>
              <a:cs typeface="+mn-cs"/>
            </a:endParaRPr>
          </a:p>
          <a:p>
            <a:pPr fontAlgn="auto">
              <a:spcBef>
                <a:spcPts val="0"/>
              </a:spcBef>
              <a:spcAft>
                <a:spcPts val="0"/>
              </a:spcAft>
              <a:buClr>
                <a:srgbClr val="333399"/>
              </a:buClr>
              <a:tabLst>
                <a:tab pos="187325" algn="l"/>
              </a:tabLst>
              <a:defRPr/>
            </a:pPr>
            <a:r>
              <a:rPr lang="en-US" altLang="fr-FR" sz="1400" b="1" u="sng" dirty="0" err="1">
                <a:solidFill>
                  <a:srgbClr val="FF0000"/>
                </a:solidFill>
                <a:cs typeface="+mn-cs"/>
              </a:rPr>
              <a:t>Antagonistas</a:t>
            </a:r>
            <a:r>
              <a:rPr lang="en-US" altLang="fr-FR" sz="1400" b="1" u="sng" dirty="0">
                <a:solidFill>
                  <a:srgbClr val="FF0000"/>
                </a:solidFill>
                <a:cs typeface="+mn-cs"/>
              </a:rPr>
              <a:t> de F </a:t>
            </a:r>
            <a:r>
              <a:rPr lang="en-US" altLang="fr-FR" sz="1400" b="1" u="sng" dirty="0" err="1">
                <a:solidFill>
                  <a:srgbClr val="FF0000"/>
                </a:solidFill>
                <a:cs typeface="+mn-cs"/>
              </a:rPr>
              <a:t>Xa</a:t>
            </a:r>
            <a:r>
              <a:rPr lang="en-US" altLang="fr-FR" sz="1400" dirty="0">
                <a:solidFill>
                  <a:srgbClr val="FF0000"/>
                </a:solidFill>
                <a:cs typeface="+mn-cs"/>
              </a:rPr>
              <a:t>:</a:t>
            </a:r>
            <a:endParaRPr lang="en-US" altLang="fr-FR" sz="1400" dirty="0">
              <a:solidFill>
                <a:schemeClr val="accent4">
                  <a:lumMod val="10000"/>
                </a:schemeClr>
              </a:solidFill>
              <a:cs typeface="+mn-cs"/>
            </a:endParaRPr>
          </a:p>
          <a:p>
            <a:pPr fontAlgn="auto">
              <a:spcBef>
                <a:spcPts val="0"/>
              </a:spcBef>
              <a:spcAft>
                <a:spcPts val="0"/>
              </a:spcAft>
              <a:buClr>
                <a:srgbClr val="333399"/>
              </a:buClr>
              <a:buSzPct val="75000"/>
              <a:tabLst>
                <a:tab pos="187325" algn="l"/>
              </a:tabLst>
              <a:defRPr/>
            </a:pPr>
            <a:r>
              <a:rPr lang="en-US" altLang="fr-FR" sz="1400" dirty="0" err="1">
                <a:solidFill>
                  <a:schemeClr val="accent4">
                    <a:lumMod val="10000"/>
                  </a:schemeClr>
                </a:solidFill>
                <a:cs typeface="+mn-cs"/>
              </a:rPr>
              <a:t>Indirectos</a:t>
            </a:r>
            <a:r>
              <a:rPr lang="en-US" altLang="fr-FR" sz="1400" dirty="0">
                <a:solidFill>
                  <a:schemeClr val="accent4">
                    <a:lumMod val="10000"/>
                  </a:schemeClr>
                </a:solidFill>
                <a:cs typeface="+mn-cs"/>
              </a:rPr>
              <a:t>: </a:t>
            </a:r>
            <a:r>
              <a:rPr lang="en-US" altLang="fr-FR" sz="1400" dirty="0" err="1">
                <a:solidFill>
                  <a:schemeClr val="accent4">
                    <a:lumMod val="10000"/>
                  </a:schemeClr>
                </a:solidFill>
                <a:cs typeface="+mn-cs"/>
              </a:rPr>
              <a:t>Pentasacáridos</a:t>
            </a:r>
            <a:r>
              <a:rPr lang="en-US" altLang="fr-FR" sz="1400" dirty="0">
                <a:cs typeface="+mn-cs"/>
              </a:rPr>
              <a:t>, HBPM</a:t>
            </a:r>
            <a:endParaRPr lang="en-US" altLang="fr-FR" sz="1400" dirty="0">
              <a:cs typeface="+mn-cs"/>
            </a:endParaRPr>
          </a:p>
          <a:p>
            <a:pPr fontAlgn="auto">
              <a:spcBef>
                <a:spcPts val="0"/>
              </a:spcBef>
              <a:spcAft>
                <a:spcPts val="0"/>
              </a:spcAft>
              <a:buClr>
                <a:srgbClr val="333399"/>
              </a:buClr>
              <a:buSzPct val="75000"/>
              <a:tabLst>
                <a:tab pos="187325" algn="l"/>
              </a:tabLst>
              <a:defRPr/>
            </a:pPr>
            <a:r>
              <a:rPr lang="fr-FR" altLang="fr-FR" sz="1400" dirty="0">
                <a:solidFill>
                  <a:schemeClr val="accent4">
                    <a:lumMod val="10000"/>
                  </a:schemeClr>
                </a:solidFill>
                <a:cs typeface="+mn-cs"/>
              </a:rPr>
              <a:t>Directos:  </a:t>
            </a:r>
            <a:r>
              <a:rPr lang="fr-FR" altLang="fr-FR" sz="1400" dirty="0" err="1">
                <a:solidFill>
                  <a:schemeClr val="accent4">
                    <a:lumMod val="10000"/>
                  </a:schemeClr>
                </a:solidFill>
                <a:cs typeface="+mn-cs"/>
              </a:rPr>
              <a:t>xabanes</a:t>
            </a:r>
            <a:endParaRPr lang="en-US" altLang="fr-FR" sz="1400" dirty="0">
              <a:solidFill>
                <a:schemeClr val="accent4">
                  <a:lumMod val="10000"/>
                </a:schemeClr>
              </a:solidFill>
              <a:cs typeface="+mn-cs"/>
            </a:endParaRPr>
          </a:p>
        </p:txBody>
      </p:sp>
      <p:sp>
        <p:nvSpPr>
          <p:cNvPr id="58410" name="Rectangle 6"/>
          <p:cNvSpPr>
            <a:spLocks noChangeArrowheads="1"/>
          </p:cNvSpPr>
          <p:nvPr/>
        </p:nvSpPr>
        <p:spPr bwMode="auto">
          <a:xfrm>
            <a:off x="5435600" y="1484313"/>
            <a:ext cx="1223963" cy="431800"/>
          </a:xfrm>
          <a:prstGeom prst="rect">
            <a:avLst/>
          </a:prstGeom>
          <a:noFill/>
          <a:ln w="9525">
            <a:noFill/>
            <a:miter lim="800000"/>
            <a:headEnd/>
            <a:tailEnd/>
          </a:ln>
        </p:spPr>
        <p:txBody>
          <a:bodyPr lIns="0" tIns="0" rIns="0" bIns="0">
            <a:spAutoFit/>
          </a:bodyPr>
          <a:lstStyle/>
          <a:p>
            <a:r>
              <a:rPr lang="en-US" altLang="fr-FR" sz="1400">
                <a:solidFill>
                  <a:srgbClr val="000046"/>
                </a:solidFill>
              </a:rPr>
              <a:t>TFPI</a:t>
            </a:r>
          </a:p>
          <a:p>
            <a:r>
              <a:rPr lang="en-US" altLang="fr-FR" sz="1400">
                <a:solidFill>
                  <a:srgbClr val="000046"/>
                </a:solidFill>
              </a:rPr>
              <a:t>NAPc2</a:t>
            </a:r>
          </a:p>
        </p:txBody>
      </p:sp>
      <p:sp>
        <p:nvSpPr>
          <p:cNvPr id="58411" name="TextBox 50"/>
          <p:cNvSpPr txBox="1">
            <a:spLocks noChangeArrowheads="1"/>
          </p:cNvSpPr>
          <p:nvPr/>
        </p:nvSpPr>
        <p:spPr bwMode="auto">
          <a:xfrm>
            <a:off x="2005013" y="5949950"/>
            <a:ext cx="4464050" cy="368300"/>
          </a:xfrm>
          <a:prstGeom prst="rect">
            <a:avLst/>
          </a:prstGeom>
          <a:noFill/>
          <a:ln w="9525">
            <a:noFill/>
            <a:miter lim="800000"/>
            <a:headEnd/>
            <a:tailEnd/>
          </a:ln>
        </p:spPr>
        <p:txBody>
          <a:bodyPr wrap="none">
            <a:spAutoFit/>
          </a:bodyPr>
          <a:lstStyle/>
          <a:p>
            <a:pPr algn="ctr"/>
            <a:r>
              <a:rPr lang="es-AR"/>
              <a:t>Múltiples sitios: </a:t>
            </a:r>
            <a:r>
              <a:rPr lang="es-AR" b="1">
                <a:solidFill>
                  <a:srgbClr val="0070C0"/>
                </a:solidFill>
              </a:rPr>
              <a:t>Antagonistas de la Vit-K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9394" name="TextBox 1"/>
          <p:cNvSpPr txBox="1">
            <a:spLocks noChangeArrowheads="1"/>
          </p:cNvSpPr>
          <p:nvPr/>
        </p:nvSpPr>
        <p:spPr bwMode="auto">
          <a:xfrm>
            <a:off x="839788" y="333375"/>
            <a:ext cx="6850062" cy="577850"/>
          </a:xfrm>
          <a:prstGeom prst="rect">
            <a:avLst/>
          </a:prstGeom>
          <a:noFill/>
          <a:ln w="9525">
            <a:noFill/>
            <a:miter lim="800000"/>
            <a:headEnd/>
            <a:tailEnd/>
          </a:ln>
        </p:spPr>
        <p:txBody>
          <a:bodyPr wrap="none">
            <a:spAutoFit/>
          </a:bodyPr>
          <a:lstStyle/>
          <a:p>
            <a:pPr algn="ctr">
              <a:lnSpc>
                <a:spcPct val="150000"/>
              </a:lnSpc>
            </a:pPr>
            <a:r>
              <a:rPr lang="es-AR" b="1">
                <a:solidFill>
                  <a:srgbClr val="FF0000"/>
                </a:solidFill>
              </a:rPr>
              <a:t>1. Antagonistas de la Vit-K: </a:t>
            </a:r>
            <a:r>
              <a:rPr lang="es-AR" sz="2400" b="1">
                <a:solidFill>
                  <a:srgbClr val="7030A0"/>
                </a:solidFill>
              </a:rPr>
              <a:t>warfarina, acenocumarol</a:t>
            </a:r>
          </a:p>
        </p:txBody>
      </p:sp>
      <p:pic>
        <p:nvPicPr>
          <p:cNvPr id="59395" name="Picture 2" descr="http://blogs.diariodeavisos.com/lamaquinahumana/files/2011/02/higado.jpg"/>
          <p:cNvPicPr>
            <a:picLocks noChangeAspect="1" noChangeArrowheads="1"/>
          </p:cNvPicPr>
          <p:nvPr/>
        </p:nvPicPr>
        <p:blipFill>
          <a:blip r:embed="rId2"/>
          <a:srcRect/>
          <a:stretch>
            <a:fillRect/>
          </a:stretch>
        </p:blipFill>
        <p:spPr bwMode="auto">
          <a:xfrm>
            <a:off x="166688" y="1125538"/>
            <a:ext cx="3544887" cy="2735262"/>
          </a:xfrm>
          <a:prstGeom prst="rect">
            <a:avLst/>
          </a:prstGeom>
          <a:noFill/>
          <a:ln w="9525">
            <a:noFill/>
            <a:miter lim="800000"/>
            <a:headEnd/>
            <a:tailEnd/>
          </a:ln>
        </p:spPr>
      </p:pic>
      <p:sp>
        <p:nvSpPr>
          <p:cNvPr id="5" name="TextBox 4"/>
          <p:cNvSpPr txBox="1"/>
          <p:nvPr/>
        </p:nvSpPr>
        <p:spPr>
          <a:xfrm>
            <a:off x="3851275" y="1052513"/>
            <a:ext cx="4740275" cy="3048000"/>
          </a:xfrm>
          <a:prstGeom prst="rect">
            <a:avLst/>
          </a:prstGeom>
          <a:noFill/>
        </p:spPr>
        <p:txBody>
          <a:bodyPr wrap="none">
            <a:spAutoFit/>
          </a:bodyPr>
          <a:lstStyle/>
          <a:p>
            <a:pPr algn="ctr"/>
            <a:r>
              <a:rPr lang="es-AR" sz="2400">
                <a:solidFill>
                  <a:srgbClr val="161616"/>
                </a:solidFill>
              </a:rPr>
              <a:t>Impide la </a:t>
            </a:r>
            <a:r>
              <a:rPr lang="el-GR" sz="2400">
                <a:solidFill>
                  <a:srgbClr val="161616"/>
                </a:solidFill>
              </a:rPr>
              <a:t>γ</a:t>
            </a:r>
            <a:r>
              <a:rPr lang="en-US" sz="2400">
                <a:solidFill>
                  <a:srgbClr val="161616"/>
                </a:solidFill>
              </a:rPr>
              <a:t>-carboxilación de los </a:t>
            </a:r>
          </a:p>
          <a:p>
            <a:pPr algn="ctr"/>
            <a:r>
              <a:rPr lang="en-US" sz="2400">
                <a:solidFill>
                  <a:srgbClr val="161616"/>
                </a:solidFill>
              </a:rPr>
              <a:t>factores de la coagulación</a:t>
            </a:r>
          </a:p>
          <a:p>
            <a:pPr lvl="1" algn="ctr">
              <a:buFont typeface="Arial" charset="0"/>
              <a:buChar char="•"/>
            </a:pPr>
            <a:r>
              <a:rPr lang="en-US" sz="2400" b="1">
                <a:solidFill>
                  <a:srgbClr val="FF0000"/>
                </a:solidFill>
              </a:rPr>
              <a:t>II </a:t>
            </a:r>
            <a:r>
              <a:rPr lang="en-US" sz="2000" b="1">
                <a:solidFill>
                  <a:srgbClr val="7030A0"/>
                </a:solidFill>
                <a:latin typeface="Arial Narrow" pitchFamily="34" charset="0"/>
              </a:rPr>
              <a:t>(vida media 60 a 72 hs)</a:t>
            </a:r>
          </a:p>
          <a:p>
            <a:pPr lvl="1" algn="ctr">
              <a:buFont typeface="Arial" charset="0"/>
              <a:buChar char="•"/>
            </a:pPr>
            <a:r>
              <a:rPr lang="en-US" sz="2400" b="1">
                <a:solidFill>
                  <a:srgbClr val="FF0000"/>
                </a:solidFill>
              </a:rPr>
              <a:t>VII</a:t>
            </a:r>
          </a:p>
          <a:p>
            <a:pPr lvl="1" algn="ctr">
              <a:buFont typeface="Arial" charset="0"/>
              <a:buChar char="•"/>
            </a:pPr>
            <a:r>
              <a:rPr lang="en-US" sz="2400" b="1">
                <a:solidFill>
                  <a:srgbClr val="FF0000"/>
                </a:solidFill>
              </a:rPr>
              <a:t>IX</a:t>
            </a:r>
          </a:p>
          <a:p>
            <a:pPr lvl="1" algn="ctr">
              <a:buFont typeface="Arial" charset="0"/>
              <a:buChar char="•"/>
            </a:pPr>
            <a:r>
              <a:rPr lang="en-US" sz="2400" b="1">
                <a:solidFill>
                  <a:srgbClr val="FF0000"/>
                </a:solidFill>
              </a:rPr>
              <a:t>X </a:t>
            </a:r>
          </a:p>
          <a:p>
            <a:pPr lvl="1" algn="ctr">
              <a:buFont typeface="Arial" charset="0"/>
              <a:buChar char="•"/>
            </a:pPr>
            <a:r>
              <a:rPr lang="en-US" sz="2400" b="1">
                <a:solidFill>
                  <a:srgbClr val="FF0000"/>
                </a:solidFill>
              </a:rPr>
              <a:t>Proteína C</a:t>
            </a:r>
          </a:p>
          <a:p>
            <a:pPr lvl="1" algn="ctr">
              <a:buFont typeface="Arial" charset="0"/>
              <a:buChar char="•"/>
            </a:pPr>
            <a:r>
              <a:rPr lang="en-US" sz="2400" b="1">
                <a:solidFill>
                  <a:srgbClr val="FF0000"/>
                </a:solidFill>
              </a:rPr>
              <a:t>Proteína S</a:t>
            </a:r>
            <a:endParaRPr lang="es-AR" sz="2400" b="1">
              <a:solidFill>
                <a:srgbClr val="FF0000"/>
              </a:solidFill>
            </a:endParaRPr>
          </a:p>
        </p:txBody>
      </p:sp>
      <p:sp>
        <p:nvSpPr>
          <p:cNvPr id="6" name="Rectangle 5"/>
          <p:cNvSpPr/>
          <p:nvPr/>
        </p:nvSpPr>
        <p:spPr>
          <a:xfrm>
            <a:off x="4140200" y="3284538"/>
            <a:ext cx="4248150" cy="79216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7" name="TextBox 6"/>
          <p:cNvSpPr txBox="1"/>
          <p:nvPr/>
        </p:nvSpPr>
        <p:spPr>
          <a:xfrm>
            <a:off x="395288" y="4292600"/>
            <a:ext cx="4311650" cy="1939925"/>
          </a:xfrm>
          <a:prstGeom prst="rect">
            <a:avLst/>
          </a:prstGeom>
          <a:noFill/>
        </p:spPr>
        <p:txBody>
          <a:bodyPr wrap="none">
            <a:spAutoFit/>
          </a:bodyPr>
          <a:lstStyle/>
          <a:p>
            <a:pPr fontAlgn="auto">
              <a:spcBef>
                <a:spcPts val="0"/>
              </a:spcBef>
              <a:spcAft>
                <a:spcPts val="0"/>
              </a:spcAft>
              <a:defRPr/>
            </a:pPr>
            <a:r>
              <a:rPr lang="es-AR" sz="2000" dirty="0">
                <a:solidFill>
                  <a:schemeClr val="accent4">
                    <a:lumMod val="10000"/>
                  </a:schemeClr>
                </a:solidFill>
                <a:latin typeface="Arial Narrow" pitchFamily="34" charset="0"/>
                <a:cs typeface="+mn-cs"/>
              </a:rPr>
              <a:t>Inicio de acción: </a:t>
            </a:r>
            <a:r>
              <a:rPr lang="es-AR" sz="2000" b="1" dirty="0">
                <a:solidFill>
                  <a:schemeClr val="accent4">
                    <a:lumMod val="10000"/>
                  </a:schemeClr>
                </a:solidFill>
                <a:latin typeface="Arial Narrow" pitchFamily="34" charset="0"/>
                <a:cs typeface="+mn-cs"/>
              </a:rPr>
              <a:t>2 a 5 días</a:t>
            </a:r>
          </a:p>
          <a:p>
            <a:pPr fontAlgn="auto">
              <a:spcBef>
                <a:spcPts val="0"/>
              </a:spcBef>
              <a:spcAft>
                <a:spcPts val="0"/>
              </a:spcAft>
              <a:defRPr/>
            </a:pPr>
            <a:r>
              <a:rPr lang="es-AR" sz="2000" dirty="0">
                <a:solidFill>
                  <a:schemeClr val="accent4">
                    <a:lumMod val="10000"/>
                  </a:schemeClr>
                </a:solidFill>
                <a:latin typeface="Arial Narrow" pitchFamily="34" charset="0"/>
                <a:cs typeface="+mn-cs"/>
              </a:rPr>
              <a:t>Excelente absorción </a:t>
            </a:r>
          </a:p>
          <a:p>
            <a:pPr fontAlgn="auto">
              <a:spcBef>
                <a:spcPts val="0"/>
              </a:spcBef>
              <a:spcAft>
                <a:spcPts val="0"/>
              </a:spcAft>
              <a:defRPr/>
            </a:pPr>
            <a:r>
              <a:rPr lang="es-AR" sz="2000" dirty="0">
                <a:solidFill>
                  <a:schemeClr val="accent4">
                    <a:lumMod val="10000"/>
                  </a:schemeClr>
                </a:solidFill>
                <a:latin typeface="Arial Narrow" pitchFamily="34" charset="0"/>
                <a:cs typeface="+mn-cs"/>
              </a:rPr>
              <a:t>Una dosis diaria </a:t>
            </a:r>
          </a:p>
          <a:p>
            <a:pPr fontAlgn="auto">
              <a:spcBef>
                <a:spcPts val="0"/>
              </a:spcBef>
              <a:spcAft>
                <a:spcPts val="0"/>
              </a:spcAft>
              <a:defRPr/>
            </a:pPr>
            <a:r>
              <a:rPr lang="es-AR" sz="2000" dirty="0">
                <a:solidFill>
                  <a:schemeClr val="accent4">
                    <a:lumMod val="10000"/>
                  </a:schemeClr>
                </a:solidFill>
                <a:latin typeface="Arial Narrow" pitchFamily="34" charset="0"/>
                <a:cs typeface="+mn-cs"/>
              </a:rPr>
              <a:t>Requerimiento control  ACO: </a:t>
            </a:r>
            <a:r>
              <a:rPr lang="es-AR" sz="2000" b="1" dirty="0">
                <a:solidFill>
                  <a:schemeClr val="accent4">
                    <a:lumMod val="10000"/>
                  </a:schemeClr>
                </a:solidFill>
                <a:latin typeface="Arial Narrow" pitchFamily="34" charset="0"/>
                <a:cs typeface="+mn-cs"/>
              </a:rPr>
              <a:t>RIN</a:t>
            </a:r>
          </a:p>
          <a:p>
            <a:pPr fontAlgn="auto">
              <a:spcBef>
                <a:spcPts val="0"/>
              </a:spcBef>
              <a:spcAft>
                <a:spcPts val="0"/>
              </a:spcAft>
              <a:defRPr/>
            </a:pPr>
            <a:r>
              <a:rPr lang="es-AR" sz="2000" dirty="0">
                <a:solidFill>
                  <a:schemeClr val="accent4">
                    <a:lumMod val="10000"/>
                  </a:schemeClr>
                </a:solidFill>
                <a:latin typeface="Arial Narrow" pitchFamily="34" charset="0"/>
                <a:cs typeface="+mn-cs"/>
              </a:rPr>
              <a:t>Múltiples interacciones con medicamentos</a:t>
            </a:r>
          </a:p>
          <a:p>
            <a:pPr fontAlgn="auto">
              <a:spcBef>
                <a:spcPts val="0"/>
              </a:spcBef>
              <a:spcAft>
                <a:spcPts val="0"/>
              </a:spcAft>
              <a:defRPr/>
            </a:pPr>
            <a:r>
              <a:rPr lang="es-AR" sz="2000" dirty="0">
                <a:solidFill>
                  <a:schemeClr val="accent4">
                    <a:lumMod val="10000"/>
                  </a:schemeClr>
                </a:solidFill>
                <a:latin typeface="Arial Narrow" pitchFamily="34" charset="0"/>
                <a:cs typeface="+mn-cs"/>
              </a:rPr>
              <a:t>Buenas drogas para el manejo a largo plazo</a:t>
            </a:r>
            <a:endParaRPr lang="es-AR" sz="2000" dirty="0">
              <a:solidFill>
                <a:schemeClr val="accent4">
                  <a:lumMod val="10000"/>
                </a:schemeClr>
              </a:solidFill>
              <a:latin typeface="Arial Narrow" pitchFamily="34" charset="0"/>
              <a:cs typeface="+mn-cs"/>
            </a:endParaRPr>
          </a:p>
        </p:txBody>
      </p:sp>
      <p:grpSp>
        <p:nvGrpSpPr>
          <p:cNvPr id="4" name="Group 7"/>
          <p:cNvGrpSpPr>
            <a:grpSpLocks/>
          </p:cNvGrpSpPr>
          <p:nvPr/>
        </p:nvGrpSpPr>
        <p:grpSpPr bwMode="auto">
          <a:xfrm>
            <a:off x="7596188" y="1916113"/>
            <a:ext cx="1014412" cy="1041400"/>
            <a:chOff x="1828800" y="999731"/>
            <a:chExt cx="5486400" cy="5486400"/>
          </a:xfrm>
        </p:grpSpPr>
        <p:pic>
          <p:nvPicPr>
            <p:cNvPr id="59403" name="Picture 2"/>
            <p:cNvPicPr>
              <a:picLocks noChangeAspect="1" noChangeArrowheads="1"/>
            </p:cNvPicPr>
            <p:nvPr/>
          </p:nvPicPr>
          <p:blipFill>
            <a:blip r:embed="rId3"/>
            <a:srcRect/>
            <a:stretch>
              <a:fillRect/>
            </a:stretch>
          </p:blipFill>
          <p:spPr bwMode="auto">
            <a:xfrm rot="-4774568">
              <a:off x="1828800" y="999731"/>
              <a:ext cx="5486400" cy="5486400"/>
            </a:xfrm>
            <a:prstGeom prst="rect">
              <a:avLst/>
            </a:prstGeom>
            <a:gradFill rotWithShape="0">
              <a:gsLst>
                <a:gs pos="0">
                  <a:srgbClr val="03D4A8"/>
                </a:gs>
                <a:gs pos="25000">
                  <a:srgbClr val="21D6E0"/>
                </a:gs>
                <a:gs pos="75000">
                  <a:srgbClr val="0087E6"/>
                </a:gs>
                <a:gs pos="100000">
                  <a:srgbClr val="005CBF"/>
                </a:gs>
              </a:gsLst>
              <a:lin ang="0"/>
            </a:gradFill>
            <a:ln w="9525">
              <a:noFill/>
              <a:miter lim="800000"/>
              <a:headEnd/>
              <a:tailEnd/>
            </a:ln>
          </p:spPr>
        </p:pic>
        <p:sp>
          <p:nvSpPr>
            <p:cNvPr id="10" name="Oval 9"/>
            <p:cNvSpPr/>
            <p:nvPr/>
          </p:nvSpPr>
          <p:spPr>
            <a:xfrm>
              <a:off x="5649532" y="3458575"/>
              <a:ext cx="798493" cy="869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1" name="Oval 10"/>
            <p:cNvSpPr/>
            <p:nvPr/>
          </p:nvSpPr>
          <p:spPr>
            <a:xfrm>
              <a:off x="2773251" y="3249487"/>
              <a:ext cx="789905" cy="8614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12" name="TextBox 11"/>
            <p:cNvPicPr>
              <a:picLocks noChangeArrowheads="1"/>
            </p:cNvPicPr>
            <p:nvPr/>
          </p:nvPicPr>
          <p:blipFill>
            <a:blip r:embed="rId4"/>
            <a:srcRect/>
            <a:stretch>
              <a:fillRect/>
            </a:stretch>
          </p:blipFill>
          <p:spPr bwMode="auto">
            <a:xfrm>
              <a:off x="2747524" y="1724570"/>
              <a:ext cx="4151772" cy="2956027"/>
            </a:xfrm>
            <a:prstGeom prst="rect">
              <a:avLst/>
            </a:prstGeom>
            <a:noFill/>
          </p:spPr>
        </p:pic>
        <p:pic>
          <p:nvPicPr>
            <p:cNvPr id="13" name="TextBox 12"/>
            <p:cNvPicPr>
              <a:picLocks noChangeArrowheads="1"/>
            </p:cNvPicPr>
            <p:nvPr/>
          </p:nvPicPr>
          <p:blipFill>
            <a:blip r:embed="rId5"/>
            <a:srcRect/>
            <a:stretch>
              <a:fillRect/>
            </a:stretch>
          </p:blipFill>
          <p:spPr bwMode="auto">
            <a:xfrm>
              <a:off x="2912277" y="2784884"/>
              <a:ext cx="4085871" cy="3277334"/>
            </a:xfrm>
            <a:prstGeom prst="rect">
              <a:avLst/>
            </a:prstGeom>
            <a:noFill/>
          </p:spPr>
        </p:pic>
        <p:sp>
          <p:nvSpPr>
            <p:cNvPr id="14" name="Left-Right Arrow 13"/>
            <p:cNvSpPr/>
            <p:nvPr/>
          </p:nvSpPr>
          <p:spPr>
            <a:xfrm rot="3155591">
              <a:off x="3774964" y="3296686"/>
              <a:ext cx="1722863" cy="875764"/>
            </a:xfrm>
            <a:prstGeom prst="leftRightArrow">
              <a:avLst/>
            </a:prstGeom>
            <a:gradFill flip="none" rotWithShape="1">
              <a:gsLst>
                <a:gs pos="0">
                  <a:srgbClr val="FFF200"/>
                </a:gs>
                <a:gs pos="45000">
                  <a:srgbClr val="FF7A00"/>
                </a:gs>
                <a:gs pos="70000">
                  <a:srgbClr val="FF0300"/>
                </a:gs>
                <a:gs pos="100000">
                  <a:srgbClr val="4D080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grpSp>
      <p:sp>
        <p:nvSpPr>
          <p:cNvPr id="59400" name="TextBox 14"/>
          <p:cNvSpPr txBox="1">
            <a:spLocks noChangeArrowheads="1"/>
          </p:cNvSpPr>
          <p:nvPr/>
        </p:nvSpPr>
        <p:spPr bwMode="auto">
          <a:xfrm>
            <a:off x="6227763" y="3492500"/>
            <a:ext cx="2144712" cy="368300"/>
          </a:xfrm>
          <a:prstGeom prst="rect">
            <a:avLst/>
          </a:prstGeom>
          <a:noFill/>
          <a:ln w="9525">
            <a:noFill/>
            <a:miter lim="800000"/>
            <a:headEnd/>
            <a:tailEnd/>
          </a:ln>
        </p:spPr>
        <p:txBody>
          <a:bodyPr wrap="none">
            <a:spAutoFit/>
          </a:bodyPr>
          <a:lstStyle/>
          <a:p>
            <a:r>
              <a:rPr lang="es-AR" b="1">
                <a:solidFill>
                  <a:srgbClr val="7030A0"/>
                </a:solidFill>
                <a:latin typeface="Arial Narrow" pitchFamily="34" charset="0"/>
              </a:rPr>
              <a:t>Vida media 24 a 36 hs</a:t>
            </a:r>
          </a:p>
        </p:txBody>
      </p:sp>
      <p:cxnSp>
        <p:nvCxnSpPr>
          <p:cNvPr id="17" name="Straight Connector 16"/>
          <p:cNvCxnSpPr/>
          <p:nvPr/>
        </p:nvCxnSpPr>
        <p:spPr>
          <a:xfrm>
            <a:off x="6156325" y="3284538"/>
            <a:ext cx="0"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56325" y="3716338"/>
            <a:ext cx="144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60419" name="Rectangle 2"/>
          <p:cNvSpPr>
            <a:spLocks noChangeArrowheads="1"/>
          </p:cNvSpPr>
          <p:nvPr/>
        </p:nvSpPr>
        <p:spPr bwMode="invGray">
          <a:xfrm>
            <a:off x="1293813" y="1677988"/>
            <a:ext cx="3716337" cy="4138612"/>
          </a:xfrm>
          <a:prstGeom prst="rect">
            <a:avLst/>
          </a:prstGeom>
          <a:gradFill rotWithShape="0">
            <a:gsLst>
              <a:gs pos="0">
                <a:srgbClr val="001E63"/>
              </a:gs>
              <a:gs pos="100000">
                <a:srgbClr val="0041D5"/>
              </a:gs>
            </a:gsLst>
            <a:lin ang="0" scaled="1"/>
          </a:gradFill>
          <a:ln w="12700">
            <a:noFill/>
            <a:miter lim="800000"/>
            <a:headEnd/>
            <a:tailEnd/>
          </a:ln>
        </p:spPr>
        <p:txBody>
          <a:bodyPr wrap="none" anchor="ctr"/>
          <a:lstStyle/>
          <a:p>
            <a:endParaRPr lang="es-ES"/>
          </a:p>
        </p:txBody>
      </p:sp>
      <p:sp>
        <p:nvSpPr>
          <p:cNvPr id="60420" name="Rectangle 3"/>
          <p:cNvSpPr>
            <a:spLocks noChangeArrowheads="1"/>
          </p:cNvSpPr>
          <p:nvPr/>
        </p:nvSpPr>
        <p:spPr bwMode="invGray">
          <a:xfrm>
            <a:off x="5057775" y="1670050"/>
            <a:ext cx="3690938" cy="4138613"/>
          </a:xfrm>
          <a:prstGeom prst="rect">
            <a:avLst/>
          </a:prstGeom>
          <a:gradFill rotWithShape="1">
            <a:gsLst>
              <a:gs pos="0">
                <a:srgbClr val="A00000"/>
              </a:gs>
              <a:gs pos="50000">
                <a:srgbClr val="E60000"/>
              </a:gs>
              <a:gs pos="100000">
                <a:srgbClr val="FF0000"/>
              </a:gs>
            </a:gsLst>
            <a:lin ang="8100000" scaled="1"/>
          </a:gradFill>
          <a:ln w="12700">
            <a:noFill/>
            <a:miter lim="800000"/>
            <a:headEnd/>
            <a:tailEnd/>
          </a:ln>
        </p:spPr>
        <p:txBody>
          <a:bodyPr wrap="none" anchor="ctr"/>
          <a:lstStyle/>
          <a:p>
            <a:endParaRPr lang="es-ES"/>
          </a:p>
        </p:txBody>
      </p:sp>
      <p:sp>
        <p:nvSpPr>
          <p:cNvPr id="60421" name="Rectangle 4"/>
          <p:cNvSpPr>
            <a:spLocks noChangeArrowheads="1"/>
          </p:cNvSpPr>
          <p:nvPr/>
        </p:nvSpPr>
        <p:spPr bwMode="auto">
          <a:xfrm>
            <a:off x="1493838" y="5842000"/>
            <a:ext cx="5713412" cy="427038"/>
          </a:xfrm>
          <a:prstGeom prst="rect">
            <a:avLst/>
          </a:prstGeom>
          <a:noFill/>
          <a:ln w="12700">
            <a:noFill/>
            <a:miter lim="800000"/>
            <a:headEnd/>
            <a:tailEnd/>
          </a:ln>
        </p:spPr>
        <p:txBody>
          <a:bodyPr lIns="90477" tIns="44445" rIns="90477" bIns="44445">
            <a:spAutoFit/>
          </a:bodyPr>
          <a:lstStyle/>
          <a:p>
            <a:pPr eaLnBrk="0" hangingPunct="0">
              <a:spcBef>
                <a:spcPct val="50000"/>
              </a:spcBef>
            </a:pPr>
            <a:r>
              <a:rPr lang="en-US" sz="2200" b="1">
                <a:solidFill>
                  <a:schemeClr val="bg1"/>
                </a:solidFill>
                <a:latin typeface="Arial Narrow" pitchFamily="34" charset="0"/>
              </a:rPr>
              <a:t>Intensidad de la Anticoagulación (RIN) </a:t>
            </a:r>
          </a:p>
        </p:txBody>
      </p:sp>
      <p:sp>
        <p:nvSpPr>
          <p:cNvPr id="60422" name="Rectangle 5"/>
          <p:cNvSpPr>
            <a:spLocks noChangeArrowheads="1"/>
          </p:cNvSpPr>
          <p:nvPr/>
        </p:nvSpPr>
        <p:spPr bwMode="auto">
          <a:xfrm rot="-5400000">
            <a:off x="-424656" y="3963194"/>
            <a:ext cx="2692400" cy="458788"/>
          </a:xfrm>
          <a:prstGeom prst="rect">
            <a:avLst/>
          </a:prstGeom>
          <a:noFill/>
          <a:ln w="12700">
            <a:noFill/>
            <a:miter lim="800000"/>
            <a:headEnd/>
            <a:tailEnd/>
          </a:ln>
        </p:spPr>
        <p:txBody>
          <a:bodyPr lIns="90477" tIns="44445" rIns="90477" bIns="44445">
            <a:spAutoFit/>
          </a:bodyPr>
          <a:lstStyle/>
          <a:p>
            <a:pPr eaLnBrk="0" hangingPunct="0">
              <a:spcBef>
                <a:spcPct val="50000"/>
              </a:spcBef>
            </a:pPr>
            <a:r>
              <a:rPr lang="en-US" sz="2400" b="1">
                <a:solidFill>
                  <a:schemeClr val="bg1"/>
                </a:solidFill>
                <a:latin typeface="Arial Narrow" pitchFamily="34" charset="0"/>
              </a:rPr>
              <a:t>Eventos Clínicos</a:t>
            </a:r>
          </a:p>
        </p:txBody>
      </p:sp>
      <p:sp>
        <p:nvSpPr>
          <p:cNvPr id="60423" name="AutoShape 6"/>
          <p:cNvSpPr>
            <a:spLocks noChangeArrowheads="1"/>
          </p:cNvSpPr>
          <p:nvPr/>
        </p:nvSpPr>
        <p:spPr bwMode="invGray">
          <a:xfrm>
            <a:off x="6078538" y="5843588"/>
            <a:ext cx="1185862" cy="393700"/>
          </a:xfrm>
          <a:prstGeom prst="rightArrow">
            <a:avLst>
              <a:gd name="adj1" fmla="val 50000"/>
              <a:gd name="adj2" fmla="val 169444"/>
            </a:avLst>
          </a:prstGeom>
          <a:solidFill>
            <a:schemeClr val="bg1"/>
          </a:solidFill>
          <a:ln w="12700">
            <a:solidFill>
              <a:schemeClr val="bg1"/>
            </a:solidFill>
            <a:miter lim="800000"/>
            <a:headEnd/>
            <a:tailEnd/>
          </a:ln>
        </p:spPr>
        <p:txBody>
          <a:bodyPr wrap="none" anchor="ctr"/>
          <a:lstStyle/>
          <a:p>
            <a:endParaRPr lang="es-ES"/>
          </a:p>
        </p:txBody>
      </p:sp>
      <p:sp>
        <p:nvSpPr>
          <p:cNvPr id="60424" name="AutoShape 7"/>
          <p:cNvSpPr>
            <a:spLocks noChangeArrowheads="1"/>
          </p:cNvSpPr>
          <p:nvPr/>
        </p:nvSpPr>
        <p:spPr bwMode="invGray">
          <a:xfrm rot="-5400000">
            <a:off x="265113" y="2047875"/>
            <a:ext cx="1331912" cy="350838"/>
          </a:xfrm>
          <a:prstGeom prst="rightArrow">
            <a:avLst>
              <a:gd name="adj1" fmla="val 50000"/>
              <a:gd name="adj2" fmla="val 168745"/>
            </a:avLst>
          </a:prstGeom>
          <a:solidFill>
            <a:schemeClr val="bg1"/>
          </a:solidFill>
          <a:ln w="12700">
            <a:solidFill>
              <a:schemeClr val="bg1"/>
            </a:solidFill>
            <a:miter lim="800000"/>
            <a:headEnd/>
            <a:tailEnd/>
          </a:ln>
        </p:spPr>
        <p:txBody>
          <a:bodyPr wrap="none" anchor="ctr"/>
          <a:lstStyle/>
          <a:p>
            <a:endParaRPr lang="es-ES"/>
          </a:p>
        </p:txBody>
      </p:sp>
      <p:sp>
        <p:nvSpPr>
          <p:cNvPr id="72712" name="Rectangle 8"/>
          <p:cNvSpPr>
            <a:spLocks noChangeArrowheads="1"/>
          </p:cNvSpPr>
          <p:nvPr/>
        </p:nvSpPr>
        <p:spPr bwMode="invGray">
          <a:xfrm>
            <a:off x="4211638" y="1670050"/>
            <a:ext cx="1411287" cy="4143375"/>
          </a:xfrm>
          <a:prstGeom prst="rect">
            <a:avLst/>
          </a:prstGeom>
          <a:solidFill>
            <a:srgbClr val="00B050"/>
          </a:solidFill>
          <a:ln w="12700">
            <a:noFill/>
            <a:miter lim="800000"/>
            <a:headEnd/>
            <a:tailEnd/>
          </a:ln>
          <a:effectLst/>
        </p:spPr>
        <p:txBody>
          <a:bodyPr wrap="none" lIns="90477" tIns="44445" rIns="90477" bIns="44445" anchor="ctr"/>
          <a:lstStyle/>
          <a:p>
            <a:pPr algn="ctr" eaLnBrk="0" fontAlgn="auto" hangingPunct="0">
              <a:spcBef>
                <a:spcPts val="0"/>
              </a:spcBef>
              <a:spcAft>
                <a:spcPts val="0"/>
              </a:spcAft>
              <a:defRPr/>
            </a:pPr>
            <a:r>
              <a:rPr lang="en-US" sz="1200" b="1" i="1">
                <a:effectLst>
                  <a:outerShdw blurRad="38100" dist="38100" dir="2700000" algn="tl">
                    <a:srgbClr val="000000"/>
                  </a:outerShdw>
                </a:effectLst>
                <a:latin typeface="Arial Narrow" pitchFamily="34" charset="0"/>
                <a:cs typeface="+mn-cs"/>
              </a:rPr>
              <a:t> </a:t>
            </a:r>
            <a:r>
              <a:rPr lang="en-US" sz="2000" b="1">
                <a:effectLst>
                  <a:outerShdw blurRad="38100" dist="38100" dir="2700000" algn="tl">
                    <a:srgbClr val="000000"/>
                  </a:outerShdw>
                </a:effectLst>
                <a:latin typeface="Arial Narrow" pitchFamily="34" charset="0"/>
                <a:cs typeface="+mn-cs"/>
              </a:rPr>
              <a:t>Ventana</a:t>
            </a:r>
          </a:p>
          <a:p>
            <a:pPr algn="ctr" eaLnBrk="0" fontAlgn="auto" hangingPunct="0">
              <a:spcBef>
                <a:spcPts val="0"/>
              </a:spcBef>
              <a:spcAft>
                <a:spcPts val="0"/>
              </a:spcAft>
              <a:defRPr/>
            </a:pPr>
            <a:r>
              <a:rPr lang="en-US" sz="2000" b="1">
                <a:effectLst>
                  <a:outerShdw blurRad="38100" dist="38100" dir="2700000" algn="tl">
                    <a:srgbClr val="000000"/>
                  </a:outerShdw>
                </a:effectLst>
                <a:latin typeface="Arial Narrow" pitchFamily="34" charset="0"/>
                <a:cs typeface="+mn-cs"/>
              </a:rPr>
              <a:t>Terapéutica</a:t>
            </a:r>
          </a:p>
          <a:p>
            <a:pPr algn="ctr" eaLnBrk="0" fontAlgn="auto" hangingPunct="0">
              <a:spcBef>
                <a:spcPts val="0"/>
              </a:spcBef>
              <a:spcAft>
                <a:spcPts val="0"/>
              </a:spcAft>
              <a:defRPr/>
            </a:pPr>
            <a:endParaRPr lang="en-US" sz="2000" b="1">
              <a:effectLst>
                <a:outerShdw blurRad="38100" dist="38100" dir="2700000" algn="tl">
                  <a:srgbClr val="000000"/>
                </a:outerShdw>
              </a:effectLst>
              <a:latin typeface="Arial Narrow" pitchFamily="34" charset="0"/>
              <a:cs typeface="+mn-cs"/>
            </a:endParaRPr>
          </a:p>
          <a:p>
            <a:pPr algn="ctr" eaLnBrk="0" fontAlgn="auto" hangingPunct="0">
              <a:spcBef>
                <a:spcPts val="0"/>
              </a:spcBef>
              <a:spcAft>
                <a:spcPts val="0"/>
              </a:spcAft>
              <a:defRPr/>
            </a:pPr>
            <a:r>
              <a:rPr lang="en-US" sz="2000" b="1">
                <a:effectLst>
                  <a:outerShdw blurRad="38100" dist="38100" dir="2700000" algn="tl">
                    <a:srgbClr val="000000"/>
                  </a:outerShdw>
                </a:effectLst>
                <a:latin typeface="Arial Narrow" pitchFamily="34" charset="0"/>
                <a:cs typeface="+mn-cs"/>
              </a:rPr>
              <a:t>RIN 2-3</a:t>
            </a:r>
          </a:p>
          <a:p>
            <a:pPr algn="ctr" eaLnBrk="0" fontAlgn="auto" hangingPunct="0">
              <a:spcBef>
                <a:spcPts val="0"/>
              </a:spcBef>
              <a:spcAft>
                <a:spcPts val="0"/>
              </a:spcAft>
              <a:defRPr/>
            </a:pPr>
            <a:endParaRPr lang="en-US" sz="2000" b="1">
              <a:effectLst>
                <a:outerShdw blurRad="38100" dist="38100" dir="2700000" algn="tl">
                  <a:srgbClr val="000000"/>
                </a:outerShdw>
              </a:effectLst>
              <a:latin typeface="Arial Narrow" pitchFamily="34" charset="0"/>
              <a:cs typeface="+mn-cs"/>
            </a:endParaRPr>
          </a:p>
          <a:p>
            <a:pPr algn="ctr" eaLnBrk="0" fontAlgn="auto" hangingPunct="0">
              <a:spcBef>
                <a:spcPts val="0"/>
              </a:spcBef>
              <a:spcAft>
                <a:spcPts val="0"/>
              </a:spcAft>
              <a:defRPr/>
            </a:pPr>
            <a:endParaRPr lang="en-US" sz="2000" b="1">
              <a:effectLst>
                <a:outerShdw blurRad="38100" dist="38100" dir="2700000" algn="tl">
                  <a:srgbClr val="000000"/>
                </a:outerShdw>
              </a:effectLst>
              <a:latin typeface="Arial Narrow" pitchFamily="34" charset="0"/>
              <a:cs typeface="+mn-cs"/>
            </a:endParaRPr>
          </a:p>
          <a:p>
            <a:pPr algn="ctr" eaLnBrk="0" fontAlgn="auto" hangingPunct="0">
              <a:spcBef>
                <a:spcPts val="0"/>
              </a:spcBef>
              <a:spcAft>
                <a:spcPts val="0"/>
              </a:spcAft>
              <a:defRPr/>
            </a:pPr>
            <a:endParaRPr lang="en-US" sz="2000" b="1">
              <a:effectLst>
                <a:outerShdw blurRad="38100" dist="38100" dir="2700000" algn="tl">
                  <a:srgbClr val="000000"/>
                </a:outerShdw>
              </a:effectLst>
              <a:latin typeface="Arial Narrow" pitchFamily="34" charset="0"/>
              <a:cs typeface="+mn-cs"/>
            </a:endParaRPr>
          </a:p>
          <a:p>
            <a:pPr algn="ctr" eaLnBrk="0" fontAlgn="auto" hangingPunct="0">
              <a:spcBef>
                <a:spcPts val="0"/>
              </a:spcBef>
              <a:spcAft>
                <a:spcPts val="0"/>
              </a:spcAft>
              <a:defRPr/>
            </a:pPr>
            <a:endParaRPr lang="en-US" sz="2000" b="1">
              <a:effectLst>
                <a:outerShdw blurRad="38100" dist="38100" dir="2700000" algn="tl">
                  <a:srgbClr val="000000"/>
                </a:outerShdw>
              </a:effectLst>
              <a:latin typeface="Arial Narrow" pitchFamily="34" charset="0"/>
              <a:cs typeface="+mn-cs"/>
            </a:endParaRPr>
          </a:p>
        </p:txBody>
      </p:sp>
      <p:sp>
        <p:nvSpPr>
          <p:cNvPr id="60426" name="Arc 9"/>
          <p:cNvSpPr>
            <a:spLocks/>
          </p:cNvSpPr>
          <p:nvPr/>
        </p:nvSpPr>
        <p:spPr bwMode="auto">
          <a:xfrm>
            <a:off x="1839913" y="1831975"/>
            <a:ext cx="6007100" cy="3714750"/>
          </a:xfrm>
          <a:custGeom>
            <a:avLst/>
            <a:gdLst>
              <a:gd name="T0" fmla="*/ 1879439029 w 21600"/>
              <a:gd name="T1" fmla="*/ 0 h 21600"/>
              <a:gd name="T2" fmla="*/ 0 w 21600"/>
              <a:gd name="T3" fmla="*/ 63885955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01600" cap="rnd">
            <a:solidFill>
              <a:srgbClr val="FFFF00"/>
            </a:solidFill>
            <a:round/>
            <a:headEnd type="triangle" w="med" len="med"/>
            <a:tailEnd/>
          </a:ln>
        </p:spPr>
        <p:txBody>
          <a:bodyPr wrap="none" anchor="ctr"/>
          <a:lstStyle/>
          <a:p>
            <a:endParaRPr lang="en-US"/>
          </a:p>
        </p:txBody>
      </p:sp>
      <p:sp>
        <p:nvSpPr>
          <p:cNvPr id="60427" name="Arc 10"/>
          <p:cNvSpPr>
            <a:spLocks/>
          </p:cNvSpPr>
          <p:nvPr/>
        </p:nvSpPr>
        <p:spPr bwMode="auto">
          <a:xfrm>
            <a:off x="2078038" y="1785938"/>
            <a:ext cx="6007100" cy="3714750"/>
          </a:xfrm>
          <a:custGeom>
            <a:avLst/>
            <a:gdLst>
              <a:gd name="T0" fmla="*/ 1879440141 w 21600"/>
              <a:gd name="T1" fmla="*/ 638859550 h 21600"/>
              <a:gd name="T2" fmla="*/ 0 w 21600"/>
              <a:gd name="T3" fmla="*/ 0 h 21600"/>
              <a:gd name="T4" fmla="*/ 187944014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01600" cap="rnd">
            <a:solidFill>
              <a:schemeClr val="hlink"/>
            </a:solidFill>
            <a:round/>
            <a:headEnd type="triangle" w="med" len="med"/>
            <a:tailEnd/>
          </a:ln>
        </p:spPr>
        <p:txBody>
          <a:bodyPr wrap="none" anchor="ctr"/>
          <a:lstStyle/>
          <a:p>
            <a:endParaRPr lang="en-US"/>
          </a:p>
        </p:txBody>
      </p:sp>
      <p:sp>
        <p:nvSpPr>
          <p:cNvPr id="72715" name="Rectangle 11"/>
          <p:cNvSpPr>
            <a:spLocks noChangeArrowheads="1"/>
          </p:cNvSpPr>
          <p:nvPr/>
        </p:nvSpPr>
        <p:spPr bwMode="auto">
          <a:xfrm rot="18600000">
            <a:off x="5722938" y="3006725"/>
            <a:ext cx="2514600" cy="450850"/>
          </a:xfrm>
          <a:prstGeom prst="rect">
            <a:avLst/>
          </a:prstGeom>
          <a:noFill/>
          <a:ln w="12700">
            <a:noFill/>
            <a:miter lim="800000"/>
            <a:headEnd/>
            <a:tailEnd/>
          </a:ln>
          <a:effectLst/>
        </p:spPr>
        <p:txBody>
          <a:bodyPr lIns="90477" tIns="44445" rIns="90477" bIns="44445">
            <a:spAutoFit/>
          </a:bodyPr>
          <a:lstStyle/>
          <a:p>
            <a:pPr algn="ctr" eaLnBrk="0" fontAlgn="auto" hangingPunct="0">
              <a:spcBef>
                <a:spcPct val="50000"/>
              </a:spcBef>
              <a:spcAft>
                <a:spcPts val="0"/>
              </a:spcAft>
              <a:defRPr/>
            </a:pPr>
            <a:r>
              <a:rPr lang="en-US" sz="2400" b="1" dirty="0" err="1">
                <a:effectLst>
                  <a:outerShdw blurRad="38100" dist="38100" dir="2700000" algn="tl">
                    <a:srgbClr val="000000"/>
                  </a:outerShdw>
                </a:effectLst>
                <a:latin typeface="Arial Narrow" pitchFamily="34" charset="0"/>
                <a:cs typeface="+mn-cs"/>
              </a:rPr>
              <a:t>Hemorragias</a:t>
            </a:r>
            <a:endParaRPr lang="en-US" sz="2400" b="1" dirty="0">
              <a:effectLst>
                <a:outerShdw blurRad="38100" dist="38100" dir="2700000" algn="tl">
                  <a:srgbClr val="000000"/>
                </a:outerShdw>
              </a:effectLst>
              <a:latin typeface="Arial Narrow" pitchFamily="34" charset="0"/>
              <a:cs typeface="+mn-cs"/>
            </a:endParaRPr>
          </a:p>
        </p:txBody>
      </p:sp>
      <p:sp>
        <p:nvSpPr>
          <p:cNvPr id="60429" name="Rectangle 12"/>
          <p:cNvSpPr>
            <a:spLocks noChangeArrowheads="1"/>
          </p:cNvSpPr>
          <p:nvPr/>
        </p:nvSpPr>
        <p:spPr bwMode="auto">
          <a:xfrm rot="2820000">
            <a:off x="1826419" y="3344069"/>
            <a:ext cx="2974975" cy="458787"/>
          </a:xfrm>
          <a:prstGeom prst="rect">
            <a:avLst/>
          </a:prstGeom>
          <a:noFill/>
          <a:ln w="12700">
            <a:noFill/>
            <a:miter lim="800000"/>
            <a:headEnd/>
            <a:tailEnd/>
          </a:ln>
        </p:spPr>
        <p:txBody>
          <a:bodyPr lIns="90477" tIns="44445" rIns="90477" bIns="44445">
            <a:spAutoFit/>
          </a:bodyPr>
          <a:lstStyle/>
          <a:p>
            <a:pPr eaLnBrk="0" hangingPunct="0">
              <a:spcBef>
                <a:spcPct val="50000"/>
              </a:spcBef>
            </a:pPr>
            <a:r>
              <a:rPr lang="en-US" sz="2400" b="1">
                <a:latin typeface="Arial Narrow" pitchFamily="34" charset="0"/>
              </a:rPr>
              <a:t>Tromboembolias</a:t>
            </a:r>
          </a:p>
        </p:txBody>
      </p:sp>
      <p:sp>
        <p:nvSpPr>
          <p:cNvPr id="60430" name="Rectangle 13"/>
          <p:cNvSpPr>
            <a:spLocks noChangeArrowheads="1"/>
          </p:cNvSpPr>
          <p:nvPr/>
        </p:nvSpPr>
        <p:spPr bwMode="auto">
          <a:xfrm>
            <a:off x="755650" y="620713"/>
            <a:ext cx="8104188" cy="404812"/>
          </a:xfrm>
          <a:prstGeom prst="rect">
            <a:avLst/>
          </a:prstGeom>
          <a:solidFill>
            <a:srgbClr val="0066FF"/>
          </a:solidFill>
          <a:ln w="9525">
            <a:noFill/>
            <a:miter lim="800000"/>
            <a:headEnd/>
            <a:tailEnd/>
          </a:ln>
        </p:spPr>
        <p:txBody>
          <a:bodyPr anchor="ctr"/>
          <a:lstStyle/>
          <a:p>
            <a:pPr algn="ctr" eaLnBrk="0" hangingPunct="0"/>
            <a:r>
              <a:rPr lang="en-GB" sz="2400" b="1"/>
              <a:t>AVK: Estrecha ventana terap</a:t>
            </a:r>
            <a:r>
              <a:rPr lang="en-GB" sz="2400" b="1">
                <a:latin typeface="Times New Roman" pitchFamily="18" charset="0"/>
              </a:rPr>
              <a:t>é</a:t>
            </a:r>
            <a:r>
              <a:rPr lang="en-GB" sz="2400" b="1"/>
              <a:t>utica</a:t>
            </a:r>
            <a:endParaRPr lang="es-ES" sz="2400" b="1"/>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314" name="Rectangle 76"/>
          <p:cNvSpPr>
            <a:spLocks noGrp="1" noChangeArrowheads="1"/>
          </p:cNvSpPr>
          <p:nvPr>
            <p:ph type="title" idx="4294967295"/>
          </p:nvPr>
        </p:nvSpPr>
        <p:spPr bwMode="gray">
          <a:xfrm>
            <a:off x="250825" y="188913"/>
            <a:ext cx="8893175" cy="346075"/>
          </a:xfrm>
        </p:spPr>
        <p:txBody>
          <a:bodyPr>
            <a:noAutofit/>
          </a:bodyPr>
          <a:lstStyle/>
          <a:p>
            <a:pPr eaLnBrk="1" hangingPunct="1">
              <a:defRPr/>
            </a:pPr>
            <a:r>
              <a:rPr lang="en-US" sz="2800" dirty="0" smtClean="0">
                <a:solidFill>
                  <a:srgbClr val="FFFF00"/>
                </a:solidFill>
              </a:rPr>
              <a:t>¿</a:t>
            </a:r>
            <a:r>
              <a:rPr lang="en-US" sz="2800" dirty="0" err="1" smtClean="0">
                <a:solidFill>
                  <a:srgbClr val="FFFF00"/>
                </a:solidFill>
              </a:rPr>
              <a:t>Qué</a:t>
            </a:r>
            <a:r>
              <a:rPr lang="en-US" sz="2800" dirty="0" smtClean="0">
                <a:solidFill>
                  <a:srgbClr val="FFFF00"/>
                </a:solidFill>
              </a:rPr>
              <a:t> le </a:t>
            </a:r>
            <a:r>
              <a:rPr lang="en-US" sz="2800" dirty="0" err="1" smtClean="0">
                <a:solidFill>
                  <a:srgbClr val="FFFF00"/>
                </a:solidFill>
              </a:rPr>
              <a:t>pediría</a:t>
            </a:r>
            <a:r>
              <a:rPr lang="en-US" sz="2800" dirty="0" smtClean="0">
                <a:solidFill>
                  <a:srgbClr val="FFFF00"/>
                </a:solidFill>
              </a:rPr>
              <a:t> a los </a:t>
            </a:r>
            <a:r>
              <a:rPr lang="en-US" sz="2800" dirty="0" err="1" smtClean="0">
                <a:solidFill>
                  <a:srgbClr val="FFFF00"/>
                </a:solidFill>
              </a:rPr>
              <a:t>nuevos</a:t>
            </a:r>
            <a:r>
              <a:rPr lang="en-US" sz="2800" dirty="0" smtClean="0">
                <a:solidFill>
                  <a:srgbClr val="FFFF00"/>
                </a:solidFill>
              </a:rPr>
              <a:t> </a:t>
            </a:r>
            <a:r>
              <a:rPr lang="en-US" sz="2800" dirty="0" err="1" smtClean="0">
                <a:solidFill>
                  <a:srgbClr val="FFFF00"/>
                </a:solidFill>
              </a:rPr>
              <a:t>anticoagulantes</a:t>
            </a:r>
            <a:r>
              <a:rPr lang="en-US" sz="2800" dirty="0" smtClean="0">
                <a:solidFill>
                  <a:srgbClr val="FFFF00"/>
                </a:solidFill>
              </a:rPr>
              <a:t>?</a:t>
            </a:r>
          </a:p>
        </p:txBody>
      </p:sp>
      <p:grpSp>
        <p:nvGrpSpPr>
          <p:cNvPr id="2" name="Group 43"/>
          <p:cNvGrpSpPr>
            <a:grpSpLocks/>
          </p:cNvGrpSpPr>
          <p:nvPr/>
        </p:nvGrpSpPr>
        <p:grpSpPr bwMode="auto">
          <a:xfrm>
            <a:off x="1546225" y="4868863"/>
            <a:ext cx="2665414" cy="865187"/>
            <a:chOff x="974" y="3249"/>
            <a:chExt cx="1679" cy="545"/>
          </a:xfrm>
          <a:solidFill>
            <a:srgbClr val="FF0000"/>
          </a:solidFill>
        </p:grpSpPr>
        <p:sp>
          <p:nvSpPr>
            <p:cNvPr id="11295" name="AutoShape 55"/>
            <p:cNvSpPr>
              <a:spLocks noChangeArrowheads="1"/>
            </p:cNvSpPr>
            <p:nvPr/>
          </p:nvSpPr>
          <p:spPr bwMode="gray">
            <a:xfrm>
              <a:off x="974" y="3249"/>
              <a:ext cx="1679" cy="545"/>
            </a:xfrm>
            <a:prstGeom prst="roundRect">
              <a:avLst>
                <a:gd name="adj" fmla="val 8991"/>
              </a:avLst>
            </a:prstGeom>
            <a:grpFill/>
            <a:ln w="9525" algn="ctr">
              <a:noFill/>
              <a:round/>
              <a:headEnd/>
              <a:tailEnd/>
            </a:ln>
            <a:effectLst/>
          </p:spPr>
          <p:txBody>
            <a:bodyPr anchor="ctr"/>
            <a:lstStyle/>
            <a:p>
              <a:pPr fontAlgn="auto">
                <a:spcAft>
                  <a:spcPts val="0"/>
                </a:spcAft>
                <a:defRPr/>
              </a:pPr>
              <a:endParaRPr lang="en-GB" b="1">
                <a:latin typeface="Arial" pitchFamily="34" charset="0"/>
                <a:cs typeface="Arial" pitchFamily="34" charset="0"/>
              </a:endParaRPr>
            </a:p>
          </p:txBody>
        </p:sp>
        <p:sp>
          <p:nvSpPr>
            <p:cNvPr id="13345" name="Text Box 8"/>
            <p:cNvSpPr txBox="1">
              <a:spLocks noChangeArrowheads="1"/>
            </p:cNvSpPr>
            <p:nvPr/>
          </p:nvSpPr>
          <p:spPr bwMode="gray">
            <a:xfrm>
              <a:off x="1020" y="3365"/>
              <a:ext cx="1588" cy="314"/>
            </a:xfrm>
            <a:prstGeom prst="rect">
              <a:avLst/>
            </a:prstGeom>
            <a:grpFill/>
            <a:ln w="9525" algn="ctr">
              <a:noFill/>
              <a:miter lim="800000"/>
              <a:headEnd/>
              <a:tailEnd/>
            </a:ln>
          </p:spPr>
          <p:txBody>
            <a:bodyPr lIns="0" tIns="0" rIns="0" bIns="0" anchor="ctr">
              <a:spAutoFit/>
            </a:bodyPr>
            <a:lstStyle/>
            <a:p>
              <a:pPr algn="ctr" fontAlgn="auto">
                <a:lnSpc>
                  <a:spcPct val="90000"/>
                </a:lnSpc>
                <a:spcBef>
                  <a:spcPts val="0"/>
                </a:spcBef>
                <a:spcAft>
                  <a:spcPts val="0"/>
                </a:spcAft>
                <a:defRPr/>
              </a:pPr>
              <a:r>
                <a:rPr lang="en-GB" b="1" dirty="0">
                  <a:latin typeface="Arial" pitchFamily="34" charset="0"/>
                  <a:cs typeface="Arial" pitchFamily="34" charset="0"/>
                </a:rPr>
                <a:t>No </a:t>
              </a:r>
              <a:r>
                <a:rPr lang="en-GB" b="1" dirty="0" err="1">
                  <a:latin typeface="Arial" pitchFamily="34" charset="0"/>
                  <a:cs typeface="Arial" pitchFamily="34" charset="0"/>
                </a:rPr>
                <a:t>necesidad</a:t>
              </a:r>
              <a:r>
                <a:rPr lang="en-GB" b="1" dirty="0">
                  <a:latin typeface="Arial" pitchFamily="34" charset="0"/>
                  <a:cs typeface="Arial" pitchFamily="34" charset="0"/>
                </a:rPr>
                <a:t> de </a:t>
              </a:r>
              <a:r>
                <a:rPr lang="en-GB" b="1" dirty="0" err="1">
                  <a:latin typeface="Arial" pitchFamily="34" charset="0"/>
                  <a:cs typeface="Arial" pitchFamily="34" charset="0"/>
                </a:rPr>
                <a:t>monitoreo</a:t>
              </a:r>
              <a:r>
                <a:rPr lang="en-GB" b="1" dirty="0">
                  <a:latin typeface="Arial" pitchFamily="34" charset="0"/>
                  <a:cs typeface="Arial" pitchFamily="34" charset="0"/>
                </a:rPr>
                <a:t> </a:t>
              </a:r>
              <a:r>
                <a:rPr lang="en-GB" b="1" dirty="0" err="1">
                  <a:latin typeface="Arial" pitchFamily="34" charset="0"/>
                  <a:cs typeface="Arial" pitchFamily="34" charset="0"/>
                </a:rPr>
                <a:t>coagulación</a:t>
              </a:r>
              <a:endParaRPr lang="en-GB" b="1" dirty="0">
                <a:latin typeface="Arial" pitchFamily="34" charset="0"/>
                <a:cs typeface="Arial" pitchFamily="34" charset="0"/>
              </a:endParaRPr>
            </a:p>
          </p:txBody>
        </p:sp>
      </p:grpSp>
      <p:grpSp>
        <p:nvGrpSpPr>
          <p:cNvPr id="3" name="Group 42"/>
          <p:cNvGrpSpPr>
            <a:grpSpLocks/>
          </p:cNvGrpSpPr>
          <p:nvPr/>
        </p:nvGrpSpPr>
        <p:grpSpPr bwMode="auto">
          <a:xfrm>
            <a:off x="220664" y="3740150"/>
            <a:ext cx="2665409" cy="865188"/>
            <a:chOff x="139" y="2538"/>
            <a:chExt cx="1679" cy="545"/>
          </a:xfrm>
          <a:solidFill>
            <a:srgbClr val="FF0000"/>
          </a:solidFill>
        </p:grpSpPr>
        <p:sp>
          <p:nvSpPr>
            <p:cNvPr id="11293" name="AutoShape 56"/>
            <p:cNvSpPr>
              <a:spLocks noChangeArrowheads="1"/>
            </p:cNvSpPr>
            <p:nvPr/>
          </p:nvSpPr>
          <p:spPr bwMode="gray">
            <a:xfrm>
              <a:off x="139" y="2538"/>
              <a:ext cx="1679" cy="545"/>
            </a:xfrm>
            <a:prstGeom prst="roundRect">
              <a:avLst>
                <a:gd name="adj" fmla="val 7523"/>
              </a:avLst>
            </a:prstGeom>
            <a:grpFill/>
            <a:ln w="9525" algn="ctr">
              <a:noFill/>
              <a:round/>
              <a:headEnd/>
              <a:tailEnd/>
            </a:ln>
            <a:effectLst/>
          </p:spPr>
          <p:txBody>
            <a:bodyPr anchor="ctr"/>
            <a:lstStyle/>
            <a:p>
              <a:pPr fontAlgn="auto">
                <a:spcAft>
                  <a:spcPts val="0"/>
                </a:spcAft>
                <a:defRPr/>
              </a:pPr>
              <a:endParaRPr lang="en-GB" b="1">
                <a:latin typeface="Arial" pitchFamily="34" charset="0"/>
                <a:cs typeface="Arial" pitchFamily="34" charset="0"/>
              </a:endParaRPr>
            </a:p>
          </p:txBody>
        </p:sp>
        <p:sp>
          <p:nvSpPr>
            <p:cNvPr id="13343" name="Text Box 11"/>
            <p:cNvSpPr txBox="1">
              <a:spLocks noChangeArrowheads="1"/>
            </p:cNvSpPr>
            <p:nvPr/>
          </p:nvSpPr>
          <p:spPr bwMode="gray">
            <a:xfrm>
              <a:off x="204" y="2573"/>
              <a:ext cx="1542" cy="471"/>
            </a:xfrm>
            <a:prstGeom prst="rect">
              <a:avLst/>
            </a:prstGeom>
            <a:grpFill/>
            <a:ln w="9525" algn="ctr">
              <a:noFill/>
              <a:miter lim="800000"/>
              <a:headEnd/>
              <a:tailEnd/>
            </a:ln>
          </p:spPr>
          <p:txBody>
            <a:bodyPr lIns="0" tIns="0" rIns="0" bIns="0" anchor="ctr">
              <a:spAutoFit/>
            </a:bodyPr>
            <a:lstStyle/>
            <a:p>
              <a:pPr algn="ctr" fontAlgn="auto">
                <a:lnSpc>
                  <a:spcPct val="90000"/>
                </a:lnSpc>
                <a:spcBef>
                  <a:spcPts val="0"/>
                </a:spcBef>
                <a:spcAft>
                  <a:spcPts val="0"/>
                </a:spcAft>
                <a:defRPr/>
              </a:pPr>
              <a:r>
                <a:rPr lang="en-GB" b="1" dirty="0" err="1">
                  <a:latin typeface="Arial" pitchFamily="34" charset="0"/>
                  <a:cs typeface="Arial" pitchFamily="34" charset="0"/>
                </a:rPr>
                <a:t>Rápido</a:t>
              </a:r>
              <a:r>
                <a:rPr lang="en-GB" b="1" dirty="0">
                  <a:latin typeface="Arial" pitchFamily="34" charset="0"/>
                  <a:cs typeface="Arial" pitchFamily="34" charset="0"/>
                </a:rPr>
                <a:t> </a:t>
              </a:r>
              <a:r>
                <a:rPr lang="en-GB" b="1" dirty="0" err="1">
                  <a:latin typeface="Arial" pitchFamily="34" charset="0"/>
                  <a:cs typeface="Arial" pitchFamily="34" charset="0"/>
                </a:rPr>
                <a:t>inicio</a:t>
              </a:r>
              <a:r>
                <a:rPr lang="en-GB" b="1" dirty="0">
                  <a:latin typeface="Arial" pitchFamily="34" charset="0"/>
                  <a:cs typeface="Arial" pitchFamily="34" charset="0"/>
                </a:rPr>
                <a:t> y </a:t>
              </a:r>
              <a:r>
                <a:rPr lang="en-GB" b="1" dirty="0" err="1">
                  <a:latin typeface="Arial" pitchFamily="34" charset="0"/>
                  <a:cs typeface="Arial" pitchFamily="34" charset="0"/>
                </a:rPr>
                <a:t>desparación</a:t>
              </a:r>
              <a:r>
                <a:rPr lang="en-GB" b="1" dirty="0">
                  <a:latin typeface="Arial" pitchFamily="34" charset="0"/>
                  <a:cs typeface="Arial" pitchFamily="34" charset="0"/>
                </a:rPr>
                <a:t> de </a:t>
              </a:r>
              <a:r>
                <a:rPr lang="en-GB" b="1" dirty="0" err="1">
                  <a:latin typeface="Arial" pitchFamily="34" charset="0"/>
                  <a:cs typeface="Arial" pitchFamily="34" charset="0"/>
                </a:rPr>
                <a:t>acción</a:t>
              </a:r>
              <a:endParaRPr lang="en-GB" b="1" dirty="0">
                <a:latin typeface="Arial" pitchFamily="34" charset="0"/>
                <a:cs typeface="Arial" pitchFamily="34" charset="0"/>
              </a:endParaRPr>
            </a:p>
          </p:txBody>
        </p:sp>
      </p:grpSp>
      <p:grpSp>
        <p:nvGrpSpPr>
          <p:cNvPr id="4" name="Group 41"/>
          <p:cNvGrpSpPr>
            <a:grpSpLocks/>
          </p:cNvGrpSpPr>
          <p:nvPr/>
        </p:nvGrpSpPr>
        <p:grpSpPr bwMode="auto">
          <a:xfrm>
            <a:off x="6264280" y="3740150"/>
            <a:ext cx="2665415" cy="865188"/>
            <a:chOff x="3946" y="2538"/>
            <a:chExt cx="1679" cy="545"/>
          </a:xfrm>
          <a:solidFill>
            <a:srgbClr val="FF0000"/>
          </a:solidFill>
        </p:grpSpPr>
        <p:sp>
          <p:nvSpPr>
            <p:cNvPr id="11291" name="AutoShape 59"/>
            <p:cNvSpPr>
              <a:spLocks noChangeArrowheads="1"/>
            </p:cNvSpPr>
            <p:nvPr/>
          </p:nvSpPr>
          <p:spPr bwMode="gray">
            <a:xfrm>
              <a:off x="3946" y="2538"/>
              <a:ext cx="1679" cy="545"/>
            </a:xfrm>
            <a:prstGeom prst="roundRect">
              <a:avLst>
                <a:gd name="adj" fmla="val 7523"/>
              </a:avLst>
            </a:prstGeom>
            <a:grpFill/>
            <a:ln w="9525" algn="ctr">
              <a:noFill/>
              <a:round/>
              <a:headEnd/>
              <a:tailEnd/>
            </a:ln>
            <a:effectLst/>
          </p:spPr>
          <p:txBody>
            <a:bodyPr anchor="ctr"/>
            <a:lstStyle/>
            <a:p>
              <a:pPr fontAlgn="auto">
                <a:spcAft>
                  <a:spcPts val="0"/>
                </a:spcAft>
                <a:defRPr/>
              </a:pPr>
              <a:endParaRPr lang="en-GB">
                <a:solidFill>
                  <a:schemeClr val="bg1"/>
                </a:solidFill>
                <a:latin typeface="Arial" pitchFamily="34" charset="0"/>
                <a:cs typeface="Arial" pitchFamily="34" charset="0"/>
              </a:endParaRPr>
            </a:p>
          </p:txBody>
        </p:sp>
        <p:sp>
          <p:nvSpPr>
            <p:cNvPr id="13341" name="Text Box 14"/>
            <p:cNvSpPr txBox="1">
              <a:spLocks noChangeArrowheads="1"/>
            </p:cNvSpPr>
            <p:nvPr/>
          </p:nvSpPr>
          <p:spPr bwMode="gray">
            <a:xfrm>
              <a:off x="4148" y="2652"/>
              <a:ext cx="1276" cy="314"/>
            </a:xfrm>
            <a:prstGeom prst="rect">
              <a:avLst/>
            </a:prstGeom>
            <a:grpFill/>
            <a:ln w="9525" algn="ctr">
              <a:noFill/>
              <a:miter lim="800000"/>
              <a:headEnd/>
              <a:tailEnd/>
            </a:ln>
          </p:spPr>
          <p:txBody>
            <a:bodyPr wrap="none" lIns="0" tIns="0" rIns="0" bIns="0" anchor="ctr">
              <a:spAutoFit/>
            </a:bodyPr>
            <a:lstStyle/>
            <a:p>
              <a:pPr algn="ctr" fontAlgn="auto">
                <a:lnSpc>
                  <a:spcPct val="90000"/>
                </a:lnSpc>
                <a:spcBef>
                  <a:spcPts val="0"/>
                </a:spcBef>
                <a:spcAft>
                  <a:spcPts val="0"/>
                </a:spcAft>
                <a:defRPr/>
              </a:pPr>
              <a:r>
                <a:rPr lang="en-GB" dirty="0" err="1">
                  <a:solidFill>
                    <a:srgbClr val="FFFF00"/>
                  </a:solidFill>
                  <a:latin typeface="Arial" pitchFamily="34" charset="0"/>
                  <a:cs typeface="Arial" pitchFamily="34" charset="0"/>
                </a:rPr>
                <a:t>Menos</a:t>
              </a:r>
              <a:r>
                <a:rPr lang="en-GB" dirty="0">
                  <a:solidFill>
                    <a:srgbClr val="FFFF00"/>
                  </a:solidFill>
                  <a:latin typeface="Arial" pitchFamily="34" charset="0"/>
                  <a:cs typeface="Arial" pitchFamily="34" charset="0"/>
                </a:rPr>
                <a:t> </a:t>
              </a:r>
              <a:r>
                <a:rPr lang="en-GB" dirty="0" err="1">
                  <a:solidFill>
                    <a:srgbClr val="FFFF00"/>
                  </a:solidFill>
                  <a:latin typeface="Arial" pitchFamily="34" charset="0"/>
                  <a:cs typeface="Arial" pitchFamily="34" charset="0"/>
                </a:rPr>
                <a:t>Hemorragia</a:t>
              </a:r>
              <a:r>
                <a:rPr lang="en-GB" dirty="0">
                  <a:solidFill>
                    <a:srgbClr val="FFFF00"/>
                  </a:solidFill>
                  <a:latin typeface="Arial" pitchFamily="34" charset="0"/>
                  <a:cs typeface="Arial" pitchFamily="34" charset="0"/>
                </a:rPr>
                <a:t> </a:t>
              </a:r>
            </a:p>
            <a:p>
              <a:pPr algn="ctr" fontAlgn="auto">
                <a:lnSpc>
                  <a:spcPct val="90000"/>
                </a:lnSpc>
                <a:spcBef>
                  <a:spcPts val="0"/>
                </a:spcBef>
                <a:spcAft>
                  <a:spcPts val="0"/>
                </a:spcAft>
                <a:defRPr/>
              </a:pPr>
              <a:r>
                <a:rPr lang="en-GB" dirty="0" err="1">
                  <a:solidFill>
                    <a:srgbClr val="FFFF00"/>
                  </a:solidFill>
                  <a:latin typeface="Arial" pitchFamily="34" charset="0"/>
                  <a:cs typeface="Arial" pitchFamily="34" charset="0"/>
                </a:rPr>
                <a:t>Intracraneal</a:t>
              </a:r>
              <a:endParaRPr lang="en-GB" dirty="0">
                <a:solidFill>
                  <a:srgbClr val="FFFF00"/>
                </a:solidFill>
                <a:latin typeface="Arial" pitchFamily="34" charset="0"/>
                <a:cs typeface="Arial" pitchFamily="34" charset="0"/>
              </a:endParaRPr>
            </a:p>
          </p:txBody>
        </p:sp>
      </p:grpSp>
      <p:pic>
        <p:nvPicPr>
          <p:cNvPr id="5" name="Group 40"/>
          <p:cNvPicPr>
            <a:picLocks noChangeArrowheads="1"/>
          </p:cNvPicPr>
          <p:nvPr/>
        </p:nvPicPr>
        <p:blipFill>
          <a:blip r:embed="rId3"/>
          <a:srcRect/>
          <a:stretch>
            <a:fillRect/>
          </a:stretch>
        </p:blipFill>
        <p:spPr bwMode="auto">
          <a:xfrm>
            <a:off x="6291263" y="2633663"/>
            <a:ext cx="2749550" cy="871537"/>
          </a:xfrm>
          <a:prstGeom prst="rect">
            <a:avLst/>
          </a:prstGeom>
          <a:noFill/>
        </p:spPr>
      </p:pic>
      <p:grpSp>
        <p:nvGrpSpPr>
          <p:cNvPr id="6" name="Group 39"/>
          <p:cNvGrpSpPr>
            <a:grpSpLocks/>
          </p:cNvGrpSpPr>
          <p:nvPr/>
        </p:nvGrpSpPr>
        <p:grpSpPr bwMode="auto">
          <a:xfrm>
            <a:off x="6407943" y="1484313"/>
            <a:ext cx="2412181" cy="865187"/>
            <a:chOff x="4046" y="1116"/>
            <a:chExt cx="1679" cy="545"/>
          </a:xfrm>
          <a:solidFill>
            <a:srgbClr val="FF0000"/>
          </a:solidFill>
        </p:grpSpPr>
        <p:sp>
          <p:nvSpPr>
            <p:cNvPr id="11287" name="AutoShape 57"/>
            <p:cNvSpPr>
              <a:spLocks noChangeArrowheads="1"/>
            </p:cNvSpPr>
            <p:nvPr/>
          </p:nvSpPr>
          <p:spPr bwMode="gray">
            <a:xfrm>
              <a:off x="4046" y="1116"/>
              <a:ext cx="1679" cy="545"/>
            </a:xfrm>
            <a:prstGeom prst="roundRect">
              <a:avLst>
                <a:gd name="adj" fmla="val 9727"/>
              </a:avLst>
            </a:prstGeom>
            <a:grpFill/>
            <a:ln w="9525" algn="ctr">
              <a:noFill/>
              <a:round/>
              <a:headEnd/>
              <a:tailEnd/>
            </a:ln>
            <a:effectLst/>
          </p:spPr>
          <p:txBody>
            <a:bodyPr anchor="ctr"/>
            <a:lstStyle/>
            <a:p>
              <a:pPr fontAlgn="auto">
                <a:spcAft>
                  <a:spcPts val="0"/>
                </a:spcAft>
                <a:defRPr/>
              </a:pPr>
              <a:endParaRPr lang="en-GB" b="1">
                <a:latin typeface="Arial" pitchFamily="34" charset="0"/>
                <a:cs typeface="Arial" pitchFamily="34" charset="0"/>
              </a:endParaRPr>
            </a:p>
          </p:txBody>
        </p:sp>
        <p:sp>
          <p:nvSpPr>
            <p:cNvPr id="13337" name="Text Box 23"/>
            <p:cNvSpPr txBox="1">
              <a:spLocks noChangeArrowheads="1"/>
            </p:cNvSpPr>
            <p:nvPr/>
          </p:nvSpPr>
          <p:spPr bwMode="gray">
            <a:xfrm>
              <a:off x="4171" y="1128"/>
              <a:ext cx="1504" cy="471"/>
            </a:xfrm>
            <a:prstGeom prst="rect">
              <a:avLst/>
            </a:prstGeom>
            <a:grpFill/>
            <a:ln w="9525" algn="ctr">
              <a:noFill/>
              <a:miter lim="800000"/>
              <a:headEnd/>
              <a:tailEnd/>
            </a:ln>
          </p:spPr>
          <p:txBody>
            <a:bodyPr lIns="0" tIns="0" rIns="0" bIns="0" anchor="ctr">
              <a:spAutoFit/>
            </a:bodyPr>
            <a:lstStyle/>
            <a:p>
              <a:pPr algn="ctr" fontAlgn="auto">
                <a:lnSpc>
                  <a:spcPct val="90000"/>
                </a:lnSpc>
                <a:spcBef>
                  <a:spcPts val="0"/>
                </a:spcBef>
                <a:spcAft>
                  <a:spcPts val="0"/>
                </a:spcAft>
                <a:defRPr/>
              </a:pPr>
              <a:r>
                <a:rPr lang="en-GB" b="1" dirty="0">
                  <a:latin typeface="Arial" pitchFamily="34" charset="0"/>
                  <a:cs typeface="Arial" pitchFamily="34" charset="0"/>
                </a:rPr>
                <a:t>No </a:t>
              </a:r>
              <a:r>
                <a:rPr lang="en-GB" b="1" dirty="0" err="1">
                  <a:latin typeface="Arial" pitchFamily="34" charset="0"/>
                  <a:cs typeface="Arial" pitchFamily="34" charset="0"/>
                </a:rPr>
                <a:t>interacciones</a:t>
              </a:r>
              <a:r>
                <a:rPr lang="en-GB" b="1" dirty="0">
                  <a:latin typeface="Arial" pitchFamily="34" charset="0"/>
                  <a:cs typeface="Arial" pitchFamily="34" charset="0"/>
                </a:rPr>
                <a:t> con </a:t>
              </a:r>
            </a:p>
            <a:p>
              <a:pPr algn="ctr" fontAlgn="auto">
                <a:lnSpc>
                  <a:spcPct val="90000"/>
                </a:lnSpc>
                <a:spcBef>
                  <a:spcPts val="0"/>
                </a:spcBef>
                <a:spcAft>
                  <a:spcPts val="0"/>
                </a:spcAft>
                <a:defRPr/>
              </a:pPr>
              <a:r>
                <a:rPr lang="en-GB" b="1" dirty="0" err="1">
                  <a:latin typeface="Arial" pitchFamily="34" charset="0"/>
                  <a:cs typeface="Arial" pitchFamily="34" charset="0"/>
                </a:rPr>
                <a:t>alimentos</a:t>
              </a:r>
              <a:endParaRPr lang="en-GB" b="1" dirty="0">
                <a:latin typeface="Arial" pitchFamily="34" charset="0"/>
                <a:cs typeface="Arial" pitchFamily="34" charset="0"/>
              </a:endParaRPr>
            </a:p>
          </p:txBody>
        </p:sp>
      </p:grpSp>
      <p:grpSp>
        <p:nvGrpSpPr>
          <p:cNvPr id="7" name="Group 37"/>
          <p:cNvGrpSpPr>
            <a:grpSpLocks/>
          </p:cNvGrpSpPr>
          <p:nvPr/>
        </p:nvGrpSpPr>
        <p:grpSpPr bwMode="auto">
          <a:xfrm>
            <a:off x="45530" y="2611438"/>
            <a:ext cx="2942294" cy="865187"/>
            <a:chOff x="139" y="1827"/>
            <a:chExt cx="2516" cy="545"/>
          </a:xfrm>
          <a:solidFill>
            <a:srgbClr val="FF0000"/>
          </a:solidFill>
        </p:grpSpPr>
        <p:sp>
          <p:nvSpPr>
            <p:cNvPr id="11285" name="AutoShape 54"/>
            <p:cNvSpPr>
              <a:spLocks noChangeArrowheads="1"/>
            </p:cNvSpPr>
            <p:nvPr/>
          </p:nvSpPr>
          <p:spPr bwMode="gray">
            <a:xfrm>
              <a:off x="139" y="1827"/>
              <a:ext cx="2516" cy="545"/>
            </a:xfrm>
            <a:prstGeom prst="roundRect">
              <a:avLst>
                <a:gd name="adj" fmla="val 8991"/>
              </a:avLst>
            </a:prstGeom>
            <a:grpFill/>
            <a:ln w="9525" algn="ctr">
              <a:noFill/>
              <a:round/>
              <a:headEnd/>
              <a:tailEnd/>
            </a:ln>
            <a:effectLst/>
          </p:spPr>
          <p:txBody>
            <a:bodyPr anchor="ctr"/>
            <a:lstStyle/>
            <a:p>
              <a:pPr fontAlgn="auto">
                <a:spcAft>
                  <a:spcPts val="0"/>
                </a:spcAft>
                <a:defRPr/>
              </a:pPr>
              <a:endParaRPr lang="en-GB" b="1">
                <a:latin typeface="Arial" pitchFamily="34" charset="0"/>
                <a:cs typeface="Arial" pitchFamily="34" charset="0"/>
              </a:endParaRPr>
            </a:p>
          </p:txBody>
        </p:sp>
        <p:sp>
          <p:nvSpPr>
            <p:cNvPr id="13335" name="Text Box 29"/>
            <p:cNvSpPr txBox="1">
              <a:spLocks noChangeArrowheads="1"/>
            </p:cNvSpPr>
            <p:nvPr/>
          </p:nvSpPr>
          <p:spPr bwMode="gray">
            <a:xfrm>
              <a:off x="412" y="1934"/>
              <a:ext cx="2007" cy="314"/>
            </a:xfrm>
            <a:prstGeom prst="rect">
              <a:avLst/>
            </a:prstGeom>
            <a:grpFill/>
            <a:ln w="9525" algn="ctr">
              <a:noFill/>
              <a:miter lim="800000"/>
              <a:headEnd/>
              <a:tailEnd/>
            </a:ln>
          </p:spPr>
          <p:txBody>
            <a:bodyPr wrap="none" lIns="0" tIns="0" rIns="0" bIns="0" anchor="ctr">
              <a:spAutoFit/>
            </a:bodyPr>
            <a:lstStyle/>
            <a:p>
              <a:pPr algn="ctr" fontAlgn="auto">
                <a:lnSpc>
                  <a:spcPct val="90000"/>
                </a:lnSpc>
                <a:spcBef>
                  <a:spcPts val="0"/>
                </a:spcBef>
                <a:spcAft>
                  <a:spcPts val="0"/>
                </a:spcAft>
                <a:defRPr/>
              </a:pPr>
              <a:r>
                <a:rPr lang="en-GB" b="1" dirty="0" err="1">
                  <a:latin typeface="Arial" pitchFamily="34" charset="0"/>
                  <a:cs typeface="Arial" pitchFamily="34" charset="0"/>
                </a:rPr>
                <a:t>Escasa</a:t>
              </a:r>
              <a:r>
                <a:rPr lang="en-GB" b="1" dirty="0">
                  <a:latin typeface="Arial" pitchFamily="34" charset="0"/>
                  <a:cs typeface="Arial" pitchFamily="34" charset="0"/>
                </a:rPr>
                <a:t> </a:t>
              </a:r>
              <a:r>
                <a:rPr lang="en-GB" b="1" dirty="0" err="1">
                  <a:latin typeface="Arial" pitchFamily="34" charset="0"/>
                  <a:cs typeface="Arial" pitchFamily="34" charset="0"/>
                </a:rPr>
                <a:t>interacciones</a:t>
              </a:r>
              <a:endParaRPr lang="en-GB" b="1" dirty="0">
                <a:latin typeface="Arial" pitchFamily="34" charset="0"/>
                <a:cs typeface="Arial" pitchFamily="34" charset="0"/>
              </a:endParaRPr>
            </a:p>
            <a:p>
              <a:pPr algn="ctr" fontAlgn="auto">
                <a:lnSpc>
                  <a:spcPct val="90000"/>
                </a:lnSpc>
                <a:spcBef>
                  <a:spcPts val="0"/>
                </a:spcBef>
                <a:spcAft>
                  <a:spcPts val="0"/>
                </a:spcAft>
                <a:defRPr/>
              </a:pPr>
              <a:r>
                <a:rPr lang="en-GB" b="1" dirty="0">
                  <a:latin typeface="Arial" pitchFamily="34" charset="0"/>
                  <a:cs typeface="Arial" pitchFamily="34" charset="0"/>
                </a:rPr>
                <a:t> </a:t>
              </a:r>
              <a:r>
                <a:rPr lang="en-GB" b="1" dirty="0" err="1">
                  <a:latin typeface="Arial" pitchFamily="34" charset="0"/>
                  <a:cs typeface="Arial" pitchFamily="34" charset="0"/>
                </a:rPr>
                <a:t>medicamentosas</a:t>
              </a:r>
              <a:endParaRPr lang="en-GB" sz="1300" b="1" dirty="0">
                <a:latin typeface="Arial" pitchFamily="34" charset="0"/>
                <a:cs typeface="Arial" pitchFamily="34" charset="0"/>
              </a:endParaRPr>
            </a:p>
          </p:txBody>
        </p:sp>
      </p:grpSp>
      <p:sp>
        <p:nvSpPr>
          <p:cNvPr id="62473" name="TextBox 14"/>
          <p:cNvSpPr txBox="1">
            <a:spLocks noChangeArrowheads="1"/>
          </p:cNvSpPr>
          <p:nvPr/>
        </p:nvSpPr>
        <p:spPr bwMode="gray">
          <a:xfrm>
            <a:off x="1476375" y="6059488"/>
            <a:ext cx="7343775" cy="461962"/>
          </a:xfrm>
          <a:prstGeom prst="rect">
            <a:avLst/>
          </a:prstGeom>
          <a:noFill/>
          <a:ln w="9525" algn="ctr">
            <a:noFill/>
            <a:miter lim="800000"/>
            <a:headEnd/>
            <a:tailEnd/>
          </a:ln>
        </p:spPr>
        <p:txBody>
          <a:bodyPr lIns="0" tIns="0" rIns="0" bIns="0" anchor="b">
            <a:spAutoFit/>
          </a:bodyPr>
          <a:lstStyle/>
          <a:p>
            <a:pPr algn="r"/>
            <a:r>
              <a:rPr lang="en-GB" sz="1000"/>
              <a:t>Ansell J, et al. </a:t>
            </a:r>
            <a:r>
              <a:rPr lang="en-GB" sz="1000" i="1"/>
              <a:t>Chest</a:t>
            </a:r>
            <a:r>
              <a:rPr lang="en-GB" sz="1000"/>
              <a:t> 2008;133;160S-198S. </a:t>
            </a:r>
          </a:p>
          <a:p>
            <a:pPr algn="r"/>
            <a:r>
              <a:rPr lang="en-GB" sz="1000"/>
              <a:t>Umer Ushman MH, et al. </a:t>
            </a:r>
            <a:r>
              <a:rPr lang="en-GB" sz="1000" i="1"/>
              <a:t>J Interv Card Electrophysiol </a:t>
            </a:r>
            <a:r>
              <a:rPr lang="en-GB" sz="1000"/>
              <a:t>2008;22:129-137.</a:t>
            </a:r>
            <a:br>
              <a:rPr lang="en-GB" sz="1000"/>
            </a:br>
            <a:r>
              <a:rPr lang="en-GB" sz="1000"/>
              <a:t>Nutescu EA, et al. </a:t>
            </a:r>
            <a:r>
              <a:rPr lang="en-GB" sz="1000" i="1"/>
              <a:t>Cardiol Clin </a:t>
            </a:r>
            <a:r>
              <a:rPr lang="en-GB" sz="1000"/>
              <a:t>2008;26:169-187.</a:t>
            </a:r>
          </a:p>
        </p:txBody>
      </p:sp>
      <p:grpSp>
        <p:nvGrpSpPr>
          <p:cNvPr id="62474" name="Group 63"/>
          <p:cNvGrpSpPr>
            <a:grpSpLocks/>
          </p:cNvGrpSpPr>
          <p:nvPr/>
        </p:nvGrpSpPr>
        <p:grpSpPr bwMode="auto">
          <a:xfrm>
            <a:off x="3095625" y="2001838"/>
            <a:ext cx="2952750" cy="2087562"/>
            <a:chOff x="1950" y="1729"/>
            <a:chExt cx="1860" cy="1315"/>
          </a:xfrm>
        </p:grpSpPr>
        <p:sp>
          <p:nvSpPr>
            <p:cNvPr id="62481" name="AutoShape 41"/>
            <p:cNvSpPr>
              <a:spLocks noChangeArrowheads="1"/>
            </p:cNvSpPr>
            <p:nvPr/>
          </p:nvSpPr>
          <p:spPr bwMode="gray">
            <a:xfrm>
              <a:off x="1950" y="1729"/>
              <a:ext cx="1860" cy="1315"/>
            </a:xfrm>
            <a:prstGeom prst="roundRect">
              <a:avLst>
                <a:gd name="adj" fmla="val 7718"/>
              </a:avLst>
            </a:prstGeom>
            <a:solidFill>
              <a:schemeClr val="tx1"/>
            </a:solidFill>
            <a:ln w="9525" algn="ctr">
              <a:noFill/>
              <a:round/>
              <a:headEnd/>
              <a:tailEnd/>
            </a:ln>
          </p:spPr>
          <p:txBody>
            <a:bodyPr anchor="ctr"/>
            <a:lstStyle/>
            <a:p>
              <a:endParaRPr lang="en-GB">
                <a:solidFill>
                  <a:schemeClr val="bg1"/>
                </a:solidFill>
              </a:endParaRPr>
            </a:p>
          </p:txBody>
        </p:sp>
        <p:sp>
          <p:nvSpPr>
            <p:cNvPr id="62482" name="Text Box 17"/>
            <p:cNvSpPr txBox="1">
              <a:spLocks noChangeArrowheads="1"/>
            </p:cNvSpPr>
            <p:nvPr/>
          </p:nvSpPr>
          <p:spPr bwMode="gray">
            <a:xfrm>
              <a:off x="2076" y="2015"/>
              <a:ext cx="1610" cy="768"/>
            </a:xfrm>
            <a:prstGeom prst="rect">
              <a:avLst/>
            </a:prstGeom>
            <a:noFill/>
            <a:ln w="9525" algn="ctr">
              <a:noFill/>
              <a:miter lim="800000"/>
              <a:headEnd/>
              <a:tailEnd/>
            </a:ln>
          </p:spPr>
          <p:txBody>
            <a:bodyPr lIns="0" tIns="0" rIns="0" bIns="0" anchor="ctr"/>
            <a:lstStyle/>
            <a:p>
              <a:pPr algn="ctr">
                <a:lnSpc>
                  <a:spcPct val="90000"/>
                </a:lnSpc>
              </a:pPr>
              <a:r>
                <a:rPr lang="en-GB" sz="2200" b="1">
                  <a:solidFill>
                    <a:schemeClr val="bg1"/>
                  </a:solidFill>
                </a:rPr>
                <a:t>Nuevo Anticoagulante</a:t>
              </a:r>
              <a:endParaRPr lang="en-GB" sz="2200">
                <a:solidFill>
                  <a:schemeClr val="bg1"/>
                </a:solidFill>
              </a:endParaRPr>
            </a:p>
          </p:txBody>
        </p:sp>
      </p:grpSp>
      <p:grpSp>
        <p:nvGrpSpPr>
          <p:cNvPr id="9" name="Group 38"/>
          <p:cNvGrpSpPr>
            <a:grpSpLocks/>
          </p:cNvGrpSpPr>
          <p:nvPr/>
        </p:nvGrpSpPr>
        <p:grpSpPr bwMode="auto">
          <a:xfrm>
            <a:off x="4932363" y="4868863"/>
            <a:ext cx="2665412" cy="865187"/>
            <a:chOff x="3107" y="3249"/>
            <a:chExt cx="1679" cy="545"/>
          </a:xfrm>
          <a:solidFill>
            <a:srgbClr val="FF0000"/>
          </a:solidFill>
        </p:grpSpPr>
        <p:sp>
          <p:nvSpPr>
            <p:cNvPr id="11279" name="AutoShape 72"/>
            <p:cNvSpPr>
              <a:spLocks noChangeArrowheads="1"/>
            </p:cNvSpPr>
            <p:nvPr/>
          </p:nvSpPr>
          <p:spPr bwMode="gray">
            <a:xfrm>
              <a:off x="3107" y="3249"/>
              <a:ext cx="1679" cy="545"/>
            </a:xfrm>
            <a:prstGeom prst="roundRect">
              <a:avLst>
                <a:gd name="adj" fmla="val 9727"/>
              </a:avLst>
            </a:prstGeom>
            <a:grpFill/>
            <a:ln w="9525" algn="ctr">
              <a:noFill/>
              <a:round/>
              <a:headEnd/>
              <a:tailEnd/>
            </a:ln>
            <a:effectLst/>
          </p:spPr>
          <p:txBody>
            <a:bodyPr anchor="ctr"/>
            <a:lstStyle/>
            <a:p>
              <a:pPr fontAlgn="auto">
                <a:spcAft>
                  <a:spcPts val="0"/>
                </a:spcAft>
                <a:defRPr/>
              </a:pPr>
              <a:endParaRPr lang="en-GB">
                <a:solidFill>
                  <a:schemeClr val="bg1"/>
                </a:solidFill>
                <a:latin typeface="Arial" pitchFamily="34" charset="0"/>
                <a:cs typeface="Arial" pitchFamily="34" charset="0"/>
              </a:endParaRPr>
            </a:p>
          </p:txBody>
        </p:sp>
        <p:sp>
          <p:nvSpPr>
            <p:cNvPr id="13329" name="Text Box 73"/>
            <p:cNvSpPr txBox="1">
              <a:spLocks noChangeArrowheads="1"/>
            </p:cNvSpPr>
            <p:nvPr/>
          </p:nvSpPr>
          <p:spPr bwMode="gray">
            <a:xfrm>
              <a:off x="3171" y="3443"/>
              <a:ext cx="1551" cy="157"/>
            </a:xfrm>
            <a:prstGeom prst="rect">
              <a:avLst/>
            </a:prstGeom>
            <a:grpFill/>
            <a:ln w="9525" algn="ctr">
              <a:noFill/>
              <a:miter lim="800000"/>
              <a:headEnd/>
              <a:tailEnd/>
            </a:ln>
          </p:spPr>
          <p:txBody>
            <a:bodyPr wrap="none" lIns="0" tIns="0" rIns="0" bIns="0" anchor="ctr">
              <a:spAutoFit/>
            </a:bodyPr>
            <a:lstStyle/>
            <a:p>
              <a:pPr algn="ctr" fontAlgn="auto">
                <a:lnSpc>
                  <a:spcPct val="90000"/>
                </a:lnSpc>
                <a:spcBef>
                  <a:spcPts val="0"/>
                </a:spcBef>
                <a:spcAft>
                  <a:spcPts val="0"/>
                </a:spcAft>
                <a:defRPr/>
              </a:pPr>
              <a:r>
                <a:rPr lang="en-GB" dirty="0" err="1">
                  <a:solidFill>
                    <a:srgbClr val="FFFF00"/>
                  </a:solidFill>
                  <a:latin typeface="Arial" pitchFamily="34" charset="0"/>
                  <a:cs typeface="Arial" pitchFamily="34" charset="0"/>
                </a:rPr>
                <a:t>Menos</a:t>
              </a:r>
              <a:r>
                <a:rPr lang="en-GB" dirty="0">
                  <a:solidFill>
                    <a:srgbClr val="FFFF00"/>
                  </a:solidFill>
                  <a:latin typeface="Arial" pitchFamily="34" charset="0"/>
                  <a:cs typeface="Arial" pitchFamily="34" charset="0"/>
                </a:rPr>
                <a:t> </a:t>
              </a:r>
              <a:r>
                <a:rPr lang="en-GB" dirty="0" err="1">
                  <a:solidFill>
                    <a:srgbClr val="FFFF00"/>
                  </a:solidFill>
                  <a:latin typeface="Arial" pitchFamily="34" charset="0"/>
                  <a:cs typeface="Arial" pitchFamily="34" charset="0"/>
                </a:rPr>
                <a:t>Sangrado</a:t>
              </a:r>
              <a:r>
                <a:rPr lang="en-GB" dirty="0">
                  <a:solidFill>
                    <a:srgbClr val="FFFF00"/>
                  </a:solidFill>
                  <a:latin typeface="Arial" pitchFamily="34" charset="0"/>
                  <a:cs typeface="Arial" pitchFamily="34" charset="0"/>
                </a:rPr>
                <a:t> Mayor</a:t>
              </a:r>
              <a:endParaRPr lang="en-GB" dirty="0">
                <a:solidFill>
                  <a:srgbClr val="FFFF00"/>
                </a:solidFill>
                <a:latin typeface="Arial" pitchFamily="34" charset="0"/>
                <a:cs typeface="Arial" pitchFamily="34" charset="0"/>
              </a:endParaRPr>
            </a:p>
          </p:txBody>
        </p:sp>
      </p:grpSp>
      <p:grpSp>
        <p:nvGrpSpPr>
          <p:cNvPr id="10" name="Group 36"/>
          <p:cNvGrpSpPr>
            <a:grpSpLocks/>
          </p:cNvGrpSpPr>
          <p:nvPr/>
        </p:nvGrpSpPr>
        <p:grpSpPr bwMode="auto">
          <a:xfrm>
            <a:off x="220663" y="1484313"/>
            <a:ext cx="2665412" cy="865187"/>
            <a:chOff x="139" y="1116"/>
            <a:chExt cx="1679" cy="545"/>
          </a:xfrm>
          <a:solidFill>
            <a:srgbClr val="FF0000"/>
          </a:solidFill>
        </p:grpSpPr>
        <p:sp>
          <p:nvSpPr>
            <p:cNvPr id="11297" name="AutoShape 52"/>
            <p:cNvSpPr>
              <a:spLocks noChangeArrowheads="1"/>
            </p:cNvSpPr>
            <p:nvPr/>
          </p:nvSpPr>
          <p:spPr bwMode="gray">
            <a:xfrm>
              <a:off x="139" y="1116"/>
              <a:ext cx="1679" cy="545"/>
            </a:xfrm>
            <a:prstGeom prst="roundRect">
              <a:avLst>
                <a:gd name="adj" fmla="val 8255"/>
              </a:avLst>
            </a:prstGeom>
            <a:grpFill/>
            <a:ln w="9525" algn="ctr">
              <a:noFill/>
              <a:round/>
              <a:headEnd/>
              <a:tailEnd/>
            </a:ln>
          </p:spPr>
          <p:txBody>
            <a:bodyPr anchor="ctr"/>
            <a:lstStyle/>
            <a:p>
              <a:pPr fontAlgn="auto">
                <a:spcAft>
                  <a:spcPts val="0"/>
                </a:spcAft>
                <a:defRPr/>
              </a:pPr>
              <a:endParaRPr lang="en-GB" b="1">
                <a:latin typeface="Arial" pitchFamily="34" charset="0"/>
                <a:cs typeface="Arial" pitchFamily="34" charset="0"/>
              </a:endParaRPr>
            </a:p>
          </p:txBody>
        </p:sp>
        <p:sp>
          <p:nvSpPr>
            <p:cNvPr id="13327" name="Text Box 5"/>
            <p:cNvSpPr txBox="1">
              <a:spLocks noChangeArrowheads="1"/>
            </p:cNvSpPr>
            <p:nvPr/>
          </p:nvSpPr>
          <p:spPr bwMode="gray">
            <a:xfrm>
              <a:off x="228" y="1310"/>
              <a:ext cx="1503" cy="157"/>
            </a:xfrm>
            <a:prstGeom prst="rect">
              <a:avLst/>
            </a:prstGeom>
            <a:grpFill/>
            <a:ln w="9525" algn="ctr">
              <a:noFill/>
              <a:miter lim="800000"/>
              <a:headEnd/>
              <a:tailEnd/>
            </a:ln>
          </p:spPr>
          <p:txBody>
            <a:bodyPr wrap="none" lIns="0" tIns="0" rIns="0" bIns="0" anchor="ctr">
              <a:spAutoFit/>
            </a:bodyPr>
            <a:lstStyle/>
            <a:p>
              <a:pPr algn="ctr" fontAlgn="auto">
                <a:lnSpc>
                  <a:spcPct val="90000"/>
                </a:lnSpc>
                <a:spcBef>
                  <a:spcPts val="0"/>
                </a:spcBef>
                <a:spcAft>
                  <a:spcPts val="0"/>
                </a:spcAft>
                <a:defRPr/>
              </a:pPr>
              <a:r>
                <a:rPr lang="en-GB" b="1" dirty="0" err="1">
                  <a:latin typeface="Arial" pitchFamily="34" charset="0"/>
                  <a:cs typeface="Arial" pitchFamily="34" charset="0"/>
                </a:rPr>
                <a:t>Respuesta</a:t>
              </a:r>
              <a:r>
                <a:rPr lang="en-GB" b="1" dirty="0">
                  <a:latin typeface="Arial" pitchFamily="34" charset="0"/>
                  <a:cs typeface="Arial" pitchFamily="34" charset="0"/>
                </a:rPr>
                <a:t> </a:t>
              </a:r>
              <a:r>
                <a:rPr lang="en-GB" b="1" dirty="0" err="1">
                  <a:latin typeface="Arial" pitchFamily="34" charset="0"/>
                  <a:cs typeface="Arial" pitchFamily="34" charset="0"/>
                </a:rPr>
                <a:t>predecible</a:t>
              </a:r>
              <a:endParaRPr lang="en-GB" b="1" dirty="0">
                <a:latin typeface="Arial" pitchFamily="34" charset="0"/>
                <a:cs typeface="Arial" pitchFamily="34" charset="0"/>
              </a:endParaRPr>
            </a:p>
          </p:txBody>
        </p:sp>
      </p:grpSp>
      <p:cxnSp>
        <p:nvCxnSpPr>
          <p:cNvPr id="35" name="Straight Connector 34"/>
          <p:cNvCxnSpPr/>
          <p:nvPr/>
        </p:nvCxnSpPr>
        <p:spPr>
          <a:xfrm>
            <a:off x="0" y="692150"/>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227763" y="2565400"/>
            <a:ext cx="2592387" cy="93503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3" name="Oval 32"/>
          <p:cNvSpPr/>
          <p:nvPr/>
        </p:nvSpPr>
        <p:spPr>
          <a:xfrm>
            <a:off x="6300788" y="3716338"/>
            <a:ext cx="2592387" cy="9366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4" name="Oval 33"/>
          <p:cNvSpPr/>
          <p:nvPr/>
        </p:nvSpPr>
        <p:spPr>
          <a:xfrm>
            <a:off x="4932363" y="4797425"/>
            <a:ext cx="2592387" cy="93503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ox(in)">
                                      <p:cBhvr>
                                        <p:cTn id="10" dur="500"/>
                                        <p:tgtEl>
                                          <p:spTgt spid="3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ox(i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graphicFrame>
        <p:nvGraphicFramePr>
          <p:cNvPr id="3" name="Group 90"/>
          <p:cNvGraphicFramePr>
            <a:graphicFrameLocks/>
          </p:cNvGraphicFramePr>
          <p:nvPr/>
        </p:nvGraphicFramePr>
        <p:xfrm>
          <a:off x="1187450" y="1052513"/>
          <a:ext cx="6480175" cy="4754562"/>
        </p:xfrm>
        <a:graphic>
          <a:graphicData uri="http://schemas.openxmlformats.org/drawingml/2006/table">
            <a:tbl>
              <a:tblPr/>
              <a:tblGrid>
                <a:gridCol w="3793515"/>
                <a:gridCol w="1363369"/>
                <a:gridCol w="1323836"/>
              </a:tblGrid>
              <a:tr h="1936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0" i="0" u="none" strike="noStrike" cap="none" normalizeH="0" baseline="0" dirty="0" smtClean="0">
                        <a:ln>
                          <a:noFill/>
                        </a:ln>
                        <a:solidFill>
                          <a:schemeClr val="accent4">
                            <a:lumMod val="10000"/>
                          </a:schemeClr>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err="1" smtClean="0">
                          <a:ln>
                            <a:noFill/>
                          </a:ln>
                          <a:solidFill>
                            <a:schemeClr val="accent4">
                              <a:lumMod val="10000"/>
                            </a:schemeClr>
                          </a:solidFill>
                          <a:effectLst/>
                          <a:latin typeface="Arial Narrow" pitchFamily="34" charset="0"/>
                        </a:rPr>
                        <a:t>NOACs</a:t>
                      </a: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rgbClr val="FF0000"/>
                          </a:solidFill>
                          <a:effectLst/>
                          <a:latin typeface="Arial Narrow" pitchFamily="34" charset="0"/>
                        </a:rPr>
                        <a:t>AVK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1) 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2) Rápido COMIENZO ACCION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7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3) Rápida DESACTIVACION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4) DOSIS FIJA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7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5) NO MONITOREO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7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6) RESPUESTA PREDECIBLE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7) Amplia Ventana TERAPEUTICA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7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8) NO Interferencia drogas/dieta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47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9) NO TROMBOCITOPENIA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10) Catabolismo </a:t>
                      </a:r>
                      <a:r>
                        <a:rPr kumimoji="0" lang="es-ES" sz="2000" b="0" i="0" u="none" strike="noStrike" cap="none" normalizeH="0" baseline="0" dirty="0" err="1" smtClean="0">
                          <a:ln>
                            <a:noFill/>
                          </a:ln>
                          <a:solidFill>
                            <a:schemeClr val="accent4">
                              <a:lumMod val="10000"/>
                            </a:schemeClr>
                          </a:solidFill>
                          <a:effectLst/>
                          <a:latin typeface="Arial Narrow" pitchFamily="34" charset="0"/>
                        </a:rPr>
                        <a:t>extrarrenal</a:t>
                      </a:r>
                      <a:endParaRPr kumimoji="0" lang="es-ES" sz="2000" b="0" i="0" u="none" strike="noStrike" cap="none" normalizeH="0" baseline="0" dirty="0" smtClean="0">
                        <a:ln>
                          <a:noFill/>
                        </a:ln>
                        <a:solidFill>
                          <a:schemeClr val="accent4">
                            <a:lumMod val="10000"/>
                          </a:schemeClr>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47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0" i="0" u="none" strike="noStrike" cap="none" normalizeH="0" baseline="0" dirty="0" smtClean="0">
                          <a:ln>
                            <a:noFill/>
                          </a:ln>
                          <a:solidFill>
                            <a:schemeClr val="accent4">
                              <a:lumMod val="10000"/>
                            </a:schemeClr>
                          </a:solidFill>
                          <a:effectLst/>
                          <a:latin typeface="Arial Narrow" pitchFamily="34" charset="0"/>
                        </a:rPr>
                        <a:t>11)  ANTIDOTO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2000" b="1" i="0" u="none" strike="noStrike" cap="none" normalizeH="0" baseline="0" dirty="0" smtClean="0">
                        <a:ln>
                          <a:noFill/>
                        </a:ln>
                        <a:solidFill>
                          <a:schemeClr val="accent4">
                            <a:lumMod val="10000"/>
                          </a:schemeClr>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2000" b="1" i="0" u="none" strike="noStrike" cap="none" normalizeH="0" baseline="0" dirty="0" smtClean="0">
                          <a:ln>
                            <a:noFill/>
                          </a:ln>
                          <a:solidFill>
                            <a:schemeClr val="accent4">
                              <a:lumMod val="10000"/>
                            </a:schemeClr>
                          </a:solidFill>
                          <a:effectLst/>
                          <a:latin typeface="Arial Narrow" pitchFamily="34" charset="0"/>
                        </a:rPr>
                        <a:t>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alpha val="0"/>
          </a:srgbClr>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4213" y="549275"/>
            <a:ext cx="7966075" cy="504825"/>
          </a:xfrm>
          <a:solidFill>
            <a:schemeClr val="accent1"/>
          </a:solidFill>
        </p:spPr>
        <p:txBody>
          <a:bodyPr/>
          <a:lstStyle/>
          <a:p>
            <a:r>
              <a:rPr lang="es-ES" sz="2400" b="1" smtClean="0">
                <a:latin typeface="Arial" charset="0"/>
                <a:cs typeface="Arial" charset="0"/>
              </a:rPr>
              <a:t> FA y  los “NUEVOS ANTICOAGULANTES ORALES”</a:t>
            </a:r>
          </a:p>
        </p:txBody>
      </p:sp>
      <p:graphicFrame>
        <p:nvGraphicFramePr>
          <p:cNvPr id="61534" name="Group 94"/>
          <p:cNvGraphicFramePr>
            <a:graphicFrameLocks noGrp="1"/>
          </p:cNvGraphicFramePr>
          <p:nvPr>
            <p:ph idx="1"/>
          </p:nvPr>
        </p:nvGraphicFramePr>
        <p:xfrm>
          <a:off x="180975" y="1700213"/>
          <a:ext cx="8702675" cy="4318000"/>
        </p:xfrm>
        <a:graphic>
          <a:graphicData uri="http://schemas.openxmlformats.org/drawingml/2006/table">
            <a:tbl>
              <a:tblPr/>
              <a:tblGrid>
                <a:gridCol w="1909234"/>
                <a:gridCol w="1673578"/>
                <a:gridCol w="1676400"/>
                <a:gridCol w="1813277"/>
                <a:gridCol w="1629834"/>
              </a:tblGrid>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NOMBRE</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DABIGATRAN</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RIVAROXABAN</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APIXABAN</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EDOXABAN</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Laboratorio</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err="1" smtClean="0">
                          <a:ln>
                            <a:noFill/>
                          </a:ln>
                          <a:solidFill>
                            <a:schemeClr val="bg1"/>
                          </a:solidFill>
                          <a:effectLst/>
                          <a:latin typeface="Arial" pitchFamily="34" charset="0"/>
                          <a:cs typeface="Arial" pitchFamily="34" charset="0"/>
                        </a:rPr>
                        <a:t>Boehringer</a:t>
                      </a:r>
                      <a:r>
                        <a:rPr kumimoji="0" lang="es-ES" sz="1200" b="1" i="0" u="none" strike="noStrike" cap="none" normalizeH="0" baseline="0" dirty="0" smtClean="0">
                          <a:ln>
                            <a:noFill/>
                          </a:ln>
                          <a:solidFill>
                            <a:schemeClr val="bg1"/>
                          </a:solidFill>
                          <a:effectLst/>
                          <a:latin typeface="Arial" pitchFamily="34" charset="0"/>
                          <a:cs typeface="Arial" pitchFamily="34" charset="0"/>
                        </a:rPr>
                        <a:t> </a:t>
                      </a:r>
                      <a:r>
                        <a:rPr kumimoji="0" lang="es-ES" sz="1200" b="1" i="0" u="none" strike="noStrike" cap="none" normalizeH="0" baseline="0" dirty="0" err="1" smtClean="0">
                          <a:ln>
                            <a:noFill/>
                          </a:ln>
                          <a:solidFill>
                            <a:schemeClr val="bg1"/>
                          </a:solidFill>
                          <a:effectLst/>
                          <a:latin typeface="Arial" pitchFamily="34" charset="0"/>
                          <a:cs typeface="Arial" pitchFamily="34" charset="0"/>
                        </a:rPr>
                        <a:t>Ingelheim</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BAYER</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BMS - Pfizer</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DAICHII</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Nombre Comercial</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PRADAXA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XARELTO </a:t>
                      </a:r>
                      <a:r>
                        <a:rPr kumimoji="0" lang="en-US" sz="1200" b="1"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ELIQUIS </a:t>
                      </a:r>
                      <a:r>
                        <a:rPr kumimoji="0" lang="en-US" sz="1200" b="1" i="0" u="none" strike="noStrike" cap="none" normalizeH="0" baseline="0" smtClean="0">
                          <a:ln>
                            <a:noFill/>
                          </a:ln>
                          <a:solidFill>
                            <a:schemeClr val="bg1"/>
                          </a:solidFill>
                          <a:effectLst/>
                          <a:latin typeface="Arial" pitchFamily="34" charset="0"/>
                          <a:ea typeface="Arial Unicode MS" pitchFamily="34" charset="-128"/>
                          <a:cs typeface="Arial" pitchFamily="34" charset="0"/>
                        </a:rPr>
                        <a:t>®</a:t>
                      </a:r>
                      <a:endParaRPr kumimoji="0" lang="es-ES" sz="1200" b="1" i="0" u="none" strike="noStrike" cap="none" normalizeH="0" baseline="0" smtClean="0">
                        <a:ln>
                          <a:noFill/>
                        </a:ln>
                        <a:solidFill>
                          <a:schemeClr val="bg1"/>
                        </a:solidFill>
                        <a:effectLst/>
                        <a:latin typeface="Arial" pitchFamily="34" charset="0"/>
                        <a:ea typeface="Arial Unicode MS" pitchFamily="34" charset="-128"/>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ea typeface="Arial Unicode MS" pitchFamily="34" charset="-128"/>
                          <a:cs typeface="Arial" pitchFamily="34" charset="0"/>
                        </a:rPr>
                        <a:t>?</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Peso Molecular</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628 D</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436 D</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460 D</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1" i="0" u="none" strike="noStrike" cap="none" normalizeH="0" baseline="0" smtClean="0">
                        <a:ln>
                          <a:noFill/>
                        </a:ln>
                        <a:solidFill>
                          <a:schemeClr val="tx1"/>
                        </a:solidFill>
                        <a:effectLst/>
                        <a:latin typeface="Arial" pitchFamily="34" charset="0"/>
                        <a:cs typeface="Arial" pitchFamily="34" charset="0"/>
                      </a:endParaRP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EFECTO</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ANTI </a:t>
                      </a:r>
                      <a:r>
                        <a:rPr kumimoji="0" lang="es-ES" sz="1200" b="1" i="0" u="none" strike="noStrike" cap="none" normalizeH="0" baseline="0" dirty="0" err="1" smtClean="0">
                          <a:ln>
                            <a:noFill/>
                          </a:ln>
                          <a:solidFill>
                            <a:schemeClr val="bg1"/>
                          </a:solidFill>
                          <a:effectLst/>
                          <a:latin typeface="Arial" pitchFamily="34" charset="0"/>
                          <a:cs typeface="Arial" pitchFamily="34" charset="0"/>
                        </a:rPr>
                        <a:t>IIa</a:t>
                      </a:r>
                      <a:r>
                        <a:rPr kumimoji="0" lang="es-ES" sz="1200" b="1" i="0" u="none" strike="noStrike" cap="none" normalizeH="0" baseline="0" dirty="0" smtClean="0">
                          <a:ln>
                            <a:noFill/>
                          </a:ln>
                          <a:solidFill>
                            <a:schemeClr val="bg1"/>
                          </a:solidFill>
                          <a:effectLst/>
                          <a:latin typeface="Arial" pitchFamily="34" charset="0"/>
                          <a:cs typeface="Arial" pitchFamily="34" charset="0"/>
                        </a:rPr>
                        <a:t> directo</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ANTI Xa directo</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ANTI </a:t>
                      </a:r>
                      <a:r>
                        <a:rPr kumimoji="0" lang="es-ES" sz="1200" b="1" i="0" u="none" strike="noStrike" cap="none" normalizeH="0" baseline="0" dirty="0" err="1" smtClean="0">
                          <a:ln>
                            <a:noFill/>
                          </a:ln>
                          <a:solidFill>
                            <a:schemeClr val="bg1"/>
                          </a:solidFill>
                          <a:effectLst/>
                          <a:latin typeface="Arial" pitchFamily="34" charset="0"/>
                          <a:cs typeface="Arial" pitchFamily="34" charset="0"/>
                        </a:rPr>
                        <a:t>Xa</a:t>
                      </a:r>
                      <a:r>
                        <a:rPr kumimoji="0" lang="es-ES" sz="1200" b="1" i="0" u="none" strike="noStrike" cap="none" normalizeH="0" baseline="0" dirty="0" smtClean="0">
                          <a:ln>
                            <a:noFill/>
                          </a:ln>
                          <a:solidFill>
                            <a:schemeClr val="bg1"/>
                          </a:solidFill>
                          <a:effectLst/>
                          <a:latin typeface="Arial" pitchFamily="34" charset="0"/>
                          <a:cs typeface="Arial" pitchFamily="34" charset="0"/>
                        </a:rPr>
                        <a:t> directo</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ANTI Xa directo</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Vida media</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12-14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7 – 11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12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9 - 11 hs</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Pico acción</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2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3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3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1,5 hs</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Biodisponibilidad ORAL</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6.5 %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80 %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50 %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45 %</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Catabolismo</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80 % renal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40 % renal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25 % renal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35 % renal- múltiple</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Interferencia drogas</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G-pl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CyP34A -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CyP34A- ketoconazol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CyP34A-</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Sangrado</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rFVIIa</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err="1" smtClean="0">
                          <a:ln>
                            <a:noFill/>
                          </a:ln>
                          <a:solidFill>
                            <a:schemeClr val="bg1"/>
                          </a:solidFill>
                          <a:effectLst/>
                          <a:latin typeface="Arial" pitchFamily="34" charset="0"/>
                          <a:cs typeface="Arial" pitchFamily="34" charset="0"/>
                        </a:rPr>
                        <a:t>rFVIIa</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err="1" smtClean="0">
                          <a:ln>
                            <a:noFill/>
                          </a:ln>
                          <a:solidFill>
                            <a:schemeClr val="bg1"/>
                          </a:solidFill>
                          <a:effectLst/>
                          <a:latin typeface="Arial" pitchFamily="34" charset="0"/>
                          <a:cs typeface="Arial" pitchFamily="34" charset="0"/>
                        </a:rPr>
                        <a:t>rFVIIa</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rFVIIa</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400" b="0" i="0" u="none" strike="noStrike" cap="none" normalizeH="0" baseline="0" smtClean="0">
                          <a:ln>
                            <a:noFill/>
                          </a:ln>
                          <a:solidFill>
                            <a:schemeClr val="tx1"/>
                          </a:solidFill>
                          <a:effectLst/>
                          <a:latin typeface="Arial" pitchFamily="34" charset="0"/>
                          <a:cs typeface="Arial" pitchFamily="34" charset="0"/>
                        </a:rPr>
                        <a:t>FA</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RE-LY</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150 mg cada 12 hs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ROCKET - AF</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20 mg /d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ARISTOTLE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 5 mg c/12 hs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tx1"/>
                          </a:solidFill>
                          <a:effectLst/>
                          <a:latin typeface="Arial" pitchFamily="34" charset="0"/>
                          <a:cs typeface="Arial" pitchFamily="34" charset="0"/>
                        </a:rPr>
                        <a:t>ENGAGE-AF</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200" b="1" i="0" u="none" strike="noStrike" cap="none" normalizeH="0" baseline="0" dirty="0" smtClean="0">
                          <a:ln>
                            <a:noFill/>
                          </a:ln>
                          <a:solidFill>
                            <a:schemeClr val="tx1"/>
                          </a:solidFill>
                          <a:effectLst/>
                          <a:latin typeface="Arial" pitchFamily="34" charset="0"/>
                          <a:cs typeface="Arial" pitchFamily="34" charset="0"/>
                        </a:rPr>
                        <a:t>30 o 60 mg/d</a:t>
                      </a:r>
                    </a:p>
                  </a:txBody>
                  <a:tcPr marL="81280" marR="81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Oval 5"/>
          <p:cNvSpPr/>
          <p:nvPr/>
        </p:nvSpPr>
        <p:spPr>
          <a:xfrm>
            <a:off x="107950" y="3716338"/>
            <a:ext cx="1474788" cy="360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7" name="Oval 6"/>
          <p:cNvSpPr/>
          <p:nvPr/>
        </p:nvSpPr>
        <p:spPr>
          <a:xfrm>
            <a:off x="107950" y="3357563"/>
            <a:ext cx="1474788" cy="3587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 name="Oval 7"/>
          <p:cNvSpPr/>
          <p:nvPr/>
        </p:nvSpPr>
        <p:spPr>
          <a:xfrm>
            <a:off x="107950" y="4581525"/>
            <a:ext cx="1474788"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az de luz">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2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OCKET AF template NEW">
  <a:themeElements>
    <a:clrScheme name="ROCKET AF template NEW 8">
      <a:dk1>
        <a:srgbClr val="E00079"/>
      </a:dk1>
      <a:lt1>
        <a:srgbClr val="FFFFFF"/>
      </a:lt1>
      <a:dk2>
        <a:srgbClr val="D8DADA"/>
      </a:dk2>
      <a:lt2>
        <a:srgbClr val="A0A0A0"/>
      </a:lt2>
      <a:accent1>
        <a:srgbClr val="A0B946"/>
      </a:accent1>
      <a:accent2>
        <a:srgbClr val="50AAC8"/>
      </a:accent2>
      <a:accent3>
        <a:srgbClr val="E9EAEA"/>
      </a:accent3>
      <a:accent4>
        <a:srgbClr val="DADADA"/>
      </a:accent4>
      <a:accent5>
        <a:srgbClr val="CDD9B0"/>
      </a:accent5>
      <a:accent6>
        <a:srgbClr val="489AB5"/>
      </a:accent6>
      <a:hlink>
        <a:srgbClr val="B45AAA"/>
      </a:hlink>
      <a:folHlink>
        <a:srgbClr val="FABE32"/>
      </a:folHlink>
    </a:clrScheme>
    <a:fontScheme name="ROCKET AF template NEW">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2857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ROCKET AF template 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OCKET AF template 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OCKET AF template 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OCKET AF template 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OCKET AF template 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OCKET AF template 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OCKET AF template 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OCKET AF template NEW 8">
        <a:dk1>
          <a:srgbClr val="E00079"/>
        </a:dk1>
        <a:lt1>
          <a:srgbClr val="FFFFFF"/>
        </a:lt1>
        <a:dk2>
          <a:srgbClr val="D8DADA"/>
        </a:dk2>
        <a:lt2>
          <a:srgbClr val="A0A0A0"/>
        </a:lt2>
        <a:accent1>
          <a:srgbClr val="A0B946"/>
        </a:accent1>
        <a:accent2>
          <a:srgbClr val="50AAC8"/>
        </a:accent2>
        <a:accent3>
          <a:srgbClr val="E9EAEA"/>
        </a:accent3>
        <a:accent4>
          <a:srgbClr val="DADADA"/>
        </a:accent4>
        <a:accent5>
          <a:srgbClr val="CDD9B0"/>
        </a:accent5>
        <a:accent6>
          <a:srgbClr val="489AB5"/>
        </a:accent6>
        <a:hlink>
          <a:srgbClr val="B45AAA"/>
        </a:hlink>
        <a:folHlink>
          <a:srgbClr val="FABE3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ROCKET AF template NEW 8">
    <a:dk1>
      <a:srgbClr val="E00079"/>
    </a:dk1>
    <a:lt1>
      <a:srgbClr val="FFFFFF"/>
    </a:lt1>
    <a:dk2>
      <a:srgbClr val="D8DADA"/>
    </a:dk2>
    <a:lt2>
      <a:srgbClr val="A0A0A0"/>
    </a:lt2>
    <a:accent1>
      <a:srgbClr val="A0B946"/>
    </a:accent1>
    <a:accent2>
      <a:srgbClr val="50AAC8"/>
    </a:accent2>
    <a:accent3>
      <a:srgbClr val="E9EAEA"/>
    </a:accent3>
    <a:accent4>
      <a:srgbClr val="DADADA"/>
    </a:accent4>
    <a:accent5>
      <a:srgbClr val="CDD9B0"/>
    </a:accent5>
    <a:accent6>
      <a:srgbClr val="489AB5"/>
    </a:accent6>
    <a:hlink>
      <a:srgbClr val="B45AAA"/>
    </a:hlink>
    <a:folHlink>
      <a:srgbClr val="FABE32"/>
    </a:folHlink>
  </a:clrScheme>
</a:themeOverride>
</file>

<file path=ppt/theme/themeOverride12.xml><?xml version="1.0" encoding="utf-8"?>
<a:themeOverride xmlns:a="http://schemas.openxmlformats.org/drawingml/2006/main">
  <a:clrScheme name="ROCKET AF template NEW 8">
    <a:dk1>
      <a:srgbClr val="E00079"/>
    </a:dk1>
    <a:lt1>
      <a:srgbClr val="FFFFFF"/>
    </a:lt1>
    <a:dk2>
      <a:srgbClr val="D8DADA"/>
    </a:dk2>
    <a:lt2>
      <a:srgbClr val="A0A0A0"/>
    </a:lt2>
    <a:accent1>
      <a:srgbClr val="A0B946"/>
    </a:accent1>
    <a:accent2>
      <a:srgbClr val="50AAC8"/>
    </a:accent2>
    <a:accent3>
      <a:srgbClr val="E9EAEA"/>
    </a:accent3>
    <a:accent4>
      <a:srgbClr val="DADADA"/>
    </a:accent4>
    <a:accent5>
      <a:srgbClr val="CDD9B0"/>
    </a:accent5>
    <a:accent6>
      <a:srgbClr val="489AB5"/>
    </a:accent6>
    <a:hlink>
      <a:srgbClr val="B45AAA"/>
    </a:hlink>
    <a:folHlink>
      <a:srgbClr val="FABE32"/>
    </a:folHlink>
  </a:clrScheme>
</a:themeOverride>
</file>

<file path=ppt/theme/themeOverride13.xml><?xml version="1.0" encoding="utf-8"?>
<a:themeOverride xmlns:a="http://schemas.openxmlformats.org/drawingml/2006/main">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ppt/theme/themeOverride14.xml><?xml version="1.0" encoding="utf-8"?>
<a:themeOverride xmlns:a="http://schemas.openxmlformats.org/drawingml/2006/main">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ppt/theme/themeOverride4.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ppt/theme/themeOverride5.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ppt/theme/themeOverride6.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ppt/theme/themeOverride7.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ppt/theme/themeOverride8.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ppt/theme/themeOverride9.xml><?xml version="1.0" encoding="utf-8"?>
<a:themeOverride xmlns:a="http://schemas.openxmlformats.org/drawingml/2006/main">
  <a:clrScheme name="Custom 26">
    <a:dk1>
      <a:srgbClr val="292929"/>
    </a:dk1>
    <a:lt1>
      <a:srgbClr val="FFFFFF"/>
    </a:lt1>
    <a:dk2>
      <a:srgbClr val="AFCC36"/>
    </a:dk2>
    <a:lt2>
      <a:srgbClr val="C0C0C0"/>
    </a:lt2>
    <a:accent1>
      <a:srgbClr val="440D69"/>
    </a:accent1>
    <a:accent2>
      <a:srgbClr val="FFB00A"/>
    </a:accent2>
    <a:accent3>
      <a:srgbClr val="FFFFFF"/>
    </a:accent3>
    <a:accent4>
      <a:srgbClr val="212121"/>
    </a:accent4>
    <a:accent5>
      <a:srgbClr val="54BDC9"/>
    </a:accent5>
    <a:accent6>
      <a:srgbClr val="C3860C"/>
    </a:accent6>
    <a:hlink>
      <a:srgbClr val="FF4B0D"/>
    </a:hlink>
    <a:folHlink>
      <a:srgbClr val="008AAB"/>
    </a:folHlink>
  </a:clrScheme>
</a:themeOverride>
</file>

<file path=docProps/app.xml><?xml version="1.0" encoding="utf-8"?>
<Properties xmlns="http://schemas.openxmlformats.org/officeDocument/2006/extended-properties" xmlns:vt="http://schemas.openxmlformats.org/officeDocument/2006/docPropsVTypes">
  <Template/>
  <TotalTime>45</TotalTime>
  <Words>2068</Words>
  <Application>Microsoft Office PowerPoint</Application>
  <PresentationFormat>Presentación en pantalla (4:3)</PresentationFormat>
  <Paragraphs>680</Paragraphs>
  <Slides>36</Slides>
  <Notes>15</Notes>
  <HiddenSlides>0</HiddenSlides>
  <MMClips>0</MMClips>
  <ScaleCrop>false</ScaleCrop>
  <HeadingPairs>
    <vt:vector size="6" baseType="variant">
      <vt:variant>
        <vt:lpstr>Fuentes usadas</vt:lpstr>
      </vt:variant>
      <vt:variant>
        <vt:i4>15</vt:i4>
      </vt:variant>
      <vt:variant>
        <vt:lpstr>Plantilla de diseño</vt:lpstr>
      </vt:variant>
      <vt:variant>
        <vt:i4>8</vt:i4>
      </vt:variant>
      <vt:variant>
        <vt:lpstr>Títulos de diapositiva</vt:lpstr>
      </vt:variant>
      <vt:variant>
        <vt:i4>36</vt:i4>
      </vt:variant>
    </vt:vector>
  </HeadingPairs>
  <TitlesOfParts>
    <vt:vector size="59" baseType="lpstr">
      <vt:lpstr>Arial</vt:lpstr>
      <vt:lpstr>Wingdings</vt:lpstr>
      <vt:lpstr>Calibri</vt:lpstr>
      <vt:lpstr>ＭＳ Ｐゴシック</vt:lpstr>
      <vt:lpstr>Times</vt:lpstr>
      <vt:lpstr>Wingdings 3</vt:lpstr>
      <vt:lpstr>Wingdings 2</vt:lpstr>
      <vt:lpstr>Symbol</vt:lpstr>
      <vt:lpstr>Arial Narrow</vt:lpstr>
      <vt:lpstr>Monotype Sorts</vt:lpstr>
      <vt:lpstr>Times New Roman</vt:lpstr>
      <vt:lpstr>Arial Unicode MS</vt:lpstr>
      <vt:lpstr>Arial Black</vt:lpstr>
      <vt:lpstr>Comic Sans MS</vt:lpstr>
      <vt:lpstr>Helvetica Neue Light</vt:lpstr>
      <vt:lpstr>Haz de luz</vt:lpstr>
      <vt:lpstr>Office Theme</vt:lpstr>
      <vt:lpstr>2_Default Design</vt:lpstr>
      <vt:lpstr>ROCKET AF template NEW</vt:lpstr>
      <vt:lpstr>Haz de luz</vt:lpstr>
      <vt:lpstr>Office Theme</vt:lpstr>
      <vt:lpstr>Office Theme</vt:lpstr>
      <vt:lpstr>2_Default Design</vt:lpstr>
      <vt:lpstr>Diapositiva 1</vt:lpstr>
      <vt:lpstr>Diapositiva 2</vt:lpstr>
      <vt:lpstr>Uso de antagonistas de vitamina K en FA está basado en evidencia sólida</vt:lpstr>
      <vt:lpstr>Diapositiva 4</vt:lpstr>
      <vt:lpstr>Diapositiva 5</vt:lpstr>
      <vt:lpstr>Diapositiva 6</vt:lpstr>
      <vt:lpstr>¿Qué le pediría a los nuevos anticoagulantes?</vt:lpstr>
      <vt:lpstr>Diapositiva 8</vt:lpstr>
      <vt:lpstr> FA y  los “NUEVOS ANTICOAGULANTES ORALES”</vt:lpstr>
      <vt:lpstr>Diapositiva 10</vt:lpstr>
      <vt:lpstr>RE-LY® – diseño del estudio</vt:lpstr>
      <vt:lpstr>ACV o embolia sistémica: RESULTADOS </vt:lpstr>
      <vt:lpstr>Diapositiva 13</vt:lpstr>
      <vt:lpstr>RE-LY en perspectiva</vt:lpstr>
      <vt:lpstr>Diapositiva 15</vt:lpstr>
      <vt:lpstr>Apixaban versus Warfarin in Patients with Atrial Fibrillation Results of the ARISTOTLE Trial </vt:lpstr>
      <vt:lpstr>Fibrilación auricular con al menos un factor de riesgo adicional para ACV</vt:lpstr>
      <vt:lpstr>Punto Final Primario ACV (isquémico o hemorrágico) o embolia sistémica</vt:lpstr>
      <vt:lpstr>Puntos finales de eficacia</vt:lpstr>
      <vt:lpstr>Sangrado Mayor Definición estándar de la ISTH</vt:lpstr>
      <vt:lpstr>Puntos finales de seguridad</vt:lpstr>
      <vt:lpstr>Comparado con warfarina, apixaban (durante 1.8 años) previno</vt:lpstr>
      <vt:lpstr>Diapositiva 23</vt:lpstr>
      <vt:lpstr>Kenneth W. Mahaffey, MD and Keith AA Fox, MB ChB  on behalf of the ROCKET AF Investigators</vt:lpstr>
      <vt:lpstr>Study Design</vt:lpstr>
      <vt:lpstr>Primary Efficacy Outcome Stroke and non-CNS Embolism</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¿Podemos los clínicos anticoagular a los pacientes con fibrilación auricular?  Motivos por los que debemos dejar de tratar la fibrilación auricular con veneno para ratas</dc:title>
  <dc:creator>Usuario</dc:creator>
  <cp:lastModifiedBy>.</cp:lastModifiedBy>
  <cp:revision>32</cp:revision>
  <dcterms:created xsi:type="dcterms:W3CDTF">2011-10-31T17:02:47Z</dcterms:created>
  <dcterms:modified xsi:type="dcterms:W3CDTF">2012-08-29T18:39:25Z</dcterms:modified>
</cp:coreProperties>
</file>