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424" r:id="rId20"/>
    <p:sldId id="425" r:id="rId21"/>
    <p:sldId id="436" r:id="rId22"/>
    <p:sldId id="432" r:id="rId23"/>
    <p:sldId id="435" r:id="rId24"/>
    <p:sldId id="275" r:id="rId25"/>
    <p:sldId id="430" r:id="rId26"/>
    <p:sldId id="431" r:id="rId27"/>
    <p:sldId id="276" r:id="rId28"/>
    <p:sldId id="277" r:id="rId29"/>
    <p:sldId id="426" r:id="rId30"/>
    <p:sldId id="278" r:id="rId31"/>
    <p:sldId id="279" r:id="rId32"/>
    <p:sldId id="428" r:id="rId33"/>
    <p:sldId id="429" r:id="rId34"/>
    <p:sldId id="280" r:id="rId35"/>
    <p:sldId id="281" r:id="rId36"/>
    <p:sldId id="282" r:id="rId37"/>
    <p:sldId id="427" r:id="rId38"/>
    <p:sldId id="283" r:id="rId39"/>
    <p:sldId id="284" r:id="rId40"/>
    <p:sldId id="285" r:id="rId41"/>
    <p:sldId id="286" r:id="rId42"/>
    <p:sldId id="287" r:id="rId43"/>
    <p:sldId id="437" r:id="rId44"/>
    <p:sldId id="438" r:id="rId45"/>
    <p:sldId id="439" r:id="rId46"/>
    <p:sldId id="288" r:id="rId47"/>
    <p:sldId id="292" r:id="rId48"/>
    <p:sldId id="440" r:id="rId49"/>
    <p:sldId id="449" r:id="rId50"/>
    <p:sldId id="441" r:id="rId51"/>
    <p:sldId id="442" r:id="rId52"/>
    <p:sldId id="443" r:id="rId53"/>
    <p:sldId id="444" r:id="rId54"/>
    <p:sldId id="445" r:id="rId55"/>
    <p:sldId id="447" r:id="rId56"/>
    <p:sldId id="448" r:id="rId57"/>
    <p:sldId id="450" r:id="rId5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15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Relationship Id="rId4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19A6B2-6507-4316-9A61-AED75FAF8664}" type="datetimeFigureOut">
              <a:rPr lang="es-AR" smtClean="0"/>
              <a:pPr/>
              <a:t>13/05/2015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6D5EBC-F5F0-4D31-8421-51D2E0038D62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A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A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A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A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A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A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A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A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A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A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A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A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A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A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680"/>
            <a:ext cx="8229600" cy="8429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00000"/>
                </a:solidFill>
              </a:defRPr>
            </a:lvl1pPr>
          </a:lstStyle>
          <a:p>
            <a:r>
              <a:rPr lang="x-none" dirty="0" smtClean="0"/>
              <a:t>Click to edit Master title style</a:t>
            </a:r>
            <a:endParaRPr lang="en-US" dirty="0"/>
          </a:p>
        </p:txBody>
      </p:sp>
      <p:sp>
        <p:nvSpPr>
          <p:cNvPr id="6" name="Marcador de texto 2"/>
          <p:cNvSpPr>
            <a:spLocks noGrp="1"/>
          </p:cNvSpPr>
          <p:nvPr>
            <p:ph idx="1"/>
          </p:nvPr>
        </p:nvSpPr>
        <p:spPr bwMode="auto">
          <a:xfrm>
            <a:off x="457200" y="2492896"/>
            <a:ext cx="8229600" cy="363326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>
              <a:buFont typeface="Arial"/>
              <a:buChar char="•"/>
              <a:defRPr sz="2400">
                <a:solidFill>
                  <a:srgbClr val="000090"/>
                </a:solidFill>
                <a:latin typeface="Arial"/>
                <a:cs typeface="Arial"/>
              </a:defRPr>
            </a:lvl1pPr>
            <a:lvl2pPr marL="342900" indent="-342900" algn="l">
              <a:buFont typeface="Arial"/>
              <a:buChar char="•"/>
              <a:defRPr sz="2000">
                <a:latin typeface="Arial"/>
                <a:cs typeface="Arial"/>
              </a:defRPr>
            </a:lvl2pPr>
            <a:lvl3pPr marL="342900" indent="-342900" algn="l">
              <a:buFont typeface="Arial"/>
              <a:buChar char="•"/>
              <a:defRPr sz="2000">
                <a:latin typeface="Arial"/>
                <a:cs typeface="Arial"/>
              </a:defRPr>
            </a:lvl3pPr>
          </a:lstStyle>
          <a:p>
            <a:pPr lvl="0"/>
            <a:endParaRPr lang="es-ES_tradnl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27680"/>
            <a:ext cx="8229600" cy="8429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00000"/>
                </a:solidFill>
              </a:defRPr>
            </a:lvl1pPr>
          </a:lstStyle>
          <a:p>
            <a:r>
              <a:rPr lang="x-none" dirty="0" smtClean="0"/>
              <a:t>Click to edit Master title style</a:t>
            </a:r>
            <a:endParaRPr lang="en-US" dirty="0"/>
          </a:p>
        </p:txBody>
      </p:sp>
      <p:sp>
        <p:nvSpPr>
          <p:cNvPr id="8" name="Marcador de texto 2"/>
          <p:cNvSpPr>
            <a:spLocks noGrp="1"/>
          </p:cNvSpPr>
          <p:nvPr>
            <p:ph idx="1"/>
          </p:nvPr>
        </p:nvSpPr>
        <p:spPr bwMode="auto">
          <a:xfrm>
            <a:off x="457200" y="2492896"/>
            <a:ext cx="8229600" cy="363326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>
              <a:buFont typeface="Arial"/>
              <a:buChar char="•"/>
              <a:defRPr sz="2400">
                <a:solidFill>
                  <a:srgbClr val="000090"/>
                </a:solidFill>
                <a:latin typeface="Arial"/>
                <a:cs typeface="Arial"/>
              </a:defRPr>
            </a:lvl1pPr>
            <a:lvl2pPr marL="342900" indent="-342900" algn="l">
              <a:buFont typeface="Arial"/>
              <a:buChar char="•"/>
              <a:defRPr sz="2000">
                <a:latin typeface="Arial"/>
                <a:cs typeface="Arial"/>
              </a:defRPr>
            </a:lvl2pPr>
            <a:lvl3pPr marL="342900" indent="-342900" algn="l">
              <a:buFont typeface="Arial"/>
              <a:buChar char="•"/>
              <a:defRPr sz="2000">
                <a:latin typeface="Arial"/>
                <a:cs typeface="Arial"/>
              </a:defRPr>
            </a:lvl3pPr>
          </a:lstStyle>
          <a:p>
            <a:pPr lvl="0"/>
            <a:endParaRPr lang="es-ES_tradnl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E6FAA-05AA-4A65-8340-65F638AE3B8B}" type="datetimeFigureOut">
              <a:rPr lang="es-AR"/>
              <a:pPr>
                <a:defRPr/>
              </a:pPr>
              <a:t>13/05/2015</a:t>
            </a:fld>
            <a:endParaRPr lang="es-A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98ACE-FC66-49E6-B2EC-5B6A8DC107E8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C869DEED-4C5A-4550-A63A-2C46A3B4DD39}" type="datetimeFigureOut">
              <a:rPr lang="es-AR"/>
              <a:pPr>
                <a:defRPr/>
              </a:pPr>
              <a:t>13/05/2015</a:t>
            </a:fld>
            <a:endParaRPr lang="es-A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51A19E37-EC2D-4774-A281-E403754F17B4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87CCB37-788E-4656-8D28-59C16B42C8CA}" type="datetimeFigureOut">
              <a:rPr lang="es-AR"/>
              <a:pPr>
                <a:defRPr/>
              </a:pPr>
              <a:t>13/05/2015</a:t>
            </a:fld>
            <a:endParaRPr lang="es-A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F540326B-5D82-4676-A266-80D7A9CAB228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idx="4294967295"/>
          </p:nvPr>
        </p:nvSpPr>
        <p:spPr>
          <a:xfrm>
            <a:off x="457200" y="1268760"/>
            <a:ext cx="8229600" cy="864096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TÍTULO</a:t>
            </a:r>
            <a:endParaRPr lang="en-US" dirty="0"/>
          </a:p>
        </p:txBody>
      </p:sp>
      <p:sp>
        <p:nvSpPr>
          <p:cNvPr id="8" name="Marcador de texto 2"/>
          <p:cNvSpPr>
            <a:spLocks noGrp="1"/>
          </p:cNvSpPr>
          <p:nvPr>
            <p:ph idx="1"/>
          </p:nvPr>
        </p:nvSpPr>
        <p:spPr bwMode="auto">
          <a:xfrm>
            <a:off x="457200" y="2492896"/>
            <a:ext cx="8229600" cy="3633267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>
              <a:buFont typeface="Arial"/>
              <a:buChar char="•"/>
              <a:defRPr sz="2400">
                <a:latin typeface="Arial"/>
                <a:cs typeface="Arial"/>
              </a:defRPr>
            </a:lvl1pPr>
            <a:lvl2pPr marL="342900" indent="-342900" algn="l">
              <a:buFont typeface="Arial"/>
              <a:buChar char="•"/>
              <a:defRPr sz="2000">
                <a:latin typeface="Arial"/>
                <a:cs typeface="Arial"/>
              </a:defRPr>
            </a:lvl2pPr>
            <a:lvl3pPr marL="342900" indent="-342900" algn="l">
              <a:buFont typeface="Arial"/>
              <a:buChar char="•"/>
              <a:defRPr sz="2000">
                <a:latin typeface="Arial"/>
                <a:cs typeface="Arial"/>
              </a:defRPr>
            </a:lvl3pPr>
          </a:lstStyle>
          <a:p>
            <a:pPr lvl="0"/>
            <a:endParaRPr lang="es-ES_tradnl" noProof="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D51732D8-22D9-4A22-9E50-C539C1115838}" type="datetime1">
              <a:rPr lang="es-ES"/>
              <a:pPr>
                <a:defRPr/>
              </a:pPr>
              <a:t>13/05/2015</a:t>
            </a:fld>
            <a:endParaRPr lang="es-E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3AD9AC6F-6DF1-49A6-AAD4-CDFA7B80372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es-ES"/>
              <a:t>Santiago O'Neill  Mayo 2009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47067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33" y="1600201"/>
            <a:ext cx="4047067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n 11" descr="base ppt-01-01.jpg"/>
          <p:cNvPicPr>
            <a:picLocks noChangeAspect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-17463" y="0"/>
            <a:ext cx="9178926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1.xls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Hoja_de_c_lculo_de_Microsoft_Office_Excel_97-20034.xls"/><Relationship Id="rId5" Type="http://schemas.openxmlformats.org/officeDocument/2006/relationships/oleObject" Target="../embeddings/Hoja_de_c_lculo_de_Microsoft_Office_Excel_97-20033.xls"/><Relationship Id="rId4" Type="http://schemas.openxmlformats.org/officeDocument/2006/relationships/oleObject" Target="../embeddings/Hoja_de_c_lculo_de_Microsoft_Office_Excel_97-20032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5.xls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Hoja_de_c_lculo_de_Microsoft_Office_Excel_97-20036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7.xls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Hoja_de_c_lculo_de_Microsoft_Office_Excel_97-20038.xls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9.xls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10.xls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Hoja_de_c_lculo_de_Microsoft_Office_Excel_97-200311.xls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7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Título"/>
          <p:cNvSpPr>
            <a:spLocks noGrp="1"/>
          </p:cNvSpPr>
          <p:nvPr>
            <p:ph type="ctrTitle" idx="4294967295"/>
          </p:nvPr>
        </p:nvSpPr>
        <p:spPr bwMode="auto">
          <a:xfrm>
            <a:off x="900113" y="2276140"/>
            <a:ext cx="7772400" cy="236967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s-ES_tradnl" dirty="0" smtClean="0"/>
              <a:t>Demencias</a:t>
            </a:r>
            <a:br>
              <a:rPr lang="es-ES_tradnl" dirty="0" smtClean="0"/>
            </a:br>
            <a:r>
              <a:rPr lang="es-ES_tradnl" dirty="0" smtClean="0"/>
              <a:t>Y si le prestamos atención a los olvidos?</a:t>
            </a:r>
            <a:endParaRPr lang="en-US" dirty="0" smtClean="0"/>
          </a:p>
        </p:txBody>
      </p:sp>
      <p:sp>
        <p:nvSpPr>
          <p:cNvPr id="5123" name="TextBox 5"/>
          <p:cNvSpPr txBox="1">
            <a:spLocks noChangeArrowheads="1"/>
          </p:cNvSpPr>
          <p:nvPr/>
        </p:nvSpPr>
        <p:spPr bwMode="auto">
          <a:xfrm>
            <a:off x="2436202" y="4645819"/>
            <a:ext cx="41052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AR" dirty="0"/>
              <a:t> </a:t>
            </a:r>
            <a:r>
              <a:rPr lang="es-AR" sz="2400" dirty="0"/>
              <a:t>Santiago O’Neill</a:t>
            </a:r>
          </a:p>
          <a:p>
            <a:pPr algn="ctr"/>
            <a:r>
              <a:rPr lang="es-AR" sz="2400" dirty="0"/>
              <a:t>Jefe de neurología cognitiva </a:t>
            </a:r>
          </a:p>
          <a:p>
            <a:pPr algn="ctr"/>
            <a:r>
              <a:rPr lang="es-AR" sz="2400" dirty="0"/>
              <a:t>Instituto de Neurociencias </a:t>
            </a:r>
          </a:p>
          <a:p>
            <a:pPr algn="ctr"/>
            <a:r>
              <a:rPr lang="es-AR" sz="2400" dirty="0"/>
              <a:t>Fundación </a:t>
            </a:r>
            <a:r>
              <a:rPr lang="es-AR" sz="2400" dirty="0" err="1"/>
              <a:t>Favaloro</a:t>
            </a:r>
            <a:r>
              <a:rPr lang="es-AR" sz="2400" dirty="0"/>
              <a:t> </a:t>
            </a:r>
          </a:p>
        </p:txBody>
      </p:sp>
      <p:pic>
        <p:nvPicPr>
          <p:cNvPr id="512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779838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1 Gráfico"/>
          <p:cNvGraphicFramePr>
            <a:graphicFrameLocks/>
          </p:cNvGraphicFramePr>
          <p:nvPr/>
        </p:nvGraphicFramePr>
        <p:xfrm>
          <a:off x="381000" y="1600200"/>
          <a:ext cx="3657600" cy="2414588"/>
        </p:xfrm>
        <a:graphic>
          <a:graphicData uri="http://schemas.openxmlformats.org/presentationml/2006/ole">
            <p:oleObj spid="_x0000_s5122" name="Chart" r:id="rId3" imgW="2847876" imgH="1857413" progId="Excel.Sheet.8">
              <p:embed/>
            </p:oleObj>
          </a:graphicData>
        </a:graphic>
      </p:graphicFrame>
      <p:graphicFrame>
        <p:nvGraphicFramePr>
          <p:cNvPr id="1027" name="2 Gráfico"/>
          <p:cNvGraphicFramePr>
            <a:graphicFrameLocks/>
          </p:cNvGraphicFramePr>
          <p:nvPr/>
        </p:nvGraphicFramePr>
        <p:xfrm>
          <a:off x="381000" y="4419600"/>
          <a:ext cx="3683000" cy="2006600"/>
        </p:xfrm>
        <a:graphic>
          <a:graphicData uri="http://schemas.openxmlformats.org/presentationml/2006/ole">
            <p:oleObj spid="_x0000_s5123" name="Gráfico" r:id="rId4" imgW="3686043" imgH="2009655" progId="Excel.Sheet.8">
              <p:embed/>
            </p:oleObj>
          </a:graphicData>
        </a:graphic>
      </p:graphicFrame>
      <p:graphicFrame>
        <p:nvGraphicFramePr>
          <p:cNvPr id="1028" name="3 Gráfico"/>
          <p:cNvGraphicFramePr>
            <a:graphicFrameLocks/>
          </p:cNvGraphicFramePr>
          <p:nvPr/>
        </p:nvGraphicFramePr>
        <p:xfrm>
          <a:off x="5029200" y="1600200"/>
          <a:ext cx="3371850" cy="2362200"/>
        </p:xfrm>
        <a:graphic>
          <a:graphicData uri="http://schemas.openxmlformats.org/presentationml/2006/ole">
            <p:oleObj spid="_x0000_s5124" name="Chart" r:id="rId5" imgW="3152909" imgH="2086047" progId="Excel.Sheet.8">
              <p:embed/>
            </p:oleObj>
          </a:graphicData>
        </a:graphic>
      </p:graphicFrame>
      <p:graphicFrame>
        <p:nvGraphicFramePr>
          <p:cNvPr id="1029" name="4 Gráfico"/>
          <p:cNvGraphicFramePr>
            <a:graphicFrameLocks/>
          </p:cNvGraphicFramePr>
          <p:nvPr/>
        </p:nvGraphicFramePr>
        <p:xfrm>
          <a:off x="5105400" y="4419600"/>
          <a:ext cx="3352800" cy="2001838"/>
        </p:xfrm>
        <a:graphic>
          <a:graphicData uri="http://schemas.openxmlformats.org/presentationml/2006/ole">
            <p:oleObj spid="_x0000_s5125" name="Chart" r:id="rId6" imgW="3991076" imgH="2390802" progId="Excel.Sheet.8">
              <p:embed/>
            </p:oleObj>
          </a:graphicData>
        </a:graphic>
      </p:graphicFrame>
      <p:sp>
        <p:nvSpPr>
          <p:cNvPr id="1030" name="8 CuadroTexto"/>
          <p:cNvSpPr txBox="1">
            <a:spLocks noChangeArrowheads="1"/>
          </p:cNvSpPr>
          <p:nvPr/>
        </p:nvSpPr>
        <p:spPr bwMode="auto">
          <a:xfrm>
            <a:off x="1907704" y="836712"/>
            <a:ext cx="8229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2800" dirty="0"/>
              <a:t>Total encuestados : 5119 médicos </a:t>
            </a:r>
          </a:p>
          <a:p>
            <a:r>
              <a:rPr lang="es-AR" sz="2800" dirty="0"/>
              <a:t>Edad media :  46 años </a:t>
            </a:r>
            <a:endParaRPr lang="en-US" sz="2800" dirty="0"/>
          </a:p>
        </p:txBody>
      </p:sp>
      <p:sp>
        <p:nvSpPr>
          <p:cNvPr id="1031" name="9 CuadroTexto"/>
          <p:cNvSpPr txBox="1">
            <a:spLocks noChangeArrowheads="1"/>
          </p:cNvSpPr>
          <p:nvPr/>
        </p:nvSpPr>
        <p:spPr bwMode="auto">
          <a:xfrm>
            <a:off x="251520" y="1196752"/>
            <a:ext cx="21797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AR" dirty="0"/>
              <a:t>Género </a:t>
            </a:r>
            <a:endParaRPr lang="en-US" dirty="0"/>
          </a:p>
        </p:txBody>
      </p:sp>
      <p:sp>
        <p:nvSpPr>
          <p:cNvPr id="1032" name="10 CuadroTexto"/>
          <p:cNvSpPr txBox="1">
            <a:spLocks noChangeArrowheads="1"/>
          </p:cNvSpPr>
          <p:nvPr/>
        </p:nvSpPr>
        <p:spPr bwMode="auto">
          <a:xfrm>
            <a:off x="6876256" y="1268760"/>
            <a:ext cx="198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dirty="0"/>
              <a:t>Especialidad </a:t>
            </a:r>
            <a:endParaRPr lang="en-US" dirty="0"/>
          </a:p>
        </p:txBody>
      </p:sp>
      <p:sp>
        <p:nvSpPr>
          <p:cNvPr id="1033" name="11 CuadroTexto"/>
          <p:cNvSpPr txBox="1">
            <a:spLocks noChangeArrowheads="1"/>
          </p:cNvSpPr>
          <p:nvPr/>
        </p:nvSpPr>
        <p:spPr bwMode="auto">
          <a:xfrm>
            <a:off x="914400" y="4038600"/>
            <a:ext cx="2667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AR"/>
              <a:t>País </a:t>
            </a:r>
            <a:endParaRPr lang="en-US"/>
          </a:p>
        </p:txBody>
      </p:sp>
      <p:sp>
        <p:nvSpPr>
          <p:cNvPr id="1034" name="12 CuadroTexto"/>
          <p:cNvSpPr txBox="1">
            <a:spLocks noChangeArrowheads="1"/>
          </p:cNvSpPr>
          <p:nvPr/>
        </p:nvSpPr>
        <p:spPr bwMode="auto">
          <a:xfrm>
            <a:off x="5181600" y="4038600"/>
            <a:ext cx="2819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AR"/>
              <a:t>Años de recibido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2 Gráfico"/>
          <p:cNvGraphicFramePr>
            <a:graphicFrameLocks/>
          </p:cNvGraphicFramePr>
          <p:nvPr/>
        </p:nvGraphicFramePr>
        <p:xfrm>
          <a:off x="215900" y="1161764"/>
          <a:ext cx="4673600" cy="2844800"/>
        </p:xfrm>
        <a:graphic>
          <a:graphicData uri="http://schemas.openxmlformats.org/presentationml/2006/ole">
            <p:oleObj spid="_x0000_s6146" name="Chart" r:id="rId3" imgW="4676726" imgH="2848069" progId="Excel.Sheet.8">
              <p:embed/>
            </p:oleObj>
          </a:graphicData>
        </a:graphic>
      </p:graphicFrame>
      <p:graphicFrame>
        <p:nvGraphicFramePr>
          <p:cNvPr id="2051" name="1 Gráfico"/>
          <p:cNvGraphicFramePr>
            <a:graphicFrameLocks/>
          </p:cNvGraphicFramePr>
          <p:nvPr/>
        </p:nvGraphicFramePr>
        <p:xfrm>
          <a:off x="4800600" y="3886200"/>
          <a:ext cx="3892550" cy="2463800"/>
        </p:xfrm>
        <a:graphic>
          <a:graphicData uri="http://schemas.openxmlformats.org/presentationml/2006/ole">
            <p:oleObj spid="_x0000_s6147" name="Chart" r:id="rId4" imgW="3895787" imgH="2466923" progId="Excel.Sheet.8">
              <p:embed/>
            </p:oleObj>
          </a:graphicData>
        </a:graphic>
      </p:graphicFrame>
      <p:sp>
        <p:nvSpPr>
          <p:cNvPr id="2052" name="6 CuadroTexto"/>
          <p:cNvSpPr txBox="1">
            <a:spLocks noChangeArrowheads="1"/>
          </p:cNvSpPr>
          <p:nvPr/>
        </p:nvSpPr>
        <p:spPr bwMode="auto">
          <a:xfrm>
            <a:off x="0" y="4006564"/>
            <a:ext cx="3124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AR" dirty="0"/>
              <a:t>Lugar de trabajo </a:t>
            </a:r>
            <a:endParaRPr lang="en-US" dirty="0"/>
          </a:p>
        </p:txBody>
      </p:sp>
      <p:sp>
        <p:nvSpPr>
          <p:cNvPr id="2053" name="7 CuadroTexto"/>
          <p:cNvSpPr txBox="1">
            <a:spLocks noChangeArrowheads="1"/>
          </p:cNvSpPr>
          <p:nvPr/>
        </p:nvSpPr>
        <p:spPr bwMode="auto">
          <a:xfrm>
            <a:off x="5562600" y="2743200"/>
            <a:ext cx="2438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/>
              <a:t>Porcentaje de consultas por trastornos cognitivos </a:t>
            </a:r>
            <a:endParaRPr lang="en-US"/>
          </a:p>
        </p:txBody>
      </p:sp>
      <p:sp>
        <p:nvSpPr>
          <p:cNvPr id="9" name="8 Proceso"/>
          <p:cNvSpPr/>
          <p:nvPr/>
        </p:nvSpPr>
        <p:spPr>
          <a:xfrm>
            <a:off x="2286000" y="4953000"/>
            <a:ext cx="1905000" cy="1143000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AR" dirty="0">
                <a:solidFill>
                  <a:schemeClr val="tx1"/>
                </a:solidFill>
              </a:rPr>
              <a:t>Para casi el 90 % las consultas son menos del 25% del total 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1 Gráfico"/>
          <p:cNvGraphicFramePr>
            <a:graphicFrameLocks/>
          </p:cNvGraphicFramePr>
          <p:nvPr/>
        </p:nvGraphicFramePr>
        <p:xfrm>
          <a:off x="131763" y="1027113"/>
          <a:ext cx="4673600" cy="2844800"/>
        </p:xfrm>
        <a:graphic>
          <a:graphicData uri="http://schemas.openxmlformats.org/presentationml/2006/ole">
            <p:oleObj spid="_x0000_s7170" name="Chart" r:id="rId3" imgW="4676726" imgH="2848069" progId="Excel.Sheet.8">
              <p:embed/>
            </p:oleObj>
          </a:graphicData>
        </a:graphic>
      </p:graphicFrame>
      <p:sp>
        <p:nvSpPr>
          <p:cNvPr id="3076" name="3 CuadroTexto"/>
          <p:cNvSpPr txBox="1">
            <a:spLocks noChangeArrowheads="1"/>
          </p:cNvSpPr>
          <p:nvPr/>
        </p:nvSpPr>
        <p:spPr bwMode="auto">
          <a:xfrm>
            <a:off x="2483768" y="332656"/>
            <a:ext cx="2743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dirty="0"/>
              <a:t>Conducta tomada con los pacientes </a:t>
            </a:r>
            <a:endParaRPr lang="en-US" dirty="0"/>
          </a:p>
        </p:txBody>
      </p:sp>
      <p:sp>
        <p:nvSpPr>
          <p:cNvPr id="5" name="4 Proceso"/>
          <p:cNvSpPr/>
          <p:nvPr/>
        </p:nvSpPr>
        <p:spPr>
          <a:xfrm>
            <a:off x="762000" y="3429000"/>
            <a:ext cx="1905000" cy="1143000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AR" dirty="0">
                <a:solidFill>
                  <a:schemeClr val="tx1"/>
                </a:solidFill>
              </a:rPr>
              <a:t>68 % de los médicos derivan a estos pacientes 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9222" name="2 Gráfico"/>
          <p:cNvGraphicFramePr>
            <a:graphicFrameLocks/>
          </p:cNvGraphicFramePr>
          <p:nvPr/>
        </p:nvGraphicFramePr>
        <p:xfrm>
          <a:off x="4267200" y="3581400"/>
          <a:ext cx="4673600" cy="2844800"/>
        </p:xfrm>
        <a:graphic>
          <a:graphicData uri="http://schemas.openxmlformats.org/presentationml/2006/ole">
            <p:oleObj spid="_x0000_s7171" name="Worksheet" r:id="rId4" imgW="4676664" imgH="2848069" progId="Excel.Sheet.8">
              <p:embed/>
            </p:oleObj>
          </a:graphicData>
        </a:graphic>
      </p:graphicFrame>
      <p:sp>
        <p:nvSpPr>
          <p:cNvPr id="9223" name="6 CuadroTexto"/>
          <p:cNvSpPr txBox="1">
            <a:spLocks noChangeArrowheads="1"/>
          </p:cNvSpPr>
          <p:nvPr/>
        </p:nvSpPr>
        <p:spPr bwMode="auto">
          <a:xfrm>
            <a:off x="5597525" y="2392363"/>
            <a:ext cx="2895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/>
              <a:t>A que especialista lo derivarían </a:t>
            </a:r>
            <a:endParaRPr lang="en-US"/>
          </a:p>
        </p:txBody>
      </p:sp>
      <p:sp>
        <p:nvSpPr>
          <p:cNvPr id="3" name="2 Flecha derecha"/>
          <p:cNvSpPr/>
          <p:nvPr/>
        </p:nvSpPr>
        <p:spPr>
          <a:xfrm rot="1139056">
            <a:off x="2803525" y="4605338"/>
            <a:ext cx="15875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9222" grpId="0"/>
      <p:bldP spid="9223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Título"/>
          <p:cNvSpPr>
            <a:spLocks noGrp="1"/>
          </p:cNvSpPr>
          <p:nvPr>
            <p:ph type="title"/>
          </p:nvPr>
        </p:nvSpPr>
        <p:spPr>
          <a:xfrm>
            <a:off x="0" y="1252027"/>
            <a:ext cx="8229600" cy="90963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AR" sz="3200" dirty="0" smtClean="0"/>
              <a:t>Diferencias de prescripción por especialidad </a:t>
            </a:r>
            <a:endParaRPr lang="en-US" sz="3200" dirty="0" smtClean="0"/>
          </a:p>
        </p:txBody>
      </p:sp>
      <p:pic>
        <p:nvPicPr>
          <p:cNvPr id="30723" name="10 Gráfico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225" y="1755775"/>
            <a:ext cx="8156575" cy="464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Título"/>
          <p:cNvSpPr>
            <a:spLocks noGrp="1"/>
          </p:cNvSpPr>
          <p:nvPr>
            <p:ph type="title"/>
          </p:nvPr>
        </p:nvSpPr>
        <p:spPr>
          <a:xfrm>
            <a:off x="467544" y="148022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AR" dirty="0" smtClean="0"/>
              <a:t>Cuanto consideran que saben sobre el tema </a:t>
            </a:r>
            <a:endParaRPr lang="en-US" dirty="0" smtClean="0"/>
          </a:p>
        </p:txBody>
      </p:sp>
      <p:graphicFrame>
        <p:nvGraphicFramePr>
          <p:cNvPr id="11266" name="1 Gráfico"/>
          <p:cNvGraphicFramePr>
            <a:graphicFrameLocks/>
          </p:cNvGraphicFramePr>
          <p:nvPr/>
        </p:nvGraphicFramePr>
        <p:xfrm>
          <a:off x="1320800" y="2667796"/>
          <a:ext cx="5969000" cy="3530600"/>
        </p:xfrm>
        <a:graphic>
          <a:graphicData uri="http://schemas.openxmlformats.org/presentationml/2006/ole">
            <p:oleObj spid="_x0000_s8194" r:id="rId3" imgW="5968501" imgH="3529890" progId="Excel.Sheet.8">
              <p:embed/>
            </p:oleObj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4903763" y="5410200"/>
            <a:ext cx="2133600" cy="9239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AR" dirty="0"/>
              <a:t>60 % consideran escasos sus conocimientos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AR" smtClean="0"/>
              <a:t>Grado de conocimiento sobre el tema </a:t>
            </a:r>
            <a:endParaRPr lang="en-US" smtClean="0"/>
          </a:p>
        </p:txBody>
      </p:sp>
      <p:graphicFrame>
        <p:nvGraphicFramePr>
          <p:cNvPr id="12290" name="4 Gráfico"/>
          <p:cNvGraphicFramePr>
            <a:graphicFrameLocks/>
          </p:cNvGraphicFramePr>
          <p:nvPr/>
        </p:nvGraphicFramePr>
        <p:xfrm>
          <a:off x="330200" y="1397000"/>
          <a:ext cx="5607050" cy="2263775"/>
        </p:xfrm>
        <a:graphic>
          <a:graphicData uri="http://schemas.openxmlformats.org/presentationml/2006/ole">
            <p:oleObj spid="_x0000_s9218" r:id="rId3" imgW="5608806" imgH="2267909" progId="Excel.Sheet.8">
              <p:embed/>
            </p:oleObj>
          </a:graphicData>
        </a:graphic>
      </p:graphicFrame>
      <p:graphicFrame>
        <p:nvGraphicFramePr>
          <p:cNvPr id="12291" name="5 Gráfico"/>
          <p:cNvGraphicFramePr>
            <a:graphicFrameLocks/>
          </p:cNvGraphicFramePr>
          <p:nvPr/>
        </p:nvGraphicFramePr>
        <p:xfrm>
          <a:off x="2311400" y="4140200"/>
          <a:ext cx="6673850" cy="2616200"/>
        </p:xfrm>
        <a:graphic>
          <a:graphicData uri="http://schemas.openxmlformats.org/presentationml/2006/ole">
            <p:oleObj spid="_x0000_s9219" r:id="rId4" imgW="6675699" imgH="2615411" progId="Excel.Sheet.8">
              <p:embed/>
            </p:oleObj>
          </a:graphicData>
        </a:graphic>
      </p:graphicFrame>
      <p:sp>
        <p:nvSpPr>
          <p:cNvPr id="12293" name="4 CuadroTexto"/>
          <p:cNvSpPr txBox="1">
            <a:spLocks noChangeArrowheads="1"/>
          </p:cNvSpPr>
          <p:nvPr/>
        </p:nvSpPr>
        <p:spPr bwMode="auto">
          <a:xfrm>
            <a:off x="6477000" y="1752600"/>
            <a:ext cx="152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/>
              <a:t>Conocimiento por país </a:t>
            </a:r>
            <a:endParaRPr lang="en-US"/>
          </a:p>
        </p:txBody>
      </p:sp>
      <p:sp>
        <p:nvSpPr>
          <p:cNvPr id="12294" name="5 CuadroTexto"/>
          <p:cNvSpPr txBox="1">
            <a:spLocks noChangeArrowheads="1"/>
          </p:cNvSpPr>
          <p:nvPr/>
        </p:nvSpPr>
        <p:spPr bwMode="auto">
          <a:xfrm>
            <a:off x="228600" y="4267200"/>
            <a:ext cx="1981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/>
              <a:t>Conocimiento por especialidad </a:t>
            </a:r>
            <a:endParaRPr lang="en-US"/>
          </a:p>
        </p:txBody>
      </p:sp>
      <p:sp>
        <p:nvSpPr>
          <p:cNvPr id="4" name="3 CuadroTexto"/>
          <p:cNvSpPr txBox="1"/>
          <p:nvPr/>
        </p:nvSpPr>
        <p:spPr>
          <a:xfrm>
            <a:off x="5638800" y="2971800"/>
            <a:ext cx="1981200" cy="9239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AR" dirty="0"/>
              <a:t>Sin grandes diferencias entre países </a:t>
            </a:r>
            <a:endParaRPr lang="en-US" dirty="0"/>
          </a:p>
        </p:txBody>
      </p:sp>
      <p:sp>
        <p:nvSpPr>
          <p:cNvPr id="5" name="4 CuadroTexto"/>
          <p:cNvSpPr txBox="1"/>
          <p:nvPr/>
        </p:nvSpPr>
        <p:spPr>
          <a:xfrm>
            <a:off x="249238" y="5715000"/>
            <a:ext cx="2362200" cy="9239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AR" dirty="0"/>
              <a:t>Los generalistas consideran que saben menos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Título"/>
          <p:cNvSpPr>
            <a:spLocks noGrp="1"/>
          </p:cNvSpPr>
          <p:nvPr>
            <p:ph type="title"/>
          </p:nvPr>
        </p:nvSpPr>
        <p:spPr>
          <a:xfrm>
            <a:off x="381000" y="846138"/>
            <a:ext cx="8229600" cy="1143000"/>
          </a:xfrm>
        </p:spPr>
        <p:txBody>
          <a:bodyPr/>
          <a:lstStyle/>
          <a:p>
            <a:pPr eaLnBrk="1" hangingPunct="1"/>
            <a:r>
              <a:rPr lang="es-AR" dirty="0" smtClean="0"/>
              <a:t>Conclusiones </a:t>
            </a:r>
            <a:endParaRPr lang="en-US" dirty="0" smtClean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"/>
          </p:nvPr>
        </p:nvSpPr>
        <p:spPr>
          <a:xfrm>
            <a:off x="457200" y="2019300"/>
            <a:ext cx="8229600" cy="11430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s-AR" sz="3000" dirty="0" smtClean="0"/>
              <a:t>Los médicos generalistas se consideran poco capacitados para manejar este tipo de pacientes.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s-AR" sz="3000" dirty="0" smtClean="0"/>
          </a:p>
        </p:txBody>
      </p:sp>
      <p:sp>
        <p:nvSpPr>
          <p:cNvPr id="5" name="4 CuadroTexto"/>
          <p:cNvSpPr txBox="1"/>
          <p:nvPr/>
        </p:nvSpPr>
        <p:spPr>
          <a:xfrm>
            <a:off x="609600" y="5170488"/>
            <a:ext cx="3200400" cy="6461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AR" sz="3600" dirty="0"/>
              <a:t>Subjetivamente</a:t>
            </a:r>
            <a:r>
              <a:rPr lang="es-AR" dirty="0"/>
              <a:t> </a:t>
            </a:r>
            <a:endParaRPr lang="en-US" dirty="0"/>
          </a:p>
        </p:txBody>
      </p:sp>
      <p:sp>
        <p:nvSpPr>
          <p:cNvPr id="6" name="5 CuadroTexto"/>
          <p:cNvSpPr txBox="1"/>
          <p:nvPr/>
        </p:nvSpPr>
        <p:spPr>
          <a:xfrm>
            <a:off x="4648200" y="5170488"/>
            <a:ext cx="3200400" cy="6461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AR" sz="3600" dirty="0"/>
              <a:t>Objetivamente</a:t>
            </a:r>
            <a:r>
              <a:rPr lang="es-AR" dirty="0"/>
              <a:t>  </a:t>
            </a:r>
            <a:endParaRPr lang="en-US" dirty="0"/>
          </a:p>
        </p:txBody>
      </p:sp>
      <p:sp>
        <p:nvSpPr>
          <p:cNvPr id="7" name="6 CuadroTexto"/>
          <p:cNvSpPr txBox="1"/>
          <p:nvPr/>
        </p:nvSpPr>
        <p:spPr>
          <a:xfrm>
            <a:off x="381000" y="2590800"/>
            <a:ext cx="8534400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s-AR" sz="3000" dirty="0"/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s-AR" sz="3000" dirty="0"/>
              <a:t>La solicitud de estudios complementarios y la prescripción de drogas, en un alto porcentaje, no se adecua a las guías existentes sobre el tema.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Título"/>
          <p:cNvSpPr>
            <a:spLocks noGrp="1"/>
          </p:cNvSpPr>
          <p:nvPr>
            <p:ph type="title"/>
          </p:nvPr>
        </p:nvSpPr>
        <p:spPr>
          <a:xfrm>
            <a:off x="457200" y="1417638"/>
            <a:ext cx="8229600" cy="1143000"/>
          </a:xfrm>
        </p:spPr>
        <p:txBody>
          <a:bodyPr/>
          <a:lstStyle/>
          <a:p>
            <a:pPr eaLnBrk="1" hangingPunct="1"/>
            <a:r>
              <a:rPr lang="es-AR" dirty="0" smtClean="0"/>
              <a:t>Conclusiones </a:t>
            </a:r>
            <a:endParaRPr lang="en-US" dirty="0" smtClean="0"/>
          </a:p>
        </p:txBody>
      </p:sp>
      <p:sp>
        <p:nvSpPr>
          <p:cNvPr id="32771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2895600"/>
            <a:ext cx="8229600" cy="1295400"/>
          </a:xfrm>
        </p:spPr>
        <p:txBody>
          <a:bodyPr/>
          <a:lstStyle/>
          <a:p>
            <a:pPr eaLnBrk="1" hangingPunct="1"/>
            <a:r>
              <a:rPr lang="es-AR" dirty="0" smtClean="0"/>
              <a:t>La mayor parte de los médicos ven poca cantidad de pacientes con estas patologías </a:t>
            </a:r>
            <a:endParaRPr lang="en-US" dirty="0" smtClean="0"/>
          </a:p>
        </p:txBody>
      </p:sp>
      <p:sp>
        <p:nvSpPr>
          <p:cNvPr id="5" name="4 CuadroTexto"/>
          <p:cNvSpPr txBox="1"/>
          <p:nvPr/>
        </p:nvSpPr>
        <p:spPr>
          <a:xfrm>
            <a:off x="762000" y="4515729"/>
            <a:ext cx="7086600" cy="17541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AR" sz="3600" dirty="0"/>
              <a:t>¿Realmente ven pocos pacientes, o no reconocen ni preguntan por  estas enfermedades?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¿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demencia</a:t>
            </a:r>
            <a:r>
              <a:rPr lang="en-US" dirty="0" smtClean="0"/>
              <a:t>?</a:t>
            </a:r>
            <a:endParaRPr lang="es-AR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>
          <a:xfrm>
            <a:off x="1447800" y="1447800"/>
            <a:ext cx="7696200" cy="5410200"/>
          </a:xfrm>
          <a:prstGeom prst="rect">
            <a:avLst/>
          </a:prstGeom>
        </p:spPr>
        <p:txBody>
          <a:bodyPr/>
          <a:lstStyle/>
          <a:p>
            <a:pPr marL="533400" indent="-533400" algn="ctr" eaLnBrk="1" hangingPunct="1">
              <a:buFontTx/>
              <a:buNone/>
            </a:pPr>
            <a:r>
              <a:rPr lang="es-AR" sz="4400" smtClean="0"/>
              <a:t>Demencia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s-AR" sz="2400" smtClean="0"/>
              <a:t>Interfiere en sus funciones en el trabajo o en sus actividades habituales.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s-AR" sz="2400" smtClean="0"/>
              <a:t>Representa una declinación de su nivel de funcionamiento previo.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s-AR" sz="2400" smtClean="0"/>
              <a:t>No puede explicarse por otra enfermedad psiquiátrica.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s-AR" sz="2400" smtClean="0"/>
              <a:t>El deterioro cognitivo se diagnostica por una combinación de los siguientes</a:t>
            </a:r>
          </a:p>
          <a:p>
            <a:pPr marL="914400" lvl="1" indent="-457200" eaLnBrk="1" hangingPunct="1"/>
            <a:r>
              <a:rPr lang="es-AR" sz="2000" smtClean="0"/>
              <a:t>Historia ( tomada del paciente y un informante)</a:t>
            </a:r>
          </a:p>
          <a:p>
            <a:pPr marL="914400" lvl="1" indent="-457200" eaLnBrk="1" hangingPunct="1"/>
            <a:r>
              <a:rPr lang="es-AR" sz="2000" smtClean="0"/>
              <a:t>Evaluación cognitiva objetiva ( en el consultorio o una evaluación formal si con la historia o la evaluación en consultorio no es suficiente)</a:t>
            </a:r>
            <a:endParaRPr lang="es-ES" sz="2000" smtClean="0"/>
          </a:p>
        </p:txBody>
      </p:sp>
      <p:pic>
        <p:nvPicPr>
          <p:cNvPr id="47107" name="Picture 4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6934200" cy="1268413"/>
          </a:xfrm>
          <a:prstGeom prst="rect">
            <a:avLst/>
          </a:prstGeom>
        </p:spPr>
      </p:pic>
      <p:pic>
        <p:nvPicPr>
          <p:cNvPr id="4710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1" y="1"/>
            <a:ext cx="1881188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1295400"/>
            <a:ext cx="242093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Por que es importante conocerlas 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>
          <a:xfrm>
            <a:off x="642911" y="1928804"/>
            <a:ext cx="7561263" cy="42497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s-AR" sz="2800" dirty="0"/>
              <a:t>5. El compromiso cognitivo o conductual debe incluir por lo menos 2 de los siguientes</a:t>
            </a:r>
          </a:p>
          <a:p>
            <a:pPr marL="990600" lvl="1" indent="-533400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s-AR" sz="2400" dirty="0"/>
              <a:t>Dificultad para adquirir y recordar nueva </a:t>
            </a:r>
            <a:r>
              <a:rPr lang="es-AR" sz="2400" dirty="0" err="1"/>
              <a:t>informacion</a:t>
            </a:r>
            <a:r>
              <a:rPr lang="es-AR" sz="2400" dirty="0"/>
              <a:t> </a:t>
            </a:r>
          </a:p>
          <a:p>
            <a:pPr marL="990600" lvl="1" indent="-533400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s-AR" sz="2400" dirty="0"/>
              <a:t>Dificultad en el razonamiento, </a:t>
            </a:r>
            <a:r>
              <a:rPr lang="es-AR" sz="2400" dirty="0" err="1"/>
              <a:t>planificacion</a:t>
            </a:r>
            <a:r>
              <a:rPr lang="es-AR" sz="2400" dirty="0"/>
              <a:t> y juicio</a:t>
            </a:r>
          </a:p>
          <a:p>
            <a:pPr marL="990600" lvl="1" indent="-533400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s-AR" sz="2400" dirty="0"/>
              <a:t>Trastorno en las habilidades </a:t>
            </a:r>
            <a:r>
              <a:rPr lang="es-AR" sz="2400" dirty="0" err="1"/>
              <a:t>visoespaciales</a:t>
            </a:r>
            <a:endParaRPr lang="es-AR" sz="2400" dirty="0"/>
          </a:p>
          <a:p>
            <a:pPr marL="990600" lvl="1" indent="-533400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s-AR" sz="2400" dirty="0"/>
              <a:t>Deterioro en las funciones del lenguaje</a:t>
            </a:r>
          </a:p>
          <a:p>
            <a:pPr marL="990600" lvl="1" indent="-533400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s-AR" sz="2400" dirty="0"/>
              <a:t>Cambios en la personalidad, en la conducta o el </a:t>
            </a:r>
            <a:r>
              <a:rPr lang="es-AR" sz="2400" dirty="0" err="1"/>
              <a:t>comprtamiento</a:t>
            </a:r>
            <a:r>
              <a:rPr lang="es-AR" sz="2400" dirty="0"/>
              <a:t> </a:t>
            </a:r>
            <a:endParaRPr lang="es-ES" sz="2400" dirty="0"/>
          </a:p>
        </p:txBody>
      </p:sp>
      <p:pic>
        <p:nvPicPr>
          <p:cNvPr id="48131" name="Picture 3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6934200" cy="1268413"/>
          </a:xfrm>
          <a:prstGeom prst="rect">
            <a:avLst/>
          </a:prstGeom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1" y="1"/>
            <a:ext cx="1881188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1295400"/>
            <a:ext cx="242093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¿ </a:t>
            </a:r>
            <a:r>
              <a:rPr lang="en-US" dirty="0" smtClean="0"/>
              <a:t>Y el </a:t>
            </a:r>
            <a:r>
              <a:rPr lang="en-US" dirty="0" err="1" smtClean="0"/>
              <a:t>deterioro</a:t>
            </a:r>
            <a:r>
              <a:rPr lang="en-US" dirty="0" smtClean="0"/>
              <a:t> </a:t>
            </a:r>
            <a:r>
              <a:rPr lang="en-US" dirty="0" err="1" smtClean="0"/>
              <a:t>cognitivo</a:t>
            </a:r>
            <a:r>
              <a:rPr lang="en-US" dirty="0" smtClean="0"/>
              <a:t> </a:t>
            </a:r>
            <a:r>
              <a:rPr lang="en-US" dirty="0" err="1" smtClean="0"/>
              <a:t>leve</a:t>
            </a:r>
            <a:r>
              <a:rPr lang="en-US" dirty="0" smtClean="0"/>
              <a:t>?</a:t>
            </a:r>
            <a:endParaRPr lang="es-A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-232117" y="869173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dirty="0" smtClean="0"/>
              <a:t>Evolución</a:t>
            </a:r>
          </a:p>
        </p:txBody>
      </p:sp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80" y="1815221"/>
            <a:ext cx="4343020" cy="3150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5039749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ES" sz="2400" dirty="0" smtClean="0"/>
              <a:t>Los pacientes evolucionan desde la normalidad hacia la demencia en forma progresiva.</a:t>
            </a:r>
          </a:p>
          <a:p>
            <a:pPr eaLnBrk="1" hangingPunct="1">
              <a:lnSpc>
                <a:spcPct val="80000"/>
              </a:lnSpc>
            </a:pPr>
            <a:r>
              <a:rPr lang="es-ES" sz="2400" dirty="0" smtClean="0"/>
              <a:t>A partir de esto, se acuño el término de deterioro cognitivo leve (MCI)  para denominar a </a:t>
            </a:r>
            <a:r>
              <a:rPr lang="es-ES" sz="2400" dirty="0" err="1" smtClean="0"/>
              <a:t>estadíos</a:t>
            </a:r>
            <a:r>
              <a:rPr lang="es-ES" sz="2400" dirty="0" smtClean="0"/>
              <a:t> iniciales entre lo normal y la demencia.</a:t>
            </a:r>
          </a:p>
          <a:p>
            <a:pPr eaLnBrk="1" hangingPunct="1">
              <a:lnSpc>
                <a:spcPct val="80000"/>
              </a:lnSpc>
            </a:pPr>
            <a:r>
              <a:rPr lang="es-ES" sz="2400" dirty="0" smtClean="0"/>
              <a:t>No todos los pacientes con MCI evolucionan a demencia.</a:t>
            </a:r>
          </a:p>
          <a:p>
            <a:pPr eaLnBrk="1" hangingPunct="1">
              <a:lnSpc>
                <a:spcPct val="80000"/>
              </a:lnSpc>
            </a:pPr>
            <a:endParaRPr lang="es-A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-274320" y="102870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dirty="0" smtClean="0"/>
              <a:t>Deterioro cognitivo leve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smtClean="0"/>
              <a:t>Se considera que entre un 10-15 % de los deterioros cognitivos leves evolucionan por año a la demencia. </a:t>
            </a:r>
          </a:p>
          <a:p>
            <a:pPr eaLnBrk="1" hangingPunct="1"/>
            <a:r>
              <a:rPr lang="es-ES" smtClean="0"/>
              <a:t>A los 5 años entre un 50-75% de los pacientes presentarán un cuadro demencial.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0172" y="4201112"/>
            <a:ext cx="5435600" cy="22891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24581" name="Rectangle 4"/>
          <p:cNvSpPr>
            <a:spLocks noChangeArrowheads="1"/>
          </p:cNvSpPr>
          <p:nvPr/>
        </p:nvSpPr>
        <p:spPr bwMode="auto">
          <a:xfrm>
            <a:off x="6007100" y="6120399"/>
            <a:ext cx="3136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i="1" dirty="0"/>
              <a:t>Lancet </a:t>
            </a:r>
            <a:r>
              <a:rPr lang="fr-FR" i="1" dirty="0" err="1"/>
              <a:t>Neurol</a:t>
            </a:r>
            <a:r>
              <a:rPr lang="fr-FR" i="1" dirty="0"/>
              <a:t> 2007; 6: 734–46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Causas</a:t>
            </a:r>
            <a:r>
              <a:rPr lang="en-US" dirty="0" smtClean="0"/>
              <a:t> de </a:t>
            </a:r>
            <a:r>
              <a:rPr lang="en-US" dirty="0" err="1" smtClean="0"/>
              <a:t>demencias</a:t>
            </a:r>
            <a:endParaRPr lang="es-AR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80010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sz="3200" dirty="0" smtClean="0">
                <a:latin typeface="Verdana" pitchFamily="34" charset="0"/>
              </a:rPr>
              <a:t>Causas más frecuentes</a:t>
            </a:r>
            <a:endParaRPr lang="es-ES_tradnl" sz="3200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5257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smtClean="0"/>
              <a:t>Degenerativas:</a:t>
            </a:r>
          </a:p>
          <a:p>
            <a:pPr lvl="2" eaLnBrk="1" hangingPunct="1"/>
            <a:r>
              <a:rPr lang="es-ES_tradnl" smtClean="0"/>
              <a:t>Enf. Alzheimer</a:t>
            </a:r>
          </a:p>
          <a:p>
            <a:pPr lvl="2" eaLnBrk="1" hangingPunct="1"/>
            <a:r>
              <a:rPr lang="es-ES_tradnl" smtClean="0"/>
              <a:t>Demencia por cuerpos de Lewy</a:t>
            </a:r>
          </a:p>
          <a:p>
            <a:pPr lvl="2" eaLnBrk="1" hangingPunct="1"/>
            <a:r>
              <a:rPr lang="es-ES_tradnl" smtClean="0"/>
              <a:t>Demencia vascular</a:t>
            </a:r>
          </a:p>
          <a:p>
            <a:pPr lvl="2" eaLnBrk="1" hangingPunct="1"/>
            <a:r>
              <a:rPr lang="en-US" smtClean="0"/>
              <a:t>E. Huntington </a:t>
            </a:r>
          </a:p>
          <a:p>
            <a:pPr lvl="2" eaLnBrk="1" hangingPunct="1"/>
            <a:r>
              <a:rPr lang="en-US" smtClean="0"/>
              <a:t>Smes Parkinsonianos con demencia</a:t>
            </a:r>
          </a:p>
          <a:p>
            <a:pPr lvl="3" eaLnBrk="1" hangingPunct="1">
              <a:lnSpc>
                <a:spcPct val="80000"/>
              </a:lnSpc>
            </a:pPr>
            <a:r>
              <a:rPr lang="en-US" smtClean="0"/>
              <a:t>Enf. Parkinson</a:t>
            </a:r>
          </a:p>
          <a:p>
            <a:pPr lvl="3" eaLnBrk="1" hangingPunct="1">
              <a:lnSpc>
                <a:spcPct val="80000"/>
              </a:lnSpc>
            </a:pPr>
            <a:r>
              <a:rPr lang="en-US" smtClean="0"/>
              <a:t>Parálisis supranuclear progresiva</a:t>
            </a:r>
          </a:p>
          <a:p>
            <a:pPr lvl="3" eaLnBrk="1" hangingPunct="1">
              <a:lnSpc>
                <a:spcPct val="80000"/>
              </a:lnSpc>
            </a:pPr>
            <a:r>
              <a:rPr lang="en-US" smtClean="0"/>
              <a:t>Degeneración corticobasal</a:t>
            </a:r>
          </a:p>
          <a:p>
            <a:pPr lvl="2" eaLnBrk="1" hangingPunct="1"/>
            <a:r>
              <a:rPr lang="es-ES_tradnl" smtClean="0"/>
              <a:t>Demencia  frontotemporal</a:t>
            </a:r>
          </a:p>
          <a:p>
            <a:pPr lvl="3" eaLnBrk="1" hangingPunct="1"/>
            <a:r>
              <a:rPr lang="es-ES_tradnl" smtClean="0"/>
              <a:t>Afasia progresiva primaria no fluente</a:t>
            </a:r>
          </a:p>
          <a:p>
            <a:pPr lvl="3" eaLnBrk="1" hangingPunct="1"/>
            <a:r>
              <a:rPr lang="es-ES_tradnl" smtClean="0"/>
              <a:t>Demencia semántica</a:t>
            </a:r>
          </a:p>
          <a:p>
            <a:pPr lvl="3" eaLnBrk="1" hangingPunct="1"/>
            <a:r>
              <a:rPr lang="es-ES_tradnl" smtClean="0"/>
              <a:t>demencia de tipo frontal.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8229600" cy="5638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 err="1" smtClean="0"/>
              <a:t>Demencia</a:t>
            </a:r>
            <a:r>
              <a:rPr lang="en-US" sz="2400" dirty="0" smtClean="0"/>
              <a:t> </a:t>
            </a:r>
            <a:r>
              <a:rPr lang="en-US" sz="2400" dirty="0" err="1" smtClean="0"/>
              <a:t>asociadas</a:t>
            </a:r>
            <a:r>
              <a:rPr lang="en-US" sz="2400" dirty="0" smtClean="0"/>
              <a:t> a E. de la </a:t>
            </a:r>
            <a:r>
              <a:rPr lang="en-US" sz="2400" dirty="0" err="1" smtClean="0"/>
              <a:t>Mielina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err="1" smtClean="0"/>
              <a:t>Demencias</a:t>
            </a:r>
            <a:r>
              <a:rPr lang="en-US" sz="2400" dirty="0" smtClean="0"/>
              <a:t> </a:t>
            </a:r>
            <a:r>
              <a:rPr lang="en-US" sz="2400" dirty="0" err="1" smtClean="0"/>
              <a:t>asociadas</a:t>
            </a:r>
            <a:r>
              <a:rPr lang="en-US" sz="2400" dirty="0" smtClean="0"/>
              <a:t> a E. </a:t>
            </a:r>
            <a:r>
              <a:rPr lang="en-US" sz="2400" dirty="0" err="1" smtClean="0"/>
              <a:t>Psiquiátricas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dirty="0" err="1" smtClean="0"/>
              <a:t>Depresión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dirty="0" err="1" smtClean="0"/>
              <a:t>Esquizofrenia</a:t>
            </a:r>
            <a:endParaRPr lang="es-ES_tradnl" sz="2400" dirty="0" smtClean="0"/>
          </a:p>
          <a:p>
            <a:pPr eaLnBrk="1" hangingPunct="1">
              <a:lnSpc>
                <a:spcPct val="90000"/>
              </a:lnSpc>
            </a:pPr>
            <a:r>
              <a:rPr lang="es-ES_tradnl" sz="2400" dirty="0" smtClean="0"/>
              <a:t>Tóxicas</a:t>
            </a:r>
          </a:p>
          <a:p>
            <a:pPr eaLnBrk="1" hangingPunct="1">
              <a:lnSpc>
                <a:spcPct val="90000"/>
              </a:lnSpc>
            </a:pPr>
            <a:r>
              <a:rPr lang="es-ES_tradnl" sz="2400" dirty="0" smtClean="0"/>
              <a:t>Déficit B12, </a:t>
            </a:r>
            <a:r>
              <a:rPr lang="es-ES_tradnl" sz="2400" dirty="0" err="1" smtClean="0"/>
              <a:t>ác.fólico</a:t>
            </a:r>
            <a:r>
              <a:rPr lang="es-ES_tradnl" sz="2400" dirty="0" smtClean="0"/>
              <a:t>, hipotiroidismo, hipertiroidismo, </a:t>
            </a:r>
            <a:r>
              <a:rPr lang="es-ES_tradnl" sz="2400" dirty="0" err="1" smtClean="0"/>
              <a:t>hiperCa</a:t>
            </a:r>
            <a:r>
              <a:rPr lang="es-ES_tradnl" sz="2400" dirty="0" smtClean="0"/>
              <a:t>, </a:t>
            </a:r>
            <a:r>
              <a:rPr lang="es-ES_tradnl" sz="2400" dirty="0" err="1" smtClean="0"/>
              <a:t>hipoCa</a:t>
            </a:r>
            <a:r>
              <a:rPr lang="es-ES_tradnl" sz="2400" dirty="0" smtClean="0"/>
              <a:t>, hipo glucemia.</a:t>
            </a:r>
          </a:p>
          <a:p>
            <a:pPr eaLnBrk="1" hangingPunct="1">
              <a:lnSpc>
                <a:spcPct val="90000"/>
              </a:lnSpc>
            </a:pPr>
            <a:r>
              <a:rPr lang="es-ES_tradnl" sz="2400" dirty="0" smtClean="0"/>
              <a:t>Hidrocefalia </a:t>
            </a:r>
            <a:r>
              <a:rPr lang="es-ES_tradnl" sz="2400" dirty="0" err="1" smtClean="0"/>
              <a:t>normotensiva</a:t>
            </a:r>
            <a:r>
              <a:rPr lang="es-ES_tradnl" sz="2400" dirty="0" smtClean="0"/>
              <a:t> crónica del adulto</a:t>
            </a:r>
          </a:p>
          <a:p>
            <a:pPr eaLnBrk="1" hangingPunct="1">
              <a:lnSpc>
                <a:spcPct val="90000"/>
              </a:lnSpc>
            </a:pPr>
            <a:r>
              <a:rPr lang="es-ES_tradnl" sz="2400" dirty="0" smtClean="0"/>
              <a:t>Hematoma </a:t>
            </a:r>
            <a:r>
              <a:rPr lang="es-ES_tradnl" sz="2400" dirty="0" err="1" smtClean="0"/>
              <a:t>subdural</a:t>
            </a:r>
            <a:endParaRPr lang="es-ES_tradnl" sz="2400" dirty="0" smtClean="0"/>
          </a:p>
          <a:p>
            <a:pPr eaLnBrk="1" hangingPunct="1">
              <a:lnSpc>
                <a:spcPct val="90000"/>
              </a:lnSpc>
            </a:pPr>
            <a:r>
              <a:rPr lang="es-ES_tradnl" sz="2400" dirty="0" smtClean="0"/>
              <a:t>Tumores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err="1" smtClean="0"/>
              <a:t>Demencias</a:t>
            </a:r>
            <a:r>
              <a:rPr lang="en-US" sz="2400" dirty="0" smtClean="0"/>
              <a:t> </a:t>
            </a:r>
            <a:r>
              <a:rPr lang="en-US" sz="2400" dirty="0" err="1" smtClean="0"/>
              <a:t>Infecciosas</a:t>
            </a:r>
            <a:endParaRPr lang="en-US" sz="24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HIV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Meningitis </a:t>
            </a:r>
            <a:r>
              <a:rPr lang="en-US" sz="2000" dirty="0" err="1" smtClean="0"/>
              <a:t>cronica</a:t>
            </a:r>
            <a:r>
              <a:rPr lang="en-US" sz="2000" dirty="0" smtClean="0"/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s-ES_tradnl" sz="2000" dirty="0" err="1" smtClean="0"/>
              <a:t>Neurosífilis</a:t>
            </a:r>
            <a:endParaRPr lang="es-ES_tradnl" sz="2000" dirty="0" smtClean="0"/>
          </a:p>
          <a:p>
            <a:pPr lvl="1" eaLnBrk="1" hangingPunct="1">
              <a:lnSpc>
                <a:spcPct val="80000"/>
              </a:lnSpc>
            </a:pPr>
            <a:r>
              <a:rPr lang="es-ES_tradnl" sz="2000" dirty="0" err="1" smtClean="0"/>
              <a:t>Enf.Creutzfeld</a:t>
            </a:r>
            <a:r>
              <a:rPr lang="es-ES_tradnl" sz="2000" dirty="0" smtClean="0"/>
              <a:t>-Jacob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64911" y="1446213"/>
            <a:ext cx="3059289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AR" sz="3600" b="1" i="1" dirty="0"/>
              <a:t>Demencias</a:t>
            </a:r>
            <a:endParaRPr lang="es-AR" sz="2400" dirty="0"/>
          </a:p>
        </p:txBody>
      </p:sp>
      <p:sp>
        <p:nvSpPr>
          <p:cNvPr id="330756" name="Text Box 4"/>
          <p:cNvSpPr txBox="1">
            <a:spLocks noChangeArrowheads="1"/>
          </p:cNvSpPr>
          <p:nvPr/>
        </p:nvSpPr>
        <p:spPr bwMode="auto">
          <a:xfrm>
            <a:off x="3124200" y="1547446"/>
            <a:ext cx="6019800" cy="5001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s-AR" sz="2200" dirty="0">
                <a:latin typeface="+mn-lt"/>
                <a:cs typeface="+mn-cs"/>
              </a:rPr>
              <a:t>Enfermedad de Alzheimer   40-55%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s-AR" sz="2200" dirty="0">
                <a:latin typeface="+mn-lt"/>
                <a:cs typeface="+mn-cs"/>
              </a:rPr>
              <a:t>Demencia vascular 20- 30 %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s-AR" sz="2200" dirty="0">
                <a:latin typeface="+mn-lt"/>
                <a:cs typeface="+mn-cs"/>
              </a:rPr>
              <a:t>Demencia por cuerpos de </a:t>
            </a:r>
            <a:r>
              <a:rPr lang="es-AR" sz="2200" dirty="0" err="1">
                <a:latin typeface="+mn-lt"/>
                <a:cs typeface="+mn-cs"/>
              </a:rPr>
              <a:t>Lewy</a:t>
            </a:r>
            <a:r>
              <a:rPr lang="es-AR" sz="2200" dirty="0">
                <a:latin typeface="+mn-lt"/>
                <a:cs typeface="+mn-cs"/>
              </a:rPr>
              <a:t>  10-20% 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s-AR" sz="2200" dirty="0">
                <a:latin typeface="+mn-lt"/>
                <a:cs typeface="+mn-cs"/>
              </a:rPr>
              <a:t> Demencia </a:t>
            </a:r>
            <a:r>
              <a:rPr lang="es-AR" sz="2200" dirty="0" err="1">
                <a:latin typeface="+mn-lt"/>
                <a:cs typeface="+mn-cs"/>
              </a:rPr>
              <a:t>frontotemporal</a:t>
            </a:r>
            <a:r>
              <a:rPr lang="es-AR" sz="2200" dirty="0">
                <a:latin typeface="+mn-lt"/>
                <a:cs typeface="+mn-cs"/>
              </a:rPr>
              <a:t> 10%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s-AR" sz="2200" dirty="0">
                <a:latin typeface="+mn-lt"/>
                <a:cs typeface="+mn-cs"/>
              </a:rPr>
              <a:t>Otras 10-30%</a:t>
            </a:r>
          </a:p>
          <a:p>
            <a:pPr lvl="1">
              <a:spcBef>
                <a:spcPct val="50000"/>
              </a:spcBef>
              <a:buFontTx/>
              <a:buChar char="•"/>
              <a:defRPr/>
            </a:pPr>
            <a:r>
              <a:rPr lang="es-AR" sz="2200" dirty="0">
                <a:latin typeface="+mn-lt"/>
                <a:cs typeface="+mn-cs"/>
              </a:rPr>
              <a:t>Enfermedad de Huntington</a:t>
            </a:r>
          </a:p>
          <a:p>
            <a:pPr lvl="1">
              <a:spcBef>
                <a:spcPct val="50000"/>
              </a:spcBef>
              <a:buFontTx/>
              <a:buChar char="•"/>
              <a:defRPr/>
            </a:pPr>
            <a:r>
              <a:rPr lang="es-AR" sz="2200" dirty="0">
                <a:latin typeface="+mn-lt"/>
                <a:cs typeface="+mn-cs"/>
              </a:rPr>
              <a:t>Hidrocefalia </a:t>
            </a:r>
            <a:r>
              <a:rPr lang="es-AR" sz="2200" dirty="0" err="1">
                <a:latin typeface="+mn-lt"/>
                <a:cs typeface="+mn-cs"/>
              </a:rPr>
              <a:t>normotensiva</a:t>
            </a:r>
            <a:r>
              <a:rPr lang="es-AR" sz="2200" dirty="0">
                <a:latin typeface="+mn-lt"/>
                <a:cs typeface="+mn-cs"/>
              </a:rPr>
              <a:t> crónica del adulto</a:t>
            </a:r>
          </a:p>
          <a:p>
            <a:pPr lvl="1">
              <a:spcBef>
                <a:spcPct val="50000"/>
              </a:spcBef>
              <a:buFontTx/>
              <a:buChar char="•"/>
              <a:defRPr/>
            </a:pPr>
            <a:r>
              <a:rPr lang="es-AR" sz="2200" dirty="0">
                <a:latin typeface="+mn-lt"/>
                <a:cs typeface="+mn-cs"/>
              </a:rPr>
              <a:t>Demencia secundaria a alcohol</a:t>
            </a:r>
          </a:p>
          <a:p>
            <a:pPr lvl="1">
              <a:spcBef>
                <a:spcPct val="50000"/>
              </a:spcBef>
              <a:buFontTx/>
              <a:buChar char="•"/>
              <a:defRPr/>
            </a:pPr>
            <a:r>
              <a:rPr lang="es-AR" sz="2200" dirty="0">
                <a:latin typeface="+mn-lt"/>
                <a:cs typeface="+mn-cs"/>
              </a:rPr>
              <a:t>Intoxicación por drogas</a:t>
            </a:r>
          </a:p>
          <a:p>
            <a:pPr lvl="1">
              <a:spcBef>
                <a:spcPct val="50000"/>
              </a:spcBef>
              <a:buFontTx/>
              <a:buChar char="•"/>
              <a:defRPr/>
            </a:pPr>
            <a:r>
              <a:rPr lang="es-AR" sz="2200" dirty="0">
                <a:latin typeface="+mn-lt"/>
                <a:cs typeface="+mn-cs"/>
              </a:rPr>
              <a:t>Infecciones</a:t>
            </a:r>
          </a:p>
        </p:txBody>
      </p:sp>
      <p:pic>
        <p:nvPicPr>
          <p:cNvPr id="19460" name="Picture 5" descr="Dem2"/>
          <p:cNvPicPr>
            <a:picLocks noChangeAspect="1" noChangeArrowheads="1"/>
          </p:cNvPicPr>
          <p:nvPr/>
        </p:nvPicPr>
        <p:blipFill>
          <a:blip r:embed="rId3" cstate="print">
            <a:lum bright="-36000"/>
          </a:blip>
          <a:srcRect l="12575" r="12550"/>
          <a:stretch>
            <a:fillRect/>
          </a:stretch>
        </p:blipFill>
        <p:spPr bwMode="auto">
          <a:xfrm>
            <a:off x="0" y="3733800"/>
            <a:ext cx="3049412" cy="3124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2"/>
          <p:cNvSpPr>
            <a:spLocks noGrp="1"/>
          </p:cNvSpPr>
          <p:nvPr>
            <p:ph type="title"/>
          </p:nvPr>
        </p:nvSpPr>
        <p:spPr bwMode="auto">
          <a:xfrm>
            <a:off x="0" y="1057277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dirty="0" err="1" smtClean="0"/>
              <a:t>Causas</a:t>
            </a:r>
            <a:r>
              <a:rPr lang="en-US" sz="3200" dirty="0" smtClean="0"/>
              <a:t> de </a:t>
            </a:r>
            <a:r>
              <a:rPr lang="en-US" sz="3200" dirty="0" err="1" smtClean="0"/>
              <a:t>demencia</a:t>
            </a:r>
            <a:r>
              <a:rPr lang="en-US" sz="3200" dirty="0" smtClean="0"/>
              <a:t> en </a:t>
            </a:r>
            <a:r>
              <a:rPr lang="en-US" sz="3200" dirty="0" err="1" smtClean="0"/>
              <a:t>jovenes</a:t>
            </a:r>
            <a:r>
              <a:rPr lang="en-US" sz="3200" dirty="0" smtClean="0"/>
              <a:t> </a:t>
            </a:r>
          </a:p>
        </p:txBody>
      </p:sp>
      <p:pic>
        <p:nvPicPr>
          <p:cNvPr id="2048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0645" y="1628777"/>
            <a:ext cx="6333067" cy="4525962"/>
          </a:xfrm>
          <a:noFill/>
          <a:ln>
            <a:miter lim="800000"/>
            <a:headEnd/>
            <a:tailEnd/>
          </a:ln>
        </p:spPr>
      </p:pic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1258712" y="6154739"/>
            <a:ext cx="69850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/>
              <a:t>Harvey RJ, The prevalence and causes J </a:t>
            </a:r>
            <a:r>
              <a:rPr lang="en-US" sz="1200" dirty="0" err="1"/>
              <a:t>Neurol</a:t>
            </a:r>
            <a:r>
              <a:rPr lang="en-US" sz="1200" dirty="0"/>
              <a:t> </a:t>
            </a:r>
            <a:r>
              <a:rPr lang="en-US" sz="1200" dirty="0" err="1"/>
              <a:t>Neurosurg</a:t>
            </a:r>
            <a:r>
              <a:rPr lang="en-US" sz="1200" dirty="0"/>
              <a:t> Psychiatry 2003;74:1206–9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¿ </a:t>
            </a:r>
            <a:r>
              <a:rPr lang="en-US" dirty="0" smtClean="0"/>
              <a:t>Y </a:t>
            </a:r>
            <a:r>
              <a:rPr lang="en-US" dirty="0" err="1" smtClean="0"/>
              <a:t>ahora</a:t>
            </a:r>
            <a:r>
              <a:rPr lang="en-US" dirty="0" smtClean="0"/>
              <a:t> ? </a:t>
            </a:r>
            <a:endParaRPr lang="es-AR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9714" name="Picture 2"/>
          <p:cNvPicPr>
            <a:picLocks noChangeAspect="1" noChangeArrowheads="1"/>
          </p:cNvPicPr>
          <p:nvPr/>
        </p:nvPicPr>
        <p:blipFill>
          <a:blip r:embed="rId2"/>
          <a:srcRect r="51758"/>
          <a:stretch>
            <a:fillRect/>
          </a:stretch>
        </p:blipFill>
        <p:spPr bwMode="auto">
          <a:xfrm>
            <a:off x="849048" y="1266920"/>
            <a:ext cx="4651424" cy="53476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997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6136" y="5445224"/>
            <a:ext cx="2880916" cy="960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Doctor me </a:t>
            </a:r>
            <a:r>
              <a:rPr lang="en-US" dirty="0" err="1" smtClean="0"/>
              <a:t>olvido</a:t>
            </a:r>
            <a:r>
              <a:rPr lang="en-US" dirty="0" smtClean="0"/>
              <a:t> de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cosas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pPr>
              <a:buNone/>
            </a:pPr>
            <a:r>
              <a:rPr lang="es-AR" dirty="0" smtClean="0"/>
              <a:t>A) Señora, quédese tranquila, a todos les pasa</a:t>
            </a:r>
          </a:p>
          <a:p>
            <a:pPr>
              <a:buNone/>
            </a:pPr>
            <a:r>
              <a:rPr lang="es-AR" dirty="0" smtClean="0"/>
              <a:t>B) Es normal para la edad </a:t>
            </a:r>
          </a:p>
          <a:p>
            <a:pPr>
              <a:buNone/>
            </a:pPr>
            <a:r>
              <a:rPr lang="es-AR" dirty="0" smtClean="0"/>
              <a:t>C) le voy a pedir algunos estudios para saber el diagnóstico</a:t>
            </a:r>
          </a:p>
          <a:p>
            <a:pPr>
              <a:buNone/>
            </a:pPr>
            <a:r>
              <a:rPr lang="es-AR" dirty="0" smtClean="0"/>
              <a:t>D) Cuénteme un poquito más</a:t>
            </a:r>
          </a:p>
          <a:p>
            <a:pPr>
              <a:buNone/>
            </a:pPr>
            <a:r>
              <a:rPr lang="es-AR" dirty="0" smtClean="0"/>
              <a:t>E) Como su madre tuvo Alzheimer, debe ser lo mismo porque es una enfermedad hereditaria</a:t>
            </a:r>
          </a:p>
          <a:p>
            <a:pPr>
              <a:buNone/>
            </a:pPr>
            <a:endParaRPr lang="es-A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pPr>
              <a:buNone/>
            </a:pPr>
            <a:r>
              <a:rPr lang="es-AR" dirty="0" smtClean="0"/>
              <a:t>A) Señora, quédese tranquila, a todos les pasa</a:t>
            </a:r>
          </a:p>
          <a:p>
            <a:pPr>
              <a:buNone/>
            </a:pPr>
            <a:r>
              <a:rPr lang="es-AR" dirty="0" smtClean="0"/>
              <a:t>B) Es normal para la edad </a:t>
            </a:r>
          </a:p>
          <a:p>
            <a:pPr>
              <a:buNone/>
            </a:pPr>
            <a:r>
              <a:rPr lang="es-AR" dirty="0" smtClean="0"/>
              <a:t>C) le voy a pedir algunos estudios para saber el diagnóstico</a:t>
            </a:r>
          </a:p>
          <a:p>
            <a:pPr>
              <a:buNone/>
            </a:pPr>
            <a:r>
              <a:rPr lang="es-AR" dirty="0" smtClean="0"/>
              <a:t>D) </a:t>
            </a:r>
            <a:r>
              <a:rPr lang="es-AR" dirty="0" smtClean="0">
                <a:solidFill>
                  <a:srgbClr val="FF0000"/>
                </a:solidFill>
              </a:rPr>
              <a:t>Cuénteme un poquito más</a:t>
            </a:r>
          </a:p>
          <a:p>
            <a:pPr>
              <a:buNone/>
            </a:pPr>
            <a:r>
              <a:rPr lang="es-AR" dirty="0" smtClean="0"/>
              <a:t>E) Como su madre tuvo Alzheimer, debe ser lo mismo porque es una enfermedad hereditaria</a:t>
            </a:r>
          </a:p>
          <a:p>
            <a:pPr>
              <a:buNone/>
            </a:pPr>
            <a:endParaRPr lang="es-A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028700"/>
            <a:ext cx="6886135" cy="1143000"/>
          </a:xfrm>
        </p:spPr>
        <p:txBody>
          <a:bodyPr/>
          <a:lstStyle/>
          <a:p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querriamos</a:t>
            </a:r>
            <a:r>
              <a:rPr lang="en-US" dirty="0" smtClean="0"/>
              <a:t> saber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s-AR" dirty="0" smtClean="0"/>
          </a:p>
          <a:p>
            <a:r>
              <a:rPr lang="es-AR" dirty="0" smtClean="0"/>
              <a:t>Si lo que le pasa es normal o patológico</a:t>
            </a:r>
          </a:p>
          <a:p>
            <a:r>
              <a:rPr lang="es-AR" dirty="0" smtClean="0"/>
              <a:t>Si no es normal, ¿es demencia o no ?</a:t>
            </a:r>
          </a:p>
          <a:p>
            <a:r>
              <a:rPr lang="es-AR" dirty="0" smtClean="0"/>
              <a:t>¿ </a:t>
            </a:r>
            <a:r>
              <a:rPr lang="es-AR" dirty="0" err="1" smtClean="0"/>
              <a:t>Cúal</a:t>
            </a:r>
            <a:r>
              <a:rPr lang="es-AR" dirty="0" smtClean="0"/>
              <a:t> es la causa de esa enfermedad?</a:t>
            </a:r>
          </a:p>
          <a:p>
            <a:r>
              <a:rPr lang="es-AR" dirty="0" smtClean="0"/>
              <a:t>¿ Cómo lo tratamos?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684213" y="1484313"/>
            <a:ext cx="7772400" cy="1368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s-AR" dirty="0" smtClean="0"/>
              <a:t>¿Cómo hacemos el diagnóstico?</a:t>
            </a:r>
            <a:endParaRPr lang="es-ES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852738"/>
            <a:ext cx="8229600" cy="32734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4000" dirty="0" err="1" smtClean="0">
                <a:latin typeface="Calibri" pitchFamily="34" charset="0"/>
                <a:cs typeface="Arial" pitchFamily="34" charset="0"/>
              </a:rPr>
              <a:t>Interrogatorio</a:t>
            </a:r>
            <a:endParaRPr lang="es-AR" sz="4000" dirty="0" smtClean="0">
              <a:latin typeface="Calibri" pitchFamily="34" charset="0"/>
              <a:cs typeface="Arial" pitchFamily="34" charset="0"/>
            </a:endParaRPr>
          </a:p>
          <a:p>
            <a:pPr eaLnBrk="1" hangingPunct="1">
              <a:buFontTx/>
              <a:buChar char="•"/>
            </a:pPr>
            <a:r>
              <a:rPr lang="es-AR" sz="4000" dirty="0" smtClean="0">
                <a:latin typeface="Calibri" pitchFamily="34" charset="0"/>
                <a:cs typeface="Arial" pitchFamily="34" charset="0"/>
              </a:rPr>
              <a:t>Examen Físico</a:t>
            </a:r>
          </a:p>
          <a:p>
            <a:pPr eaLnBrk="1" hangingPunct="1">
              <a:buFontTx/>
              <a:buChar char="•"/>
            </a:pPr>
            <a:r>
              <a:rPr lang="es-AR" sz="4000" dirty="0" smtClean="0">
                <a:latin typeface="Calibri" pitchFamily="34" charset="0"/>
                <a:cs typeface="Arial" pitchFamily="34" charset="0"/>
              </a:rPr>
              <a:t>Estudios Complementarios</a:t>
            </a:r>
            <a:endParaRPr lang="es-ES" sz="4000" dirty="0" smtClean="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27163"/>
            <a:ext cx="7772400" cy="55308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smtClean="0"/>
              <a:t>Interrogatorio (paciente y familiares)	</a:t>
            </a:r>
          </a:p>
          <a:p>
            <a:pPr lvl="1" eaLnBrk="1" hangingPunct="1"/>
            <a:r>
              <a:rPr lang="es-ES_tradnl" smtClean="0"/>
              <a:t>Antecedentes personales.</a:t>
            </a:r>
          </a:p>
          <a:p>
            <a:pPr lvl="1" eaLnBrk="1" hangingPunct="1"/>
            <a:r>
              <a:rPr lang="es-ES_tradnl" smtClean="0"/>
              <a:t>Antecedentes familiares.</a:t>
            </a:r>
          </a:p>
          <a:p>
            <a:pPr lvl="1" eaLnBrk="1" hangingPunct="1"/>
            <a:r>
              <a:rPr lang="es-ES_tradnl" smtClean="0"/>
              <a:t>Escolaridad</a:t>
            </a:r>
          </a:p>
          <a:p>
            <a:pPr lvl="1" eaLnBrk="1" hangingPunct="1"/>
            <a:r>
              <a:rPr lang="es-ES_tradnl" smtClean="0"/>
              <a:t>Dominancia hemisférica</a:t>
            </a:r>
          </a:p>
          <a:p>
            <a:pPr lvl="1" eaLnBrk="1" hangingPunct="1"/>
            <a:r>
              <a:rPr lang="es-ES_tradnl" smtClean="0"/>
              <a:t>Tiempo de evolución.</a:t>
            </a:r>
          </a:p>
          <a:p>
            <a:pPr lvl="1" eaLnBrk="1" hangingPunct="1"/>
            <a:r>
              <a:rPr lang="es-ES_tradnl" smtClean="0"/>
              <a:t>Trastorno de memoria </a:t>
            </a:r>
          </a:p>
          <a:p>
            <a:pPr lvl="2" eaLnBrk="1" hangingPunct="1"/>
            <a:r>
              <a:rPr lang="es-ES_tradnl" smtClean="0"/>
              <a:t>Progresivo o no progresivo.</a:t>
            </a:r>
          </a:p>
          <a:p>
            <a:pPr lvl="2" eaLnBrk="1" hangingPunct="1"/>
            <a:r>
              <a:rPr lang="es-ES_tradnl" smtClean="0"/>
              <a:t>Hechos recientes o pasados</a:t>
            </a:r>
          </a:p>
          <a:p>
            <a:pPr lvl="2" eaLnBrk="1" hangingPunct="1"/>
            <a:r>
              <a:rPr lang="es-ES_tradnl" smtClean="0"/>
              <a:t>Prospectivo o retrospectivo</a:t>
            </a:r>
          </a:p>
          <a:p>
            <a:pPr lvl="1" eaLnBrk="1" hangingPunct="1"/>
            <a:endParaRPr lang="es-ES_tradnl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0" y="1341438"/>
            <a:ext cx="3419475" cy="1143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s-ES_tradnl" dirty="0" smtClean="0">
                <a:latin typeface="+mn-lt"/>
              </a:rPr>
              <a:t>Diagnóstico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2349500"/>
            <a:ext cx="8229600" cy="43195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s-ES_tradnl" sz="2800" smtClean="0"/>
              <a:t>Presencia de anomias</a:t>
            </a:r>
          </a:p>
          <a:p>
            <a:pPr eaLnBrk="1" hangingPunct="1">
              <a:lnSpc>
                <a:spcPct val="90000"/>
              </a:lnSpc>
            </a:pPr>
            <a:r>
              <a:rPr lang="es-ES_tradnl" sz="2800" smtClean="0"/>
              <a:t>Presencia de desorientación</a:t>
            </a:r>
          </a:p>
          <a:p>
            <a:pPr eaLnBrk="1" hangingPunct="1">
              <a:lnSpc>
                <a:spcPct val="90000"/>
              </a:lnSpc>
            </a:pPr>
            <a:r>
              <a:rPr lang="es-ES_tradnl" sz="2800" smtClean="0"/>
              <a:t>Presencia de cambios de carácter</a:t>
            </a:r>
          </a:p>
          <a:p>
            <a:pPr eaLnBrk="1" hangingPunct="1">
              <a:lnSpc>
                <a:spcPct val="90000"/>
              </a:lnSpc>
            </a:pPr>
            <a:r>
              <a:rPr lang="es-ES_tradnl" sz="2800" smtClean="0"/>
              <a:t>Síntomas depresivos</a:t>
            </a:r>
          </a:p>
          <a:p>
            <a:pPr eaLnBrk="1" hangingPunct="1">
              <a:lnSpc>
                <a:spcPct val="90000"/>
              </a:lnSpc>
            </a:pPr>
            <a:r>
              <a:rPr lang="es-ES_tradnl" sz="2800" smtClean="0"/>
              <a:t>Trastornos en el cálculo</a:t>
            </a:r>
          </a:p>
          <a:p>
            <a:pPr eaLnBrk="1" hangingPunct="1">
              <a:lnSpc>
                <a:spcPct val="90000"/>
              </a:lnSpc>
            </a:pPr>
            <a:r>
              <a:rPr lang="es-ES_tradnl" sz="2800" smtClean="0"/>
              <a:t>Alteraciones de conducta</a:t>
            </a:r>
          </a:p>
          <a:p>
            <a:pPr eaLnBrk="1" hangingPunct="1">
              <a:lnSpc>
                <a:spcPct val="90000"/>
              </a:lnSpc>
            </a:pPr>
            <a:r>
              <a:rPr lang="es-ES_tradnl" sz="2800" smtClean="0"/>
              <a:t>Desenvolvimiento en actividades diarias (manejo de dinero, medicación, uso del teléfono, etc)</a:t>
            </a:r>
          </a:p>
          <a:p>
            <a:pPr eaLnBrk="1" hangingPunct="1">
              <a:lnSpc>
                <a:spcPct val="90000"/>
              </a:lnSpc>
            </a:pPr>
            <a:r>
              <a:rPr lang="es-ES_tradnl" sz="2800" smtClean="0"/>
              <a:t>Aseo personal, vestimenta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5" y="981075"/>
            <a:ext cx="5148263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78525" y="2060575"/>
            <a:ext cx="30575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5526" y="1600199"/>
            <a:ext cx="79968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68313" y="1268413"/>
            <a:ext cx="7772400" cy="792162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s-ES_tradnl" dirty="0" smtClean="0">
                <a:latin typeface="+mn-lt"/>
              </a:rPr>
              <a:t>Diagnóstico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2133600"/>
            <a:ext cx="7772400" cy="4419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smtClean="0"/>
              <a:t>Examen físico:</a:t>
            </a:r>
          </a:p>
          <a:p>
            <a:pPr lvl="1" eaLnBrk="1" hangingPunct="1"/>
            <a:r>
              <a:rPr lang="es-ES_tradnl" sz="2400" smtClean="0"/>
              <a:t>Observación del paciente durante la entrevista: actitud, postura, participación manifestaciones neuropsiquiátricas.</a:t>
            </a:r>
          </a:p>
          <a:p>
            <a:pPr lvl="1" eaLnBrk="1" hangingPunct="1"/>
            <a:r>
              <a:rPr lang="es-ES_tradnl" sz="2400" smtClean="0"/>
              <a:t>signos focales ? (vascular, lesión expansiva)</a:t>
            </a:r>
          </a:p>
          <a:p>
            <a:pPr lvl="1" eaLnBrk="1" hangingPunct="1"/>
            <a:r>
              <a:rPr lang="es-ES_tradnl" sz="2400" smtClean="0"/>
              <a:t>signos extrapiramidales?  (compromiso de GB)</a:t>
            </a:r>
          </a:p>
          <a:p>
            <a:pPr lvl="1" eaLnBrk="1" hangingPunct="1"/>
            <a:r>
              <a:rPr lang="es-ES_tradnl" sz="2400" smtClean="0"/>
              <a:t>Movimientos oculares? (compromiso de tronco encefálico)</a:t>
            </a:r>
          </a:p>
          <a:p>
            <a:pPr lvl="1" eaLnBrk="1" hangingPunct="1"/>
            <a:r>
              <a:rPr lang="es-ES_tradnl" sz="2400" smtClean="0"/>
              <a:t>PNP o compromiso sensitivo? (tóxico/metabólico)</a:t>
            </a:r>
            <a:r>
              <a:rPr lang="es-ES" smtClean="0"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Título"/>
          <p:cNvSpPr>
            <a:spLocks noGrp="1"/>
          </p:cNvSpPr>
          <p:nvPr>
            <p:ph type="title"/>
          </p:nvPr>
        </p:nvSpPr>
        <p:spPr bwMode="auto">
          <a:xfrm>
            <a:off x="0" y="765175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AR" smtClean="0"/>
              <a:t>Diagnóstico</a:t>
            </a:r>
          </a:p>
        </p:txBody>
      </p:sp>
      <p:sp>
        <p:nvSpPr>
          <p:cNvPr id="10243" name="2 Marcador de contenido"/>
          <p:cNvSpPr>
            <a:spLocks noGrp="1"/>
          </p:cNvSpPr>
          <p:nvPr>
            <p:ph idx="1"/>
          </p:nvPr>
        </p:nvSpPr>
        <p:spPr bwMode="auto">
          <a:xfrm>
            <a:off x="539750" y="1773238"/>
            <a:ext cx="8229600" cy="50847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Dentro de los examenes complementarios, de rutina deberían realizarse </a:t>
            </a:r>
          </a:p>
          <a:p>
            <a:pPr lvl="1"/>
            <a:r>
              <a:rPr lang="en-US" sz="3200" smtClean="0"/>
              <a:t>Estudio por imágenes </a:t>
            </a:r>
          </a:p>
          <a:p>
            <a:pPr lvl="1"/>
            <a:r>
              <a:rPr lang="en-US" sz="3200" smtClean="0"/>
              <a:t>Evaluación cognitiva</a:t>
            </a:r>
          </a:p>
          <a:p>
            <a:pPr lvl="1"/>
            <a:r>
              <a:rPr lang="en-US" sz="3200" smtClean="0"/>
              <a:t>Laboratorio completo </a:t>
            </a:r>
          </a:p>
          <a:p>
            <a:endParaRPr lang="es-A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4 Marcador de contenido" descr="Rectangle: Click to edit Master text styles&#10;Second level&#10;Third level&#10;Fourth level&#10;Fifth level"/>
          <p:cNvSpPr>
            <a:spLocks noGrp="1"/>
          </p:cNvSpPr>
          <p:nvPr>
            <p:ph idx="4294967295"/>
          </p:nvPr>
        </p:nvSpPr>
        <p:spPr bwMode="auto">
          <a:xfrm>
            <a:off x="745588" y="1481724"/>
            <a:ext cx="7772400" cy="50196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_tradnl" dirty="0" smtClean="0"/>
              <a:t>Alrededor de  47 millones de personas  tienen demencia con 7,7 millones nuevos casos por año.</a:t>
            </a:r>
          </a:p>
          <a:p>
            <a:pPr eaLnBrk="1" hangingPunct="1">
              <a:lnSpc>
                <a:spcPct val="90000"/>
              </a:lnSpc>
            </a:pPr>
            <a:r>
              <a:rPr lang="es-ES_tradnl" dirty="0" smtClean="0"/>
              <a:t>58 % de los casos son en países subdesarrollados. Se estima que el porcentaje será de 71% en 2040</a:t>
            </a:r>
          </a:p>
          <a:p>
            <a:pPr eaLnBrk="1" hangingPunct="1">
              <a:lnSpc>
                <a:spcPct val="90000"/>
              </a:lnSpc>
            </a:pPr>
            <a:r>
              <a:rPr lang="es-ES_tradnl" dirty="0" smtClean="0"/>
              <a:t>Se espera que aumente entre 80 y 190 % en Europa y EEUU para 2040.</a:t>
            </a:r>
          </a:p>
          <a:p>
            <a:pPr eaLnBrk="1" hangingPunct="1">
              <a:lnSpc>
                <a:spcPct val="90000"/>
              </a:lnSpc>
            </a:pPr>
            <a:r>
              <a:rPr lang="es-ES_tradnl" dirty="0" smtClean="0"/>
              <a:t>Se espera que aumente en latino América 300% para 2040.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Título"/>
          <p:cNvSpPr>
            <a:spLocks noGrp="1"/>
          </p:cNvSpPr>
          <p:nvPr>
            <p:ph type="title"/>
          </p:nvPr>
        </p:nvSpPr>
        <p:spPr bwMode="auto">
          <a:xfrm>
            <a:off x="395288" y="1196975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AR" smtClean="0"/>
              <a:t>Exámenes complementarios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8313" y="2332038"/>
            <a:ext cx="8229600" cy="4525962"/>
          </a:xfrm>
        </p:spPr>
        <p:txBody>
          <a:bodyPr/>
          <a:lstStyle/>
          <a:p>
            <a:pPr>
              <a:defRPr/>
            </a:pPr>
            <a:r>
              <a:rPr lang="es-ES" dirty="0" smtClean="0"/>
              <a:t>Imágenes:   Se recomienda realizar TAC o RNM  en todos los pacientes</a:t>
            </a:r>
          </a:p>
          <a:p>
            <a:pPr>
              <a:defRPr/>
            </a:pPr>
            <a:r>
              <a:rPr lang="es-ES" dirty="0" smtClean="0"/>
              <a:t>Laboratorio:  </a:t>
            </a:r>
          </a:p>
          <a:p>
            <a:pPr marL="1371600" lvl="2" indent="-457200" eaLnBrk="1" hangingPunct="1">
              <a:lnSpc>
                <a:spcPct val="90000"/>
              </a:lnSpc>
              <a:defRPr/>
            </a:pPr>
            <a:r>
              <a:rPr lang="es-ES" dirty="0" smtClean="0"/>
              <a:t>Vitamina B12, </a:t>
            </a:r>
            <a:r>
              <a:rPr lang="es-ES" dirty="0" err="1" smtClean="0"/>
              <a:t>ác</a:t>
            </a:r>
            <a:r>
              <a:rPr lang="es-ES" dirty="0" smtClean="0"/>
              <a:t> fólico, hormonas tiroideas, </a:t>
            </a:r>
            <a:r>
              <a:rPr lang="es-ES" dirty="0" err="1" smtClean="0"/>
              <a:t>Esd</a:t>
            </a:r>
            <a:r>
              <a:rPr lang="es-ES" dirty="0" smtClean="0"/>
              <a:t>, hemograma, función renal y hepática, Ca, P .</a:t>
            </a:r>
          </a:p>
          <a:p>
            <a:pPr marL="1371600" lvl="2" indent="-457200" eaLnBrk="1" hangingPunct="1">
              <a:lnSpc>
                <a:spcPct val="90000"/>
              </a:lnSpc>
              <a:defRPr/>
            </a:pPr>
            <a:r>
              <a:rPr lang="es-ES" dirty="0" smtClean="0"/>
              <a:t>VDRL en pacientes con factores de riesgo  que viven en áreas con alto número de casos de sífilis.</a:t>
            </a:r>
          </a:p>
          <a:p>
            <a:pPr marL="1371600" lvl="2" indent="-457200" eaLnBrk="1" hangingPunct="1">
              <a:lnSpc>
                <a:spcPct val="90000"/>
              </a:lnSpc>
              <a:defRPr/>
            </a:pPr>
            <a:r>
              <a:rPr lang="es-ES" dirty="0" smtClean="0"/>
              <a:t>HIV</a:t>
            </a:r>
            <a:endParaRPr lang="es-ES_tradnl" sz="2800" b="1" dirty="0" smtClean="0"/>
          </a:p>
          <a:p>
            <a:pPr marL="0" indent="0">
              <a:buFont typeface="Arial" pitchFamily="34" charset="0"/>
              <a:buNone/>
              <a:defRPr/>
            </a:pPr>
            <a:endParaRPr lang="es-ES" dirty="0" smtClean="0"/>
          </a:p>
          <a:p>
            <a:pPr>
              <a:defRPr/>
            </a:pP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 bwMode="auto">
          <a:xfrm>
            <a:off x="395288" y="1125538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Imágenes en Enf de Alzheimer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0113" y="1989138"/>
            <a:ext cx="4356100" cy="41036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68313" y="90805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smtClean="0"/>
              <a:t>Imágenes</a:t>
            </a:r>
          </a:p>
        </p:txBody>
      </p:sp>
      <p:pic>
        <p:nvPicPr>
          <p:cNvPr id="1331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2869" t="6770" r="21570" b="15625"/>
          <a:stretch>
            <a:fillRect/>
          </a:stretch>
        </p:blipFill>
        <p:spPr bwMode="auto">
          <a:xfrm>
            <a:off x="755650" y="2276475"/>
            <a:ext cx="7913688" cy="30146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1258888" y="5516563"/>
            <a:ext cx="2952750" cy="4619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Sujeto Normal</a:t>
            </a:r>
          </a:p>
        </p:txBody>
      </p:sp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5364163" y="5589588"/>
            <a:ext cx="2952750" cy="4619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Sujeto con Enf. Alz.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984737" y="1201738"/>
            <a:ext cx="4304715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dirty="0" smtClean="0"/>
              <a:t>Imágenes</a:t>
            </a:r>
          </a:p>
        </p:txBody>
      </p:sp>
      <p:pic>
        <p:nvPicPr>
          <p:cNvPr id="6451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r="5228" b="18901"/>
          <a:stretch>
            <a:fillRect/>
          </a:stretch>
        </p:blipFill>
        <p:spPr bwMode="auto">
          <a:xfrm>
            <a:off x="0" y="2359025"/>
            <a:ext cx="4859867" cy="30972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451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1773238"/>
            <a:ext cx="4038600" cy="4500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4"/>
          <p:cNvSpPr>
            <a:spLocks noGrp="1"/>
          </p:cNvSpPr>
          <p:nvPr>
            <p:ph type="title"/>
          </p:nvPr>
        </p:nvSpPr>
        <p:spPr bwMode="auto">
          <a:xfrm>
            <a:off x="0" y="770918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/>
              <a:t>Imágenes</a:t>
            </a:r>
            <a:endParaRPr lang="en-US" dirty="0" smtClean="0"/>
          </a:p>
        </p:txBody>
      </p:sp>
      <p:pic>
        <p:nvPicPr>
          <p:cNvPr id="655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773238"/>
            <a:ext cx="6163733" cy="4514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 bwMode="auto">
          <a:xfrm>
            <a:off x="0" y="846138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/>
              <a:t>Imágenes</a:t>
            </a:r>
            <a:endParaRPr lang="en-US" dirty="0" smtClean="0"/>
          </a:p>
        </p:txBody>
      </p:sp>
      <p:pic>
        <p:nvPicPr>
          <p:cNvPr id="6656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012" y="1676400"/>
            <a:ext cx="7078133" cy="5181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250825" y="1052513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AR" smtClean="0"/>
              <a:t>Diagnóstico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916113"/>
            <a:ext cx="8229600" cy="47529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s-ES_tradnl" sz="2800" smtClean="0"/>
              <a:t>Test o evaluaciones cognitivas</a:t>
            </a:r>
          </a:p>
          <a:p>
            <a:pPr lvl="1" eaLnBrk="1" hangingPunct="1">
              <a:lnSpc>
                <a:spcPct val="90000"/>
              </a:lnSpc>
            </a:pPr>
            <a:r>
              <a:rPr lang="es-ES_tradnl" smtClean="0"/>
              <a:t>Test de Screening o test rápidos</a:t>
            </a:r>
          </a:p>
          <a:p>
            <a:pPr lvl="2" eaLnBrk="1" hangingPunct="1">
              <a:lnSpc>
                <a:spcPct val="90000"/>
              </a:lnSpc>
            </a:pPr>
            <a:r>
              <a:rPr lang="es-ES_tradnl" sz="2800" smtClean="0"/>
              <a:t>Mini mental state de folstein (MMSE)</a:t>
            </a:r>
          </a:p>
          <a:p>
            <a:pPr lvl="2" eaLnBrk="1" hangingPunct="1">
              <a:lnSpc>
                <a:spcPct val="90000"/>
              </a:lnSpc>
            </a:pPr>
            <a:r>
              <a:rPr lang="es-ES_tradnl" sz="2800" smtClean="0"/>
              <a:t>ACE</a:t>
            </a:r>
          </a:p>
          <a:p>
            <a:pPr lvl="2" eaLnBrk="1" hangingPunct="1">
              <a:lnSpc>
                <a:spcPct val="90000"/>
              </a:lnSpc>
            </a:pPr>
            <a:r>
              <a:rPr lang="es-ES_tradnl" sz="2800" smtClean="0"/>
              <a:t>Test del reloj</a:t>
            </a:r>
          </a:p>
          <a:p>
            <a:pPr lvl="2" eaLnBrk="1" hangingPunct="1">
              <a:lnSpc>
                <a:spcPct val="90000"/>
              </a:lnSpc>
            </a:pPr>
            <a:r>
              <a:rPr lang="es-ES_tradnl" sz="2800" smtClean="0"/>
              <a:t>TYM</a:t>
            </a:r>
          </a:p>
          <a:p>
            <a:pPr lvl="1" eaLnBrk="1" hangingPunct="1">
              <a:lnSpc>
                <a:spcPct val="90000"/>
              </a:lnSpc>
            </a:pPr>
            <a:r>
              <a:rPr lang="es-ES_tradnl" smtClean="0"/>
              <a:t>Evaluación Cognitiva o Neuropsicológica completa. Toda evaluación cognitiva debe incluir 5 dominios básicos: memoria, atención, f. ejecutivas, visuoespacialidad y lenguaje</a:t>
            </a:r>
            <a:r>
              <a:rPr lang="es-ES_tradnl" b="1" smtClean="0"/>
              <a:t>.</a:t>
            </a:r>
            <a:endParaRPr lang="es-AR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Título"/>
          <p:cNvSpPr>
            <a:spLocks noGrp="1"/>
          </p:cNvSpPr>
          <p:nvPr>
            <p:ph type="title"/>
          </p:nvPr>
        </p:nvSpPr>
        <p:spPr bwMode="auto">
          <a:xfrm>
            <a:off x="971550" y="692150"/>
            <a:ext cx="56261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Diagnóstico </a:t>
            </a:r>
            <a:endParaRPr lang="es-AR" smtClean="0"/>
          </a:p>
        </p:txBody>
      </p:sp>
      <p:sp>
        <p:nvSpPr>
          <p:cNvPr id="18435" name="2 Marcador de contenido"/>
          <p:cNvSpPr>
            <a:spLocks noGrp="1"/>
          </p:cNvSpPr>
          <p:nvPr>
            <p:ph idx="1"/>
          </p:nvPr>
        </p:nvSpPr>
        <p:spPr bwMode="auto">
          <a:xfrm>
            <a:off x="827088" y="1700213"/>
            <a:ext cx="7772400" cy="26654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Con un buen interrogatorio (al paciente y la familia) y un exámen clinico, el diagnóstico tiene una sensibilidad y especifidad del 90% si es hecho por un profesional especializado.</a:t>
            </a:r>
          </a:p>
          <a:p>
            <a:endParaRPr lang="es-AR" smtClean="0"/>
          </a:p>
        </p:txBody>
      </p:sp>
      <p:sp>
        <p:nvSpPr>
          <p:cNvPr id="2" name="1 CuadroTexto"/>
          <p:cNvSpPr txBox="1"/>
          <p:nvPr/>
        </p:nvSpPr>
        <p:spPr>
          <a:xfrm>
            <a:off x="395288" y="4221163"/>
            <a:ext cx="8424862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AR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El Diagnóstico de la enfermedad </a:t>
            </a:r>
            <a:r>
              <a:rPr lang="es-AR" sz="3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de las demencias </a:t>
            </a:r>
            <a:r>
              <a:rPr lang="es-AR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continúa siendo un diagnóstico clínico</a:t>
            </a:r>
          </a:p>
          <a:p>
            <a:pPr algn="ctr">
              <a:defRPr/>
            </a:pPr>
            <a:r>
              <a:rPr lang="es-AR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No </a:t>
            </a:r>
            <a:r>
              <a:rPr lang="es-AR" sz="3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hay hoy ningún </a:t>
            </a:r>
            <a:r>
              <a:rPr lang="es-AR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estudio que reemplace la impresión del médico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0" y="80010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AR" sz="2800" dirty="0" smtClean="0">
                <a:latin typeface="+mn-lt"/>
              </a:rPr>
              <a:t>Diagnóstico diferencial </a:t>
            </a:r>
          </a:p>
        </p:txBody>
      </p:sp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3" cstate="print"/>
          <a:srcRect t="7863"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82948" name="Oval 4"/>
          <p:cNvSpPr>
            <a:spLocks noChangeArrowheads="1"/>
          </p:cNvSpPr>
          <p:nvPr/>
        </p:nvSpPr>
        <p:spPr bwMode="auto">
          <a:xfrm>
            <a:off x="3657600" y="6019800"/>
            <a:ext cx="6096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49" name="Oval 5"/>
          <p:cNvSpPr>
            <a:spLocks noChangeArrowheads="1"/>
          </p:cNvSpPr>
          <p:nvPr/>
        </p:nvSpPr>
        <p:spPr bwMode="auto">
          <a:xfrm>
            <a:off x="4876800" y="2286000"/>
            <a:ext cx="8382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50" name="Oval 6"/>
          <p:cNvSpPr>
            <a:spLocks noChangeArrowheads="1"/>
          </p:cNvSpPr>
          <p:nvPr/>
        </p:nvSpPr>
        <p:spPr bwMode="auto">
          <a:xfrm>
            <a:off x="6400800" y="4267200"/>
            <a:ext cx="609600" cy="609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TRATAMIENTO</a:t>
            </a:r>
            <a:endParaRPr lang="es-AR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914402"/>
            <a:ext cx="20574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"/>
            <a:ext cx="312420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752602"/>
            <a:ext cx="6400800" cy="29194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44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1995488"/>
            <a:ext cx="7391400" cy="4862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956" y="2277412"/>
            <a:ext cx="8398412" cy="3918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2627" y="1417638"/>
            <a:ext cx="4456477" cy="5149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0" y="868683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AR" dirty="0" smtClean="0">
                <a:latin typeface="+mn-lt"/>
              </a:rPr>
              <a:t>Tratamiento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071"/>
            <a:ext cx="82296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AR" dirty="0" smtClean="0"/>
              <a:t>Farmacológico</a:t>
            </a:r>
          </a:p>
          <a:p>
            <a:pPr lvl="1" eaLnBrk="1" hangingPunct="1"/>
            <a:r>
              <a:rPr lang="es-AR" dirty="0" smtClean="0"/>
              <a:t>De la enfermedad</a:t>
            </a:r>
          </a:p>
          <a:p>
            <a:pPr lvl="1" eaLnBrk="1" hangingPunct="1"/>
            <a:r>
              <a:rPr lang="es-AR" dirty="0" smtClean="0"/>
              <a:t>De los síntomas conductuales</a:t>
            </a:r>
          </a:p>
          <a:p>
            <a:pPr lvl="1" eaLnBrk="1" hangingPunct="1"/>
            <a:r>
              <a:rPr lang="es-AR" dirty="0" smtClean="0"/>
              <a:t>De la complicaciones</a:t>
            </a:r>
          </a:p>
          <a:p>
            <a:pPr eaLnBrk="1" hangingPunct="1"/>
            <a:r>
              <a:rPr lang="es-AR" dirty="0" smtClean="0"/>
              <a:t>No farmacológico</a:t>
            </a:r>
          </a:p>
          <a:p>
            <a:pPr lvl="1" eaLnBrk="1" hangingPunct="1"/>
            <a:r>
              <a:rPr lang="es-AR" dirty="0" smtClean="0"/>
              <a:t>Educar a la familia</a:t>
            </a:r>
          </a:p>
          <a:p>
            <a:pPr lvl="1" eaLnBrk="1" hangingPunct="1"/>
            <a:r>
              <a:rPr lang="es-AR" dirty="0" smtClean="0"/>
              <a:t>Rehabilitación cognitiva</a:t>
            </a:r>
          </a:p>
          <a:p>
            <a:pPr lvl="1" eaLnBrk="1" hangingPunct="1"/>
            <a:r>
              <a:rPr lang="es-AR" dirty="0" smtClean="0"/>
              <a:t>Terapia educacional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1864" y="1412875"/>
            <a:ext cx="8099425" cy="41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41375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AR" dirty="0" smtClean="0"/>
              <a:t>Tratamiento</a:t>
            </a:r>
            <a:endParaRPr lang="es-ES" dirty="0"/>
          </a:p>
        </p:txBody>
      </p:sp>
      <p:pic>
        <p:nvPicPr>
          <p:cNvPr id="2458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6096002"/>
            <a:ext cx="33861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8218311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83" name="Rectangle 5"/>
          <p:cNvSpPr>
            <a:spLocks noChangeArrowheads="1"/>
          </p:cNvSpPr>
          <p:nvPr/>
        </p:nvSpPr>
        <p:spPr bwMode="auto">
          <a:xfrm>
            <a:off x="6492523" y="2060576"/>
            <a:ext cx="2393244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 i="1"/>
              <a:t>Lancet Neurol 2010; 9: 702–16</a:t>
            </a:r>
            <a:endParaRPr lang="en-US"/>
          </a:p>
        </p:txBody>
      </p:sp>
      <p:pic>
        <p:nvPicPr>
          <p:cNvPr id="12288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222" y="1503364"/>
            <a:ext cx="6287911" cy="535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 </a:t>
            </a:r>
            <a:r>
              <a:rPr lang="en-US" dirty="0" err="1" smtClean="0"/>
              <a:t>terminar</a:t>
            </a:r>
            <a:r>
              <a:rPr lang="en-US" dirty="0" smtClean="0"/>
              <a:t> </a:t>
            </a:r>
            <a:r>
              <a:rPr lang="en-US" dirty="0" err="1" smtClean="0"/>
              <a:t>algunas</a:t>
            </a:r>
            <a:r>
              <a:rPr lang="en-US" dirty="0" smtClean="0"/>
              <a:t> </a:t>
            </a:r>
            <a:r>
              <a:rPr lang="en-US" dirty="0" err="1" smtClean="0"/>
              <a:t>preguntas</a:t>
            </a:r>
            <a:endParaRPr lang="es-AR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xfrm>
            <a:off x="0" y="766171"/>
            <a:ext cx="8229600" cy="818010"/>
          </a:xfrm>
          <a:ln>
            <a:miter lim="800000"/>
            <a:headEnd/>
            <a:tailEnd/>
          </a:ln>
        </p:spPr>
        <p:txBody>
          <a:bodyPr vert="horz" wrap="square" lIns="91440" tIns="45720" bIns="45720" numCol="1" anchor="t" anchorCtr="0" compatLnSpc="1">
            <a:prstTxWarp prst="textNoShape">
              <a:avLst/>
            </a:prstTxWarp>
          </a:bodyPr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US" dirty="0" err="1" smtClean="0"/>
              <a:t>Preguntas</a:t>
            </a: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1643063"/>
            <a:ext cx="8229600" cy="4786312"/>
          </a:xfrm>
        </p:spPr>
        <p:txBody>
          <a:bodyPr>
            <a:norm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Me </a:t>
            </a:r>
            <a:r>
              <a:rPr lang="en-US" dirty="0" err="1" smtClean="0"/>
              <a:t>olvido</a:t>
            </a:r>
            <a:r>
              <a:rPr lang="en-US" dirty="0" smtClean="0"/>
              <a:t> de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cosas</a:t>
            </a:r>
            <a:r>
              <a:rPr lang="en-US" dirty="0" smtClean="0"/>
              <a:t>, </a:t>
            </a:r>
            <a:r>
              <a:rPr lang="en-US" dirty="0" err="1" smtClean="0"/>
              <a:t>tengo</a:t>
            </a:r>
            <a:r>
              <a:rPr lang="en-US" dirty="0" smtClean="0"/>
              <a:t> Alzheimer u </a:t>
            </a:r>
            <a:r>
              <a:rPr lang="en-US" dirty="0" err="1" smtClean="0"/>
              <a:t>otra</a:t>
            </a:r>
            <a:r>
              <a:rPr lang="en-US" dirty="0" smtClean="0"/>
              <a:t> </a:t>
            </a:r>
            <a:r>
              <a:rPr lang="en-US" dirty="0" err="1" smtClean="0"/>
              <a:t>demencia</a:t>
            </a:r>
            <a:r>
              <a:rPr lang="en-US" dirty="0" smtClean="0"/>
              <a:t> ?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Es normal </a:t>
            </a:r>
            <a:r>
              <a:rPr lang="en-US" dirty="0" err="1" smtClean="0"/>
              <a:t>olvidarse</a:t>
            </a:r>
            <a:r>
              <a:rPr lang="en-US" dirty="0" smtClean="0"/>
              <a:t> de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cosas</a:t>
            </a:r>
            <a:r>
              <a:rPr lang="en-US" dirty="0" smtClean="0"/>
              <a:t> ?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err="1" smtClean="0"/>
              <a:t>Existe</a:t>
            </a:r>
            <a:r>
              <a:rPr lang="en-US" dirty="0" smtClean="0"/>
              <a:t> </a:t>
            </a:r>
            <a:r>
              <a:rPr lang="en-US" dirty="0" err="1" smtClean="0"/>
              <a:t>alguna</a:t>
            </a:r>
            <a:r>
              <a:rPr lang="en-US" dirty="0" smtClean="0"/>
              <a:t> forma de </a:t>
            </a:r>
            <a:r>
              <a:rPr lang="en-US" dirty="0" err="1" smtClean="0"/>
              <a:t>prevencion</a:t>
            </a:r>
            <a:r>
              <a:rPr lang="en-US" dirty="0" smtClean="0"/>
              <a:t> ?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Es </a:t>
            </a:r>
            <a:r>
              <a:rPr lang="en-US" dirty="0" err="1" smtClean="0"/>
              <a:t>util</a:t>
            </a:r>
            <a:r>
              <a:rPr lang="en-US" dirty="0" smtClean="0"/>
              <a:t> </a:t>
            </a:r>
            <a:r>
              <a:rPr lang="en-US" dirty="0" err="1" smtClean="0"/>
              <a:t>tomar</a:t>
            </a:r>
            <a:r>
              <a:rPr lang="en-US" dirty="0" smtClean="0"/>
              <a:t> </a:t>
            </a:r>
            <a:r>
              <a:rPr lang="en-US" dirty="0" err="1" smtClean="0"/>
              <a:t>algo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prevenir</a:t>
            </a:r>
            <a:r>
              <a:rPr lang="en-US" dirty="0" smtClean="0"/>
              <a:t> ?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err="1" smtClean="0"/>
              <a:t>Tengo</a:t>
            </a:r>
            <a:r>
              <a:rPr lang="en-US" dirty="0" smtClean="0"/>
              <a:t> </a:t>
            </a:r>
            <a:r>
              <a:rPr lang="en-US" dirty="0" err="1" smtClean="0"/>
              <a:t>familiares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tuvieron</a:t>
            </a:r>
            <a:r>
              <a:rPr lang="en-US" dirty="0" smtClean="0"/>
              <a:t> </a:t>
            </a:r>
            <a:r>
              <a:rPr lang="en-US" dirty="0" err="1" smtClean="0"/>
              <a:t>demencia</a:t>
            </a:r>
            <a:r>
              <a:rPr lang="en-US" dirty="0" smtClean="0"/>
              <a:t>, hay </a:t>
            </a:r>
            <a:r>
              <a:rPr lang="en-US" dirty="0" err="1" smtClean="0"/>
              <a:t>posibilidades</a:t>
            </a:r>
            <a:r>
              <a:rPr lang="en-US" dirty="0" smtClean="0"/>
              <a:t> de </a:t>
            </a:r>
            <a:r>
              <a:rPr lang="en-US" dirty="0" err="1" smtClean="0"/>
              <a:t>que</a:t>
            </a:r>
            <a:r>
              <a:rPr lang="en-US" dirty="0" smtClean="0"/>
              <a:t> me </a:t>
            </a:r>
            <a:r>
              <a:rPr lang="en-US" dirty="0" err="1" smtClean="0"/>
              <a:t>pase</a:t>
            </a:r>
            <a:r>
              <a:rPr lang="en-US" dirty="0" smtClean="0"/>
              <a:t> ?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Muchas</a:t>
            </a:r>
            <a:r>
              <a:rPr lang="en-US" dirty="0" smtClean="0"/>
              <a:t> Gracias</a:t>
            </a:r>
            <a:endParaRPr lang="es-A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accent1"/>
                </a:solidFill>
              </a:rPr>
              <a:t>soneill@ffavaloro.org</a:t>
            </a:r>
            <a:endParaRPr lang="es-AR" sz="36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3"/>
          <p:cNvSpPr>
            <a:spLocks noChangeArrowheads="1"/>
          </p:cNvSpPr>
          <p:nvPr/>
        </p:nvSpPr>
        <p:spPr bwMode="auto">
          <a:xfrm>
            <a:off x="857250" y="2309813"/>
            <a:ext cx="7620000" cy="432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s-ES_tradnl" sz="3600" dirty="0">
                <a:latin typeface="+mn-lt"/>
                <a:cs typeface="Arial" charset="0"/>
              </a:rPr>
              <a:t>Genera un costo en Europa de  20.000 euros por paciente por año.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s-ES_tradnl" sz="3600" dirty="0">
                <a:latin typeface="+mn-lt"/>
                <a:cs typeface="Arial" charset="0"/>
              </a:rPr>
              <a:t>El costo global es de 604 </a:t>
            </a:r>
            <a:r>
              <a:rPr lang="es-ES_tradnl" sz="3600" dirty="0" smtClean="0">
                <a:latin typeface="+mn-lt"/>
                <a:cs typeface="Arial" charset="0"/>
              </a:rPr>
              <a:t>millones </a:t>
            </a:r>
            <a:r>
              <a:rPr lang="es-ES_tradnl" sz="3600" dirty="0">
                <a:latin typeface="+mn-lt"/>
                <a:cs typeface="Arial" charset="0"/>
              </a:rPr>
              <a:t>de USS por año.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s-ES_tradnl" sz="3600" dirty="0">
                <a:latin typeface="+mn-lt"/>
                <a:cs typeface="Arial" charset="0"/>
              </a:rPr>
              <a:t> El 89% de estos gastos son en países desarrollados 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 typeface="Arial" pitchFamily="34" charset="0"/>
              <a:buChar char="•"/>
              <a:defRPr/>
            </a:pPr>
            <a:endParaRPr lang="en-US" sz="3200" dirty="0">
              <a:latin typeface="Calibri" pitchFamily="34" charset="0"/>
              <a:cs typeface="Arial" charset="0"/>
            </a:endParaRPr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12420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914400"/>
            <a:ext cx="20574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G:\pICAD\img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6838"/>
            <a:ext cx="9144000" cy="666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76313" y="1199356"/>
            <a:ext cx="3178175" cy="4365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AR" sz="1400" dirty="0" smtClean="0"/>
              <a:t>Porcentaje de causa de muerte entre 2000-2013</a:t>
            </a:r>
            <a:endParaRPr lang="es-AR" sz="1400" dirty="0"/>
          </a:p>
        </p:txBody>
      </p:sp>
      <p:pic>
        <p:nvPicPr>
          <p:cNvPr id="2877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6313" y="2028031"/>
            <a:ext cx="7191375" cy="3705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7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3836" y="5733256"/>
            <a:ext cx="257013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¿Por que es importante que </a:t>
            </a:r>
            <a:r>
              <a:rPr lang="es-AR" dirty="0" err="1" smtClean="0"/>
              <a:t>uds</a:t>
            </a:r>
            <a:r>
              <a:rPr lang="es-AR" dirty="0" smtClean="0"/>
              <a:t> la conozcan </a:t>
            </a:r>
            <a:r>
              <a:rPr lang="en-US" dirty="0" smtClean="0"/>
              <a:t>?</a:t>
            </a:r>
            <a:endParaRPr lang="es-AR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116</TotalTime>
  <Words>1256</Words>
  <Application>Microsoft Office PowerPoint</Application>
  <PresentationFormat>Presentación en pantalla (4:3)</PresentationFormat>
  <Paragraphs>209</Paragraphs>
  <Slides>57</Slides>
  <Notes>14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3</vt:i4>
      </vt:variant>
      <vt:variant>
        <vt:lpstr>Títulos de diapositiva</vt:lpstr>
      </vt:variant>
      <vt:variant>
        <vt:i4>57</vt:i4>
      </vt:variant>
    </vt:vector>
  </HeadingPairs>
  <TitlesOfParts>
    <vt:vector size="61" baseType="lpstr">
      <vt:lpstr>Office Theme</vt:lpstr>
      <vt:lpstr>Chart</vt:lpstr>
      <vt:lpstr>Gráfico</vt:lpstr>
      <vt:lpstr>Hoja de cálculo de Microsoft Office Excel 97-2003</vt:lpstr>
      <vt:lpstr>Demencias Y si le prestamos atención a los olvidos?</vt:lpstr>
      <vt:lpstr>Por que es importante conocerlas </vt:lpstr>
      <vt:lpstr>Diapositiva 3</vt:lpstr>
      <vt:lpstr>Diapositiva 4</vt:lpstr>
      <vt:lpstr>Diapositiva 5</vt:lpstr>
      <vt:lpstr>Diapositiva 6</vt:lpstr>
      <vt:lpstr>Diapositiva 7</vt:lpstr>
      <vt:lpstr>Porcentaje de causa de muerte entre 2000-2013</vt:lpstr>
      <vt:lpstr>¿Por que es importante que uds la conozcan ?</vt:lpstr>
      <vt:lpstr>Diapositiva 10</vt:lpstr>
      <vt:lpstr>Diapositiva 11</vt:lpstr>
      <vt:lpstr>Diapositiva 12</vt:lpstr>
      <vt:lpstr>Diferencias de prescripción por especialidad </vt:lpstr>
      <vt:lpstr>Cuanto consideran que saben sobre el tema </vt:lpstr>
      <vt:lpstr>Grado de conocimiento sobre el tema </vt:lpstr>
      <vt:lpstr>Conclusiones </vt:lpstr>
      <vt:lpstr>Conclusiones </vt:lpstr>
      <vt:lpstr>¿ Que es una demencia?</vt:lpstr>
      <vt:lpstr>Diapositiva 19</vt:lpstr>
      <vt:lpstr>Diapositiva 20</vt:lpstr>
      <vt:lpstr>¿ Y el deterioro cognitivo leve?</vt:lpstr>
      <vt:lpstr>Evolución</vt:lpstr>
      <vt:lpstr>Deterioro cognitivo leve</vt:lpstr>
      <vt:lpstr>Causas de demencias</vt:lpstr>
      <vt:lpstr>Causas más frecuentes</vt:lpstr>
      <vt:lpstr>Diapositiva 26</vt:lpstr>
      <vt:lpstr>Diapositiva 27</vt:lpstr>
      <vt:lpstr>Causas de demencia en jovenes </vt:lpstr>
      <vt:lpstr>¿ Y ahora ? </vt:lpstr>
      <vt:lpstr>Doctor me olvido de las cosas</vt:lpstr>
      <vt:lpstr>Diapositiva 31</vt:lpstr>
      <vt:lpstr>Diapositiva 32</vt:lpstr>
      <vt:lpstr>Que querriamos saber</vt:lpstr>
      <vt:lpstr>¿Cómo hacemos el diagnóstico?</vt:lpstr>
      <vt:lpstr>Diapositiva 35</vt:lpstr>
      <vt:lpstr>Diagnóstico</vt:lpstr>
      <vt:lpstr>Diapositiva 37</vt:lpstr>
      <vt:lpstr>Diagnóstico</vt:lpstr>
      <vt:lpstr>Diagnóstico</vt:lpstr>
      <vt:lpstr>Exámenes complementarios </vt:lpstr>
      <vt:lpstr>Imágenes en Enf de Alzheimer</vt:lpstr>
      <vt:lpstr>Imágenes</vt:lpstr>
      <vt:lpstr>Imágenes</vt:lpstr>
      <vt:lpstr>Imágenes</vt:lpstr>
      <vt:lpstr>Imágenes</vt:lpstr>
      <vt:lpstr>Diagnóstico</vt:lpstr>
      <vt:lpstr>Diagnóstico </vt:lpstr>
      <vt:lpstr>Diagnóstico diferencial </vt:lpstr>
      <vt:lpstr>TRATAMIENTO</vt:lpstr>
      <vt:lpstr>Diapositiva 50</vt:lpstr>
      <vt:lpstr>Diapositiva 51</vt:lpstr>
      <vt:lpstr>Tratamiento</vt:lpstr>
      <vt:lpstr>Tratamiento</vt:lpstr>
      <vt:lpstr>Diapositiva 54</vt:lpstr>
      <vt:lpstr>Para terminar algunas preguntas</vt:lpstr>
      <vt:lpstr>Preguntas </vt:lpstr>
      <vt:lpstr>Muchas Gracias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Luciano Sposato</dc:creator>
  <cp:lastModifiedBy>user</cp:lastModifiedBy>
  <cp:revision>17</cp:revision>
  <dcterms:created xsi:type="dcterms:W3CDTF">2012-04-20T13:45:03Z</dcterms:created>
  <dcterms:modified xsi:type="dcterms:W3CDTF">2015-05-13T19:29:15Z</dcterms:modified>
</cp:coreProperties>
</file>