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2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70" r:id="rId11"/>
    <p:sldId id="273" r:id="rId12"/>
    <p:sldId id="274" r:id="rId13"/>
    <p:sldId id="275" r:id="rId14"/>
    <p:sldId id="276" r:id="rId15"/>
    <p:sldId id="277" r:id="rId16"/>
    <p:sldId id="266" r:id="rId17"/>
    <p:sldId id="267" r:id="rId18"/>
    <p:sldId id="268" r:id="rId19"/>
    <p:sldId id="269" r:id="rId20"/>
    <p:sldId id="278" r:id="rId21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1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79702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cs typeface="Arial" charset="0"/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cs typeface="Arial" charset="0"/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2ADAF9-0AD4-4D42-8688-33D86A0D159A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0469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cs typeface="Arial" charset="0"/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cs typeface="Arial" charset="0"/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706549-61D2-46D5-A967-87E2C642A15C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3511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9590DF-8959-42FB-A7E7-FC103255A8B3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3861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cs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90C28A-1DE9-4DA0-8C96-0BB145A1909F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920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B578D8-B03E-4EB6-B46A-CB993635E7CE}" type="slidenum">
              <a:rPr lang="en-US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7453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3" y="434975"/>
            <a:ext cx="9217026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Delay 16"/>
          <p:cNvSpPr/>
          <p:nvPr userDrawn="1"/>
        </p:nvSpPr>
        <p:spPr>
          <a:xfrm rot="5400000">
            <a:off x="4154487" y="-4191000"/>
            <a:ext cx="835025" cy="9217026"/>
          </a:xfrm>
          <a:prstGeom prst="flowChartDelay">
            <a:avLst/>
          </a:prstGeom>
          <a:solidFill>
            <a:srgbClr val="0000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0" y="6467475"/>
            <a:ext cx="9180513" cy="390525"/>
          </a:xfrm>
          <a:prstGeom prst="rect">
            <a:avLst/>
          </a:prstGeom>
          <a:solidFill>
            <a:srgbClr val="0000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29" name="TextBox 22"/>
          <p:cNvSpPr txBox="1">
            <a:spLocks noChangeArrowheads="1"/>
          </p:cNvSpPr>
          <p:nvPr userDrawn="1"/>
        </p:nvSpPr>
        <p:spPr bwMode="auto">
          <a:xfrm>
            <a:off x="1938338" y="3876675"/>
            <a:ext cx="184150" cy="36988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>
              <a:solidFill>
                <a:prstClr val="black"/>
              </a:solidFill>
            </a:endParaRPr>
          </a:p>
        </p:txBody>
      </p:sp>
      <p:grpSp>
        <p:nvGrpSpPr>
          <p:cNvPr id="1030" name="Group 25"/>
          <p:cNvGrpSpPr>
            <a:grpSpLocks/>
          </p:cNvGrpSpPr>
          <p:nvPr userDrawn="1"/>
        </p:nvGrpSpPr>
        <p:grpSpPr bwMode="auto">
          <a:xfrm>
            <a:off x="695325" y="2395538"/>
            <a:ext cx="7753350" cy="3022600"/>
            <a:chOff x="799636" y="2817314"/>
            <a:chExt cx="7751892" cy="3022800"/>
          </a:xfrm>
        </p:grpSpPr>
        <p:grpSp>
          <p:nvGrpSpPr>
            <p:cNvPr id="3" name="Group 22"/>
            <p:cNvGrpSpPr>
              <a:grpSpLocks noChangeAspect="1"/>
            </p:cNvGrpSpPr>
            <p:nvPr userDrawn="1"/>
          </p:nvGrpSpPr>
          <p:grpSpPr bwMode="auto">
            <a:xfrm>
              <a:off x="799636" y="2906720"/>
              <a:ext cx="2644339" cy="2843989"/>
              <a:chOff x="1669" y="1104"/>
              <a:chExt cx="2448" cy="2640"/>
            </a:xfrm>
            <a:solidFill>
              <a:schemeClr val="bg1">
                <a:lumMod val="85000"/>
                <a:alpha val="27000"/>
              </a:schemeClr>
            </a:solidFill>
          </p:grpSpPr>
          <p:sp>
            <p:nvSpPr>
              <p:cNvPr id="20" name="Freeform 20"/>
              <p:cNvSpPr>
                <a:spLocks/>
              </p:cNvSpPr>
              <p:nvPr/>
            </p:nvSpPr>
            <p:spPr bwMode="auto">
              <a:xfrm>
                <a:off x="1669" y="1104"/>
                <a:ext cx="1957" cy="2640"/>
              </a:xfrm>
              <a:custGeom>
                <a:avLst/>
                <a:gdLst/>
                <a:ahLst/>
                <a:cxnLst>
                  <a:cxn ang="0">
                    <a:pos x="1147" y="150"/>
                  </a:cxn>
                  <a:cxn ang="0">
                    <a:pos x="1042" y="90"/>
                  </a:cxn>
                  <a:cxn ang="0">
                    <a:pos x="938" y="45"/>
                  </a:cxn>
                  <a:cxn ang="0">
                    <a:pos x="834" y="15"/>
                  </a:cxn>
                  <a:cxn ang="0">
                    <a:pos x="729" y="0"/>
                  </a:cxn>
                  <a:cxn ang="0">
                    <a:pos x="640" y="15"/>
                  </a:cxn>
                  <a:cxn ang="0">
                    <a:pos x="551" y="15"/>
                  </a:cxn>
                  <a:cxn ang="0">
                    <a:pos x="461" y="45"/>
                  </a:cxn>
                  <a:cxn ang="0">
                    <a:pos x="387" y="90"/>
                  </a:cxn>
                  <a:cxn ang="0">
                    <a:pos x="312" y="135"/>
                  </a:cxn>
                  <a:cxn ang="0">
                    <a:pos x="238" y="195"/>
                  </a:cxn>
                  <a:cxn ang="0">
                    <a:pos x="178" y="254"/>
                  </a:cxn>
                  <a:cxn ang="0">
                    <a:pos x="134" y="344"/>
                  </a:cxn>
                  <a:cxn ang="0">
                    <a:pos x="89" y="419"/>
                  </a:cxn>
                  <a:cxn ang="0">
                    <a:pos x="59" y="524"/>
                  </a:cxn>
                  <a:cxn ang="0">
                    <a:pos x="29" y="614"/>
                  </a:cxn>
                  <a:cxn ang="0">
                    <a:pos x="14" y="719"/>
                  </a:cxn>
                  <a:cxn ang="0">
                    <a:pos x="0" y="838"/>
                  </a:cxn>
                  <a:cxn ang="0">
                    <a:pos x="14" y="943"/>
                  </a:cxn>
                  <a:cxn ang="0">
                    <a:pos x="29" y="1063"/>
                  </a:cxn>
                  <a:cxn ang="0">
                    <a:pos x="59" y="1183"/>
                  </a:cxn>
                  <a:cxn ang="0">
                    <a:pos x="104" y="1318"/>
                  </a:cxn>
                  <a:cxn ang="0">
                    <a:pos x="163" y="1437"/>
                  </a:cxn>
                  <a:cxn ang="0">
                    <a:pos x="223" y="1572"/>
                  </a:cxn>
                  <a:cxn ang="0">
                    <a:pos x="312" y="1692"/>
                  </a:cxn>
                  <a:cxn ang="0">
                    <a:pos x="417" y="1812"/>
                  </a:cxn>
                  <a:cxn ang="0">
                    <a:pos x="521" y="1946"/>
                  </a:cxn>
                  <a:cxn ang="0">
                    <a:pos x="655" y="2066"/>
                  </a:cxn>
                  <a:cxn ang="0">
                    <a:pos x="804" y="2186"/>
                  </a:cxn>
                  <a:cxn ang="0">
                    <a:pos x="968" y="2306"/>
                  </a:cxn>
                  <a:cxn ang="0">
                    <a:pos x="1147" y="2411"/>
                  </a:cxn>
                  <a:cxn ang="0">
                    <a:pos x="1355" y="2530"/>
                  </a:cxn>
                  <a:cxn ang="0">
                    <a:pos x="1579" y="2635"/>
                  </a:cxn>
                  <a:cxn ang="0">
                    <a:pos x="1966" y="2351"/>
                  </a:cxn>
                  <a:cxn ang="0">
                    <a:pos x="1802" y="2291"/>
                  </a:cxn>
                  <a:cxn ang="0">
                    <a:pos x="1638" y="2216"/>
                  </a:cxn>
                  <a:cxn ang="0">
                    <a:pos x="1489" y="2156"/>
                  </a:cxn>
                  <a:cxn ang="0">
                    <a:pos x="1370" y="2081"/>
                  </a:cxn>
                  <a:cxn ang="0">
                    <a:pos x="1147" y="1931"/>
                  </a:cxn>
                  <a:cxn ang="0">
                    <a:pos x="968" y="1782"/>
                  </a:cxn>
                  <a:cxn ang="0">
                    <a:pos x="834" y="1647"/>
                  </a:cxn>
                  <a:cxn ang="0">
                    <a:pos x="729" y="1512"/>
                  </a:cxn>
                  <a:cxn ang="0">
                    <a:pos x="640" y="1407"/>
                  </a:cxn>
                  <a:cxn ang="0">
                    <a:pos x="595" y="1318"/>
                  </a:cxn>
                  <a:cxn ang="0">
                    <a:pos x="968" y="1318"/>
                  </a:cxn>
                  <a:cxn ang="0">
                    <a:pos x="968" y="1108"/>
                  </a:cxn>
                  <a:cxn ang="0">
                    <a:pos x="968" y="883"/>
                  </a:cxn>
                  <a:cxn ang="0">
                    <a:pos x="476" y="883"/>
                  </a:cxn>
                  <a:cxn ang="0">
                    <a:pos x="461" y="778"/>
                  </a:cxn>
                  <a:cxn ang="0">
                    <a:pos x="476" y="689"/>
                  </a:cxn>
                  <a:cxn ang="0">
                    <a:pos x="491" y="614"/>
                  </a:cxn>
                  <a:cxn ang="0">
                    <a:pos x="521" y="554"/>
                  </a:cxn>
                  <a:cxn ang="0">
                    <a:pos x="551" y="509"/>
                  </a:cxn>
                  <a:cxn ang="0">
                    <a:pos x="595" y="479"/>
                  </a:cxn>
                  <a:cxn ang="0">
                    <a:pos x="655" y="464"/>
                  </a:cxn>
                  <a:cxn ang="0">
                    <a:pos x="715" y="449"/>
                  </a:cxn>
                  <a:cxn ang="0">
                    <a:pos x="834" y="449"/>
                  </a:cxn>
                  <a:cxn ang="0">
                    <a:pos x="953" y="494"/>
                  </a:cxn>
                  <a:cxn ang="0">
                    <a:pos x="1057" y="554"/>
                  </a:cxn>
                  <a:cxn ang="0">
                    <a:pos x="1147" y="614"/>
                  </a:cxn>
                  <a:cxn ang="0">
                    <a:pos x="1147" y="150"/>
                  </a:cxn>
                </a:cxnLst>
                <a:rect l="0" t="0" r="r" b="b"/>
                <a:pathLst>
                  <a:path w="1966" h="2635">
                    <a:moveTo>
                      <a:pt x="1147" y="150"/>
                    </a:moveTo>
                    <a:lnTo>
                      <a:pt x="1042" y="90"/>
                    </a:lnTo>
                    <a:lnTo>
                      <a:pt x="938" y="45"/>
                    </a:lnTo>
                    <a:lnTo>
                      <a:pt x="834" y="15"/>
                    </a:lnTo>
                    <a:lnTo>
                      <a:pt x="729" y="0"/>
                    </a:lnTo>
                    <a:lnTo>
                      <a:pt x="640" y="15"/>
                    </a:lnTo>
                    <a:lnTo>
                      <a:pt x="551" y="15"/>
                    </a:lnTo>
                    <a:lnTo>
                      <a:pt x="461" y="45"/>
                    </a:lnTo>
                    <a:lnTo>
                      <a:pt x="387" y="90"/>
                    </a:lnTo>
                    <a:lnTo>
                      <a:pt x="312" y="135"/>
                    </a:lnTo>
                    <a:lnTo>
                      <a:pt x="238" y="195"/>
                    </a:lnTo>
                    <a:lnTo>
                      <a:pt x="178" y="254"/>
                    </a:lnTo>
                    <a:lnTo>
                      <a:pt x="134" y="344"/>
                    </a:lnTo>
                    <a:lnTo>
                      <a:pt x="89" y="419"/>
                    </a:lnTo>
                    <a:lnTo>
                      <a:pt x="59" y="524"/>
                    </a:lnTo>
                    <a:lnTo>
                      <a:pt x="29" y="614"/>
                    </a:lnTo>
                    <a:lnTo>
                      <a:pt x="14" y="719"/>
                    </a:lnTo>
                    <a:lnTo>
                      <a:pt x="0" y="838"/>
                    </a:lnTo>
                    <a:lnTo>
                      <a:pt x="14" y="943"/>
                    </a:lnTo>
                    <a:lnTo>
                      <a:pt x="29" y="1063"/>
                    </a:lnTo>
                    <a:lnTo>
                      <a:pt x="59" y="1183"/>
                    </a:lnTo>
                    <a:lnTo>
                      <a:pt x="104" y="1318"/>
                    </a:lnTo>
                    <a:lnTo>
                      <a:pt x="163" y="1437"/>
                    </a:lnTo>
                    <a:lnTo>
                      <a:pt x="223" y="1572"/>
                    </a:lnTo>
                    <a:lnTo>
                      <a:pt x="312" y="1692"/>
                    </a:lnTo>
                    <a:lnTo>
                      <a:pt x="417" y="1812"/>
                    </a:lnTo>
                    <a:lnTo>
                      <a:pt x="521" y="1946"/>
                    </a:lnTo>
                    <a:lnTo>
                      <a:pt x="655" y="2066"/>
                    </a:lnTo>
                    <a:lnTo>
                      <a:pt x="804" y="2186"/>
                    </a:lnTo>
                    <a:lnTo>
                      <a:pt x="968" y="2306"/>
                    </a:lnTo>
                    <a:lnTo>
                      <a:pt x="1147" y="2411"/>
                    </a:lnTo>
                    <a:lnTo>
                      <a:pt x="1355" y="2530"/>
                    </a:lnTo>
                    <a:lnTo>
                      <a:pt x="1579" y="2635"/>
                    </a:lnTo>
                    <a:lnTo>
                      <a:pt x="1966" y="2351"/>
                    </a:lnTo>
                    <a:lnTo>
                      <a:pt x="1802" y="2291"/>
                    </a:lnTo>
                    <a:lnTo>
                      <a:pt x="1638" y="2216"/>
                    </a:lnTo>
                    <a:lnTo>
                      <a:pt x="1489" y="2156"/>
                    </a:lnTo>
                    <a:lnTo>
                      <a:pt x="1370" y="2081"/>
                    </a:lnTo>
                    <a:lnTo>
                      <a:pt x="1147" y="1931"/>
                    </a:lnTo>
                    <a:lnTo>
                      <a:pt x="968" y="1782"/>
                    </a:lnTo>
                    <a:lnTo>
                      <a:pt x="834" y="1647"/>
                    </a:lnTo>
                    <a:lnTo>
                      <a:pt x="729" y="1512"/>
                    </a:lnTo>
                    <a:lnTo>
                      <a:pt x="640" y="1407"/>
                    </a:lnTo>
                    <a:lnTo>
                      <a:pt x="595" y="1318"/>
                    </a:lnTo>
                    <a:lnTo>
                      <a:pt x="968" y="1318"/>
                    </a:lnTo>
                    <a:lnTo>
                      <a:pt x="968" y="1108"/>
                    </a:lnTo>
                    <a:lnTo>
                      <a:pt x="968" y="883"/>
                    </a:lnTo>
                    <a:lnTo>
                      <a:pt x="476" y="883"/>
                    </a:lnTo>
                    <a:lnTo>
                      <a:pt x="461" y="778"/>
                    </a:lnTo>
                    <a:lnTo>
                      <a:pt x="476" y="689"/>
                    </a:lnTo>
                    <a:lnTo>
                      <a:pt x="491" y="614"/>
                    </a:lnTo>
                    <a:lnTo>
                      <a:pt x="521" y="554"/>
                    </a:lnTo>
                    <a:lnTo>
                      <a:pt x="551" y="509"/>
                    </a:lnTo>
                    <a:lnTo>
                      <a:pt x="595" y="479"/>
                    </a:lnTo>
                    <a:lnTo>
                      <a:pt x="655" y="464"/>
                    </a:lnTo>
                    <a:lnTo>
                      <a:pt x="715" y="449"/>
                    </a:lnTo>
                    <a:lnTo>
                      <a:pt x="834" y="449"/>
                    </a:lnTo>
                    <a:lnTo>
                      <a:pt x="953" y="494"/>
                    </a:lnTo>
                    <a:lnTo>
                      <a:pt x="1057" y="554"/>
                    </a:lnTo>
                    <a:lnTo>
                      <a:pt x="1147" y="614"/>
                    </a:lnTo>
                    <a:lnTo>
                      <a:pt x="1147" y="15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s-AR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1" name="Freeform 21"/>
              <p:cNvSpPr>
                <a:spLocks/>
              </p:cNvSpPr>
              <p:nvPr/>
            </p:nvSpPr>
            <p:spPr bwMode="auto">
              <a:xfrm>
                <a:off x="2160" y="1104"/>
                <a:ext cx="1957" cy="2640"/>
              </a:xfrm>
              <a:custGeom>
                <a:avLst/>
                <a:gdLst/>
                <a:ahLst/>
                <a:cxnLst>
                  <a:cxn ang="0">
                    <a:pos x="819" y="150"/>
                  </a:cxn>
                  <a:cxn ang="0">
                    <a:pos x="924" y="90"/>
                  </a:cxn>
                  <a:cxn ang="0">
                    <a:pos x="1028" y="45"/>
                  </a:cxn>
                  <a:cxn ang="0">
                    <a:pos x="1132" y="15"/>
                  </a:cxn>
                  <a:cxn ang="0">
                    <a:pos x="1237" y="0"/>
                  </a:cxn>
                  <a:cxn ang="0">
                    <a:pos x="1326" y="15"/>
                  </a:cxn>
                  <a:cxn ang="0">
                    <a:pos x="1415" y="15"/>
                  </a:cxn>
                  <a:cxn ang="0">
                    <a:pos x="1505" y="45"/>
                  </a:cxn>
                  <a:cxn ang="0">
                    <a:pos x="1579" y="90"/>
                  </a:cxn>
                  <a:cxn ang="0">
                    <a:pos x="1654" y="135"/>
                  </a:cxn>
                  <a:cxn ang="0">
                    <a:pos x="1728" y="195"/>
                  </a:cxn>
                  <a:cxn ang="0">
                    <a:pos x="1788" y="254"/>
                  </a:cxn>
                  <a:cxn ang="0">
                    <a:pos x="1832" y="344"/>
                  </a:cxn>
                  <a:cxn ang="0">
                    <a:pos x="1877" y="419"/>
                  </a:cxn>
                  <a:cxn ang="0">
                    <a:pos x="1907" y="524"/>
                  </a:cxn>
                  <a:cxn ang="0">
                    <a:pos x="1937" y="614"/>
                  </a:cxn>
                  <a:cxn ang="0">
                    <a:pos x="1952" y="719"/>
                  </a:cxn>
                  <a:cxn ang="0">
                    <a:pos x="1966" y="838"/>
                  </a:cxn>
                  <a:cxn ang="0">
                    <a:pos x="1952" y="943"/>
                  </a:cxn>
                  <a:cxn ang="0">
                    <a:pos x="1937" y="1063"/>
                  </a:cxn>
                  <a:cxn ang="0">
                    <a:pos x="1907" y="1183"/>
                  </a:cxn>
                  <a:cxn ang="0">
                    <a:pos x="1862" y="1318"/>
                  </a:cxn>
                  <a:cxn ang="0">
                    <a:pos x="1803" y="1437"/>
                  </a:cxn>
                  <a:cxn ang="0">
                    <a:pos x="1743" y="1572"/>
                  </a:cxn>
                  <a:cxn ang="0">
                    <a:pos x="1654" y="1692"/>
                  </a:cxn>
                  <a:cxn ang="0">
                    <a:pos x="1549" y="1812"/>
                  </a:cxn>
                  <a:cxn ang="0">
                    <a:pos x="1445" y="1946"/>
                  </a:cxn>
                  <a:cxn ang="0">
                    <a:pos x="1311" y="2066"/>
                  </a:cxn>
                  <a:cxn ang="0">
                    <a:pos x="1162" y="2186"/>
                  </a:cxn>
                  <a:cxn ang="0">
                    <a:pos x="998" y="2306"/>
                  </a:cxn>
                  <a:cxn ang="0">
                    <a:pos x="819" y="2411"/>
                  </a:cxn>
                  <a:cxn ang="0">
                    <a:pos x="611" y="2530"/>
                  </a:cxn>
                  <a:cxn ang="0">
                    <a:pos x="387" y="2635"/>
                  </a:cxn>
                  <a:cxn ang="0">
                    <a:pos x="0" y="2351"/>
                  </a:cxn>
                  <a:cxn ang="0">
                    <a:pos x="164" y="2291"/>
                  </a:cxn>
                  <a:cxn ang="0">
                    <a:pos x="328" y="2216"/>
                  </a:cxn>
                  <a:cxn ang="0">
                    <a:pos x="477" y="2156"/>
                  </a:cxn>
                  <a:cxn ang="0">
                    <a:pos x="596" y="2081"/>
                  </a:cxn>
                  <a:cxn ang="0">
                    <a:pos x="819" y="1931"/>
                  </a:cxn>
                  <a:cxn ang="0">
                    <a:pos x="998" y="1782"/>
                  </a:cxn>
                  <a:cxn ang="0">
                    <a:pos x="1132" y="1647"/>
                  </a:cxn>
                  <a:cxn ang="0">
                    <a:pos x="1237" y="1512"/>
                  </a:cxn>
                  <a:cxn ang="0">
                    <a:pos x="1326" y="1407"/>
                  </a:cxn>
                  <a:cxn ang="0">
                    <a:pos x="1371" y="1318"/>
                  </a:cxn>
                  <a:cxn ang="0">
                    <a:pos x="998" y="1318"/>
                  </a:cxn>
                  <a:cxn ang="0">
                    <a:pos x="998" y="1108"/>
                  </a:cxn>
                  <a:cxn ang="0">
                    <a:pos x="998" y="883"/>
                  </a:cxn>
                  <a:cxn ang="0">
                    <a:pos x="1490" y="883"/>
                  </a:cxn>
                  <a:cxn ang="0">
                    <a:pos x="1505" y="778"/>
                  </a:cxn>
                  <a:cxn ang="0">
                    <a:pos x="1490" y="689"/>
                  </a:cxn>
                  <a:cxn ang="0">
                    <a:pos x="1475" y="614"/>
                  </a:cxn>
                  <a:cxn ang="0">
                    <a:pos x="1445" y="554"/>
                  </a:cxn>
                  <a:cxn ang="0">
                    <a:pos x="1415" y="509"/>
                  </a:cxn>
                  <a:cxn ang="0">
                    <a:pos x="1371" y="479"/>
                  </a:cxn>
                  <a:cxn ang="0">
                    <a:pos x="1311" y="464"/>
                  </a:cxn>
                  <a:cxn ang="0">
                    <a:pos x="1251" y="449"/>
                  </a:cxn>
                  <a:cxn ang="0">
                    <a:pos x="1132" y="449"/>
                  </a:cxn>
                  <a:cxn ang="0">
                    <a:pos x="1013" y="494"/>
                  </a:cxn>
                  <a:cxn ang="0">
                    <a:pos x="909" y="554"/>
                  </a:cxn>
                  <a:cxn ang="0">
                    <a:pos x="819" y="614"/>
                  </a:cxn>
                  <a:cxn ang="0">
                    <a:pos x="819" y="150"/>
                  </a:cxn>
                </a:cxnLst>
                <a:rect l="0" t="0" r="r" b="b"/>
                <a:pathLst>
                  <a:path w="1966" h="2635">
                    <a:moveTo>
                      <a:pt x="819" y="150"/>
                    </a:moveTo>
                    <a:lnTo>
                      <a:pt x="924" y="90"/>
                    </a:lnTo>
                    <a:lnTo>
                      <a:pt x="1028" y="45"/>
                    </a:lnTo>
                    <a:lnTo>
                      <a:pt x="1132" y="15"/>
                    </a:lnTo>
                    <a:lnTo>
                      <a:pt x="1237" y="0"/>
                    </a:lnTo>
                    <a:lnTo>
                      <a:pt x="1326" y="15"/>
                    </a:lnTo>
                    <a:lnTo>
                      <a:pt x="1415" y="15"/>
                    </a:lnTo>
                    <a:lnTo>
                      <a:pt x="1505" y="45"/>
                    </a:lnTo>
                    <a:lnTo>
                      <a:pt x="1579" y="90"/>
                    </a:lnTo>
                    <a:lnTo>
                      <a:pt x="1654" y="135"/>
                    </a:lnTo>
                    <a:lnTo>
                      <a:pt x="1728" y="195"/>
                    </a:lnTo>
                    <a:lnTo>
                      <a:pt x="1788" y="254"/>
                    </a:lnTo>
                    <a:lnTo>
                      <a:pt x="1832" y="344"/>
                    </a:lnTo>
                    <a:lnTo>
                      <a:pt x="1877" y="419"/>
                    </a:lnTo>
                    <a:lnTo>
                      <a:pt x="1907" y="524"/>
                    </a:lnTo>
                    <a:lnTo>
                      <a:pt x="1937" y="614"/>
                    </a:lnTo>
                    <a:lnTo>
                      <a:pt x="1952" y="719"/>
                    </a:lnTo>
                    <a:lnTo>
                      <a:pt x="1966" y="838"/>
                    </a:lnTo>
                    <a:lnTo>
                      <a:pt x="1952" y="943"/>
                    </a:lnTo>
                    <a:lnTo>
                      <a:pt x="1937" y="1063"/>
                    </a:lnTo>
                    <a:lnTo>
                      <a:pt x="1907" y="1183"/>
                    </a:lnTo>
                    <a:lnTo>
                      <a:pt x="1862" y="1318"/>
                    </a:lnTo>
                    <a:lnTo>
                      <a:pt x="1803" y="1437"/>
                    </a:lnTo>
                    <a:lnTo>
                      <a:pt x="1743" y="1572"/>
                    </a:lnTo>
                    <a:lnTo>
                      <a:pt x="1654" y="1692"/>
                    </a:lnTo>
                    <a:lnTo>
                      <a:pt x="1549" y="1812"/>
                    </a:lnTo>
                    <a:lnTo>
                      <a:pt x="1445" y="1946"/>
                    </a:lnTo>
                    <a:lnTo>
                      <a:pt x="1311" y="2066"/>
                    </a:lnTo>
                    <a:lnTo>
                      <a:pt x="1162" y="2186"/>
                    </a:lnTo>
                    <a:lnTo>
                      <a:pt x="998" y="2306"/>
                    </a:lnTo>
                    <a:lnTo>
                      <a:pt x="819" y="2411"/>
                    </a:lnTo>
                    <a:lnTo>
                      <a:pt x="611" y="2530"/>
                    </a:lnTo>
                    <a:lnTo>
                      <a:pt x="387" y="2635"/>
                    </a:lnTo>
                    <a:lnTo>
                      <a:pt x="0" y="2351"/>
                    </a:lnTo>
                    <a:lnTo>
                      <a:pt x="164" y="2291"/>
                    </a:lnTo>
                    <a:lnTo>
                      <a:pt x="328" y="2216"/>
                    </a:lnTo>
                    <a:lnTo>
                      <a:pt x="477" y="2156"/>
                    </a:lnTo>
                    <a:lnTo>
                      <a:pt x="596" y="2081"/>
                    </a:lnTo>
                    <a:lnTo>
                      <a:pt x="819" y="1931"/>
                    </a:lnTo>
                    <a:lnTo>
                      <a:pt x="998" y="1782"/>
                    </a:lnTo>
                    <a:lnTo>
                      <a:pt x="1132" y="1647"/>
                    </a:lnTo>
                    <a:lnTo>
                      <a:pt x="1237" y="1512"/>
                    </a:lnTo>
                    <a:lnTo>
                      <a:pt x="1326" y="1407"/>
                    </a:lnTo>
                    <a:lnTo>
                      <a:pt x="1371" y="1318"/>
                    </a:lnTo>
                    <a:lnTo>
                      <a:pt x="998" y="1318"/>
                    </a:lnTo>
                    <a:lnTo>
                      <a:pt x="998" y="1108"/>
                    </a:lnTo>
                    <a:lnTo>
                      <a:pt x="998" y="883"/>
                    </a:lnTo>
                    <a:lnTo>
                      <a:pt x="1490" y="883"/>
                    </a:lnTo>
                    <a:lnTo>
                      <a:pt x="1505" y="778"/>
                    </a:lnTo>
                    <a:lnTo>
                      <a:pt x="1490" y="689"/>
                    </a:lnTo>
                    <a:lnTo>
                      <a:pt x="1475" y="614"/>
                    </a:lnTo>
                    <a:lnTo>
                      <a:pt x="1445" y="554"/>
                    </a:lnTo>
                    <a:lnTo>
                      <a:pt x="1415" y="509"/>
                    </a:lnTo>
                    <a:lnTo>
                      <a:pt x="1371" y="479"/>
                    </a:lnTo>
                    <a:lnTo>
                      <a:pt x="1311" y="464"/>
                    </a:lnTo>
                    <a:lnTo>
                      <a:pt x="1251" y="449"/>
                    </a:lnTo>
                    <a:lnTo>
                      <a:pt x="1132" y="449"/>
                    </a:lnTo>
                    <a:lnTo>
                      <a:pt x="1013" y="494"/>
                    </a:lnTo>
                    <a:lnTo>
                      <a:pt x="909" y="554"/>
                    </a:lnTo>
                    <a:lnTo>
                      <a:pt x="819" y="614"/>
                    </a:lnTo>
                    <a:lnTo>
                      <a:pt x="819" y="15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s-AR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</p:grpSp>
        <p:pic>
          <p:nvPicPr>
            <p:cNvPr id="1032" name="Picture 24"/>
            <p:cNvPicPr>
              <a:picLocks noChangeAspect="1"/>
            </p:cNvPicPr>
            <p:nvPr userDrawn="1"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8000" y="2817314"/>
              <a:ext cx="2963528" cy="3022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12968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26876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360000" rIns="360000">
            <a:spAutoFit/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rgbClr val="00007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charset="0"/>
              </a:rPr>
              <a:t>“</a:t>
            </a:r>
            <a:r>
              <a:rPr lang="en-US" sz="3600" b="1" dirty="0" err="1" smtClean="0">
                <a:solidFill>
                  <a:srgbClr val="00007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charset="0"/>
              </a:rPr>
              <a:t>Enfermedad</a:t>
            </a:r>
            <a:r>
              <a:rPr lang="en-US" sz="3600" b="1" dirty="0" smtClean="0">
                <a:solidFill>
                  <a:srgbClr val="00007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charset="0"/>
              </a:rPr>
              <a:t> de Parkinson y </a:t>
            </a:r>
            <a:r>
              <a:rPr lang="en-US" sz="3600" b="1" dirty="0" err="1" smtClean="0">
                <a:solidFill>
                  <a:srgbClr val="00007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charset="0"/>
              </a:rPr>
              <a:t>Temblores</a:t>
            </a:r>
            <a:r>
              <a:rPr lang="en-US" sz="3600" b="1" dirty="0" smtClean="0">
                <a:solidFill>
                  <a:srgbClr val="00007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charset="0"/>
              </a:rPr>
              <a:t>”</a:t>
            </a:r>
            <a:endParaRPr lang="en-US" sz="2400" b="1" dirty="0">
              <a:solidFill>
                <a:srgbClr val="00007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75832"/>
            <a:ext cx="91440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360000" rIns="360000">
            <a:spAutoFit/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32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charset="0"/>
              </a:rPr>
              <a:t> Mayo </a:t>
            </a:r>
            <a:r>
              <a:rPr lang="en-US" sz="3200" b="1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charset="0"/>
              </a:rPr>
              <a:t>5, 2015</a:t>
            </a:r>
            <a:endParaRPr lang="en-US" sz="3200" b="1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2880" y="4533234"/>
            <a:ext cx="914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360000" rIns="360000">
            <a:spAutoFit/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it-IT" sz="2000" b="1" dirty="0">
                <a:solidFill>
                  <a:srgbClr val="00007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charset="0"/>
              </a:rPr>
              <a:t>Prof. Oscar S. Gershanik</a:t>
            </a:r>
          </a:p>
          <a:p>
            <a:pPr algn="ctr">
              <a:defRPr/>
            </a:pPr>
            <a:r>
              <a:rPr lang="it-IT" sz="1400" b="1" dirty="0">
                <a:solidFill>
                  <a:srgbClr val="00007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ＭＳ Ｐゴシック" charset="-128"/>
                <a:cs typeface="Arial" charset="0"/>
              </a:rPr>
              <a:t>Director Cientifico, Instituto de Neurociencias e INECO</a:t>
            </a:r>
          </a:p>
          <a:p>
            <a:pPr algn="ctr">
              <a:defRPr/>
            </a:pPr>
            <a:r>
              <a:rPr lang="it-IT" sz="1400" b="1" dirty="0">
                <a:solidFill>
                  <a:srgbClr val="00007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ＭＳ Ｐゴシック" charset="-128"/>
                <a:cs typeface="Arial" charset="0"/>
              </a:rPr>
              <a:t>Director, Laboratorio de Parkinson Experimental, ININFA-UBA-CONICET</a:t>
            </a:r>
            <a:endParaRPr lang="it-IT" sz="1200" b="1" dirty="0">
              <a:solidFill>
                <a:srgbClr val="00007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ea typeface="ＭＳ Ｐゴシック" charset="-128"/>
              <a:cs typeface="Arial" charset="0"/>
            </a:endParaRPr>
          </a:p>
          <a:p>
            <a:pPr algn="ctr">
              <a:defRPr/>
            </a:pPr>
            <a:endParaRPr lang="it-IT" sz="2800" b="1" dirty="0">
              <a:solidFill>
                <a:srgbClr val="00007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charset="0"/>
            </a:endParaRPr>
          </a:p>
        </p:txBody>
      </p:sp>
      <p:pic>
        <p:nvPicPr>
          <p:cNvPr id="19461" name="Picture 9" descr="Logo F. INECO Nuev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7938" y="5565775"/>
            <a:ext cx="150812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2" name="Group 13"/>
          <p:cNvGrpSpPr>
            <a:grpSpLocks/>
          </p:cNvGrpSpPr>
          <p:nvPr/>
        </p:nvGrpSpPr>
        <p:grpSpPr bwMode="auto">
          <a:xfrm>
            <a:off x="274638" y="5267325"/>
            <a:ext cx="8594725" cy="1285875"/>
            <a:chOff x="354229" y="4511457"/>
            <a:chExt cx="8595702" cy="1285875"/>
          </a:xfrm>
        </p:grpSpPr>
        <p:pic>
          <p:nvPicPr>
            <p:cNvPr id="19464" name="Picture 7" descr="INECO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33838"/>
            <a:stretch>
              <a:fillRect/>
            </a:stretch>
          </p:blipFill>
          <p:spPr bwMode="auto">
            <a:xfrm>
              <a:off x="6233230" y="4650396"/>
              <a:ext cx="2716701" cy="1007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5" name="Picture 12" descr="Imagen1.pn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229" y="4511457"/>
              <a:ext cx="2832466" cy="1285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2852936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360000" rIns="360000">
            <a:spAutoFit/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charset="0"/>
              </a:rPr>
              <a:t>Carrera de Medico </a:t>
            </a:r>
            <a:r>
              <a:rPr lang="en-US" sz="36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charset="0"/>
              </a:rPr>
              <a:t>Especialista</a:t>
            </a:r>
            <a:r>
              <a:rPr lang="en-US" sz="36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charset="0"/>
              </a:rPr>
              <a:t> </a:t>
            </a:r>
            <a:r>
              <a:rPr lang="en-US" sz="36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charset="0"/>
              </a:rPr>
              <a:t>en</a:t>
            </a:r>
            <a:r>
              <a:rPr lang="en-US" sz="36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charset="0"/>
              </a:rPr>
              <a:t> </a:t>
            </a:r>
            <a:r>
              <a:rPr lang="en-US" sz="36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charset="0"/>
              </a:rPr>
              <a:t>Medicina</a:t>
            </a:r>
            <a:r>
              <a:rPr lang="en-US" sz="36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charset="0"/>
              </a:rPr>
              <a:t> </a:t>
            </a:r>
            <a:r>
              <a:rPr lang="en-US" sz="36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charset="0"/>
              </a:rPr>
              <a:t>Interna</a:t>
            </a:r>
            <a:endParaRPr lang="en-US" sz="2000" b="1" dirty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3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>
                <a:solidFill>
                  <a:schemeClr val="bg1"/>
                </a:solidFill>
              </a:rPr>
              <a:t>Enfermedad de Parkinson</a:t>
            </a: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14400" y="1052736"/>
            <a:ext cx="7772400" cy="4530725"/>
          </a:xfrm>
        </p:spPr>
        <p:txBody>
          <a:bodyPr/>
          <a:lstStyle/>
          <a:p>
            <a:r>
              <a:rPr lang="es-AR" sz="2800" dirty="0" smtClean="0"/>
              <a:t>En ocasiones los </a:t>
            </a:r>
            <a:r>
              <a:rPr lang="es-AR" sz="2800" dirty="0" err="1" smtClean="0"/>
              <a:t>examenes</a:t>
            </a:r>
            <a:r>
              <a:rPr lang="es-AR" sz="2800" dirty="0" smtClean="0"/>
              <a:t> complementarios pueden ser de utilidad o contribuir al diagnostico diferencial!!!</a:t>
            </a:r>
          </a:p>
          <a:p>
            <a:pPr lvl="1"/>
            <a:r>
              <a:rPr lang="es-AR" sz="2400" dirty="0" smtClean="0"/>
              <a:t>Laboratorio</a:t>
            </a:r>
          </a:p>
          <a:p>
            <a:pPr lvl="2"/>
            <a:r>
              <a:rPr lang="es-AR" sz="2000" dirty="0" smtClean="0"/>
              <a:t>Cu y </a:t>
            </a:r>
            <a:r>
              <a:rPr lang="es-AR" sz="2000" dirty="0" err="1" smtClean="0"/>
              <a:t>ceruloplasmina</a:t>
            </a:r>
            <a:r>
              <a:rPr lang="es-AR" sz="2000" dirty="0" smtClean="0"/>
              <a:t> para descartar Wilson</a:t>
            </a:r>
          </a:p>
          <a:p>
            <a:pPr lvl="2"/>
            <a:r>
              <a:rPr lang="es-AR" sz="2000" dirty="0" err="1" smtClean="0"/>
              <a:t>Vit</a:t>
            </a:r>
            <a:r>
              <a:rPr lang="es-AR" sz="2000" dirty="0" smtClean="0"/>
              <a:t>. B12, </a:t>
            </a:r>
            <a:r>
              <a:rPr lang="es-AR" sz="2000" dirty="0" err="1" smtClean="0"/>
              <a:t>Vit</a:t>
            </a:r>
            <a:r>
              <a:rPr lang="es-AR" sz="2000" dirty="0" smtClean="0"/>
              <a:t>. D, Ca y P, T3, T4 y TSH ante compromiso cognitivo</a:t>
            </a:r>
          </a:p>
          <a:p>
            <a:pPr lvl="1"/>
            <a:r>
              <a:rPr lang="es-AR" sz="2400" dirty="0" smtClean="0"/>
              <a:t>Estudios de imágenes</a:t>
            </a:r>
          </a:p>
          <a:p>
            <a:pPr lvl="2"/>
            <a:r>
              <a:rPr lang="es-AR" sz="2000" dirty="0" smtClean="0"/>
              <a:t>RNM y DATSCAN en parkinsonismos </a:t>
            </a:r>
            <a:r>
              <a:rPr lang="es-AR" sz="2000" dirty="0" err="1" smtClean="0"/>
              <a:t>atipicos</a:t>
            </a:r>
            <a:r>
              <a:rPr lang="es-AR" sz="2000" dirty="0" smtClean="0"/>
              <a:t> o cuadros dudosos</a:t>
            </a:r>
          </a:p>
          <a:p>
            <a:pPr lvl="1"/>
            <a:r>
              <a:rPr lang="es-AR" sz="2400" dirty="0" smtClean="0"/>
              <a:t>Estudios </a:t>
            </a:r>
            <a:r>
              <a:rPr lang="es-AR" sz="2400" dirty="0" err="1" smtClean="0"/>
              <a:t>fisiologicos</a:t>
            </a:r>
            <a:endParaRPr lang="es-AR" sz="2400" dirty="0" smtClean="0"/>
          </a:p>
          <a:p>
            <a:pPr lvl="2"/>
            <a:r>
              <a:rPr lang="es-AR" sz="2000" dirty="0" smtClean="0"/>
              <a:t>PSG con </a:t>
            </a:r>
            <a:r>
              <a:rPr lang="es-AR" sz="2000" dirty="0" err="1" smtClean="0"/>
              <a:t>oximetria</a:t>
            </a:r>
            <a:r>
              <a:rPr lang="es-AR" sz="2000" dirty="0" smtClean="0"/>
              <a:t>, </a:t>
            </a:r>
            <a:r>
              <a:rPr lang="es-AR" sz="2000" dirty="0" err="1" smtClean="0"/>
              <a:t>tilt</a:t>
            </a:r>
            <a:r>
              <a:rPr lang="es-AR" sz="2000" dirty="0" smtClean="0"/>
              <a:t> test en parkinsonismos </a:t>
            </a:r>
            <a:r>
              <a:rPr lang="es-AR" sz="2000" dirty="0" err="1" smtClean="0"/>
              <a:t>atipicos</a:t>
            </a:r>
            <a:endParaRPr lang="es-AR" sz="2000" dirty="0" smtClean="0"/>
          </a:p>
          <a:p>
            <a:pPr lvl="1"/>
            <a:r>
              <a:rPr lang="es-AR" sz="2400" dirty="0" smtClean="0"/>
              <a:t>Evaluaciones </a:t>
            </a:r>
            <a:r>
              <a:rPr lang="es-AR" sz="2400" dirty="0" err="1" smtClean="0"/>
              <a:t>neuropsicologicas</a:t>
            </a:r>
            <a:endParaRPr lang="es-AR" sz="2400" dirty="0" smtClean="0"/>
          </a:p>
          <a:p>
            <a:pPr lvl="2"/>
            <a:r>
              <a:rPr lang="es-AR" sz="2000" dirty="0" smtClean="0"/>
              <a:t>Determinar presencia de trastorno cognitivo</a:t>
            </a:r>
            <a:endParaRPr lang="es-AR" sz="2000" dirty="0"/>
          </a:p>
        </p:txBody>
      </p:sp>
    </p:spTree>
    <p:extLst>
      <p:ext uri="{BB962C8B-B14F-4D97-AF65-F5344CB8AC3E}">
        <p14:creationId xmlns:p14="http://schemas.microsoft.com/office/powerpoint/2010/main" xmlns="" val="99352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Título"/>
          <p:cNvSpPr>
            <a:spLocks noGrp="1"/>
          </p:cNvSpPr>
          <p:nvPr>
            <p:ph type="title"/>
          </p:nvPr>
        </p:nvSpPr>
        <p:spPr bwMode="auto">
          <a:xfrm>
            <a:off x="695325" y="73025"/>
            <a:ext cx="7772400" cy="1143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AR" altLang="es-AR" dirty="0" smtClean="0">
                <a:solidFill>
                  <a:schemeClr val="bg1"/>
                </a:solidFill>
                <a:ea typeface="ＭＳ Ｐゴシック" pitchFamily="34" charset="-128"/>
              </a:rPr>
              <a:t>Enfermedad de Parkinson</a:t>
            </a:r>
          </a:p>
        </p:txBody>
      </p:sp>
      <p:pic>
        <p:nvPicPr>
          <p:cNvPr id="40963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4863" y="1982788"/>
            <a:ext cx="3576637" cy="2384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0125" y="1982788"/>
            <a:ext cx="3529013" cy="2352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5 CuadroTexto"/>
          <p:cNvSpPr txBox="1">
            <a:spLocks noChangeArrowheads="1"/>
          </p:cNvSpPr>
          <p:nvPr/>
        </p:nvSpPr>
        <p:spPr bwMode="auto">
          <a:xfrm>
            <a:off x="2784475" y="5186363"/>
            <a:ext cx="37893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s-AR" altLang="es-AR" sz="2400"/>
              <a:t>Atrofia Multisistemica</a:t>
            </a:r>
          </a:p>
        </p:txBody>
      </p:sp>
    </p:spTree>
    <p:extLst>
      <p:ext uri="{BB962C8B-B14F-4D97-AF65-F5344CB8AC3E}">
        <p14:creationId xmlns:p14="http://schemas.microsoft.com/office/powerpoint/2010/main" xmlns="" val="83997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5 CuadroTexto"/>
          <p:cNvSpPr txBox="1">
            <a:spLocks noChangeArrowheads="1"/>
          </p:cNvSpPr>
          <p:nvPr/>
        </p:nvSpPr>
        <p:spPr bwMode="auto">
          <a:xfrm>
            <a:off x="2676525" y="6073775"/>
            <a:ext cx="37909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s-AR" altLang="es-AR" sz="2400"/>
              <a:t>PSP</a:t>
            </a:r>
          </a:p>
        </p:txBody>
      </p:sp>
      <p:pic>
        <p:nvPicPr>
          <p:cNvPr id="41988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3613" y="1135063"/>
            <a:ext cx="4676775" cy="2233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3613" y="3429000"/>
            <a:ext cx="4676775" cy="2638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116632"/>
            <a:ext cx="7772400" cy="1143000"/>
          </a:xfrm>
        </p:spPr>
        <p:txBody>
          <a:bodyPr/>
          <a:lstStyle/>
          <a:p>
            <a:r>
              <a:rPr lang="es-AR" dirty="0" smtClean="0">
                <a:solidFill>
                  <a:schemeClr val="bg1"/>
                </a:solidFill>
              </a:rPr>
              <a:t>Enfermedad de Parkinson</a:t>
            </a:r>
            <a:endParaRPr lang="es-A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661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5 CuadroTexto"/>
          <p:cNvSpPr txBox="1">
            <a:spLocks noChangeArrowheads="1"/>
          </p:cNvSpPr>
          <p:nvPr/>
        </p:nvSpPr>
        <p:spPr bwMode="auto">
          <a:xfrm>
            <a:off x="2341563" y="5895975"/>
            <a:ext cx="4460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s-AR" altLang="es-AR" sz="2400"/>
              <a:t>Degeneracion cortico-basal</a:t>
            </a:r>
          </a:p>
        </p:txBody>
      </p:sp>
      <p:pic>
        <p:nvPicPr>
          <p:cNvPr id="43012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4050" y="1627188"/>
            <a:ext cx="5295900" cy="3971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>
                <a:solidFill>
                  <a:schemeClr val="bg1"/>
                </a:solidFill>
              </a:rPr>
              <a:t>Enfermedad de Parkinson</a:t>
            </a:r>
            <a:endParaRPr lang="es-A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074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origin-ars.els-cdn.com/content/image/1-s2.0-S0925443911001426-gr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96443"/>
            <a:ext cx="2673636" cy="3328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158" y="1796443"/>
            <a:ext cx="6058669" cy="3288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323528" y="530120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dirty="0" smtClean="0"/>
              <a:t>PLAN</a:t>
            </a:r>
            <a:endParaRPr lang="es-AR" dirty="0"/>
          </a:p>
        </p:txBody>
      </p:sp>
      <p:sp>
        <p:nvSpPr>
          <p:cNvPr id="6" name="5 CuadroTexto"/>
          <p:cNvSpPr txBox="1"/>
          <p:nvPr/>
        </p:nvSpPr>
        <p:spPr>
          <a:xfrm>
            <a:off x="3131840" y="5301208"/>
            <a:ext cx="5769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dirty="0" smtClean="0"/>
              <a:t>KUFOR-RAKEB</a:t>
            </a:r>
            <a:endParaRPr lang="es-AR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>
                <a:solidFill>
                  <a:schemeClr val="bg1"/>
                </a:solidFill>
              </a:rPr>
              <a:t>Enfermedad de Parkinson</a:t>
            </a:r>
            <a:endParaRPr lang="es-A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243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neurologyindia.com/articles/2010/58/5/images/ni_2010_58_5_708_72172_u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540" y="1960984"/>
            <a:ext cx="7962900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2267744" y="5301208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dirty="0" smtClean="0"/>
              <a:t>ENFERMEDAD DE WILSON</a:t>
            </a:r>
            <a:endParaRPr lang="es-AR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>
                <a:solidFill>
                  <a:schemeClr val="bg1"/>
                </a:solidFill>
              </a:rPr>
              <a:t>Enfermedad de Parkinson</a:t>
            </a:r>
            <a:endParaRPr lang="es-A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773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>
                <a:solidFill>
                  <a:schemeClr val="bg1"/>
                </a:solidFill>
              </a:rPr>
              <a:t>Enfermedad de Parkinson</a:t>
            </a: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Decisiones </a:t>
            </a:r>
            <a:r>
              <a:rPr lang="es-AR" dirty="0" err="1" smtClean="0"/>
              <a:t>terapeuticas</a:t>
            </a:r>
            <a:r>
              <a:rPr lang="es-AR" dirty="0" smtClean="0"/>
              <a:t> adecuadas al inicio de la enfermedad!!!</a:t>
            </a:r>
          </a:p>
          <a:p>
            <a:pPr lvl="1"/>
            <a:r>
              <a:rPr lang="es-AR" dirty="0" smtClean="0"/>
              <a:t>Cuando y como tratar:</a:t>
            </a:r>
          </a:p>
          <a:p>
            <a:pPr lvl="2"/>
            <a:r>
              <a:rPr lang="es-AR" dirty="0" smtClean="0"/>
              <a:t>El tratamiento debe iniciarse al momento del diagnostico</a:t>
            </a:r>
          </a:p>
          <a:p>
            <a:pPr lvl="2"/>
            <a:r>
              <a:rPr lang="es-AR" dirty="0" smtClean="0"/>
              <a:t>La o las drogas a utilizar </a:t>
            </a:r>
            <a:r>
              <a:rPr lang="es-AR" dirty="0" err="1" smtClean="0"/>
              <a:t>dependeran</a:t>
            </a:r>
            <a:r>
              <a:rPr lang="es-AR" dirty="0" smtClean="0"/>
              <a:t> de la edad, severidad del cuadro, estado cognitivo e impacto funcional de la signo-</a:t>
            </a:r>
            <a:r>
              <a:rPr lang="es-AR" dirty="0" err="1" smtClean="0"/>
              <a:t>sintomatologia</a:t>
            </a:r>
            <a:endParaRPr lang="es-AR" dirty="0" smtClean="0"/>
          </a:p>
          <a:p>
            <a:pPr lvl="2"/>
            <a:r>
              <a:rPr lang="es-AR" dirty="0" smtClean="0"/>
              <a:t>Es </a:t>
            </a:r>
            <a:r>
              <a:rPr lang="es-AR" dirty="0" err="1" smtClean="0"/>
              <a:t>util</a:t>
            </a:r>
            <a:r>
              <a:rPr lang="es-AR" dirty="0" smtClean="0"/>
              <a:t> acompañar el tratamiento </a:t>
            </a:r>
            <a:r>
              <a:rPr lang="es-AR" dirty="0" err="1" smtClean="0"/>
              <a:t>farmacologico</a:t>
            </a:r>
            <a:r>
              <a:rPr lang="es-AR" dirty="0" smtClean="0"/>
              <a:t> con un programa adecuado de actividad </a:t>
            </a:r>
            <a:r>
              <a:rPr lang="es-AR" dirty="0" err="1" smtClean="0"/>
              <a:t>fisica</a:t>
            </a:r>
            <a:r>
              <a:rPr lang="es-AR" dirty="0" smtClean="0"/>
              <a:t> y frecuentemente apoyo </a:t>
            </a:r>
            <a:r>
              <a:rPr lang="es-AR" dirty="0" err="1" smtClean="0"/>
              <a:t>psicologico</a:t>
            </a:r>
            <a:endParaRPr lang="es-AR" dirty="0" smtClean="0"/>
          </a:p>
          <a:p>
            <a:pPr lvl="2"/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xmlns="" val="183239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>
                <a:solidFill>
                  <a:schemeClr val="bg1"/>
                </a:solidFill>
              </a:rPr>
              <a:t>Enfermedad de Parkinson</a:t>
            </a: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14400" y="1268760"/>
            <a:ext cx="7772400" cy="4530725"/>
          </a:xfrm>
        </p:spPr>
        <p:txBody>
          <a:bodyPr/>
          <a:lstStyle/>
          <a:p>
            <a:r>
              <a:rPr lang="es-AR" sz="2800" dirty="0" smtClean="0"/>
              <a:t>Decisiones </a:t>
            </a:r>
            <a:r>
              <a:rPr lang="es-AR" sz="2800" dirty="0" err="1" smtClean="0"/>
              <a:t>terapeuticas</a:t>
            </a:r>
            <a:r>
              <a:rPr lang="es-AR" sz="2800" dirty="0" smtClean="0"/>
              <a:t> adecuadas al inicio de la enfermedad!!! (algunos ejemplos)</a:t>
            </a:r>
          </a:p>
          <a:p>
            <a:pPr lvl="1"/>
            <a:r>
              <a:rPr lang="es-AR" sz="2400" dirty="0" smtClean="0"/>
              <a:t>En pacientes de edad avanzada no tiene sentido alguno postergar el uso de la </a:t>
            </a:r>
            <a:r>
              <a:rPr lang="es-AR" sz="2400" dirty="0" err="1" smtClean="0"/>
              <a:t>levodopa</a:t>
            </a:r>
            <a:endParaRPr lang="es-AR" sz="2400" dirty="0" smtClean="0"/>
          </a:p>
          <a:p>
            <a:pPr lvl="1"/>
            <a:r>
              <a:rPr lang="es-AR" sz="2400" dirty="0" smtClean="0"/>
              <a:t>En general, en pacientes </a:t>
            </a:r>
            <a:r>
              <a:rPr lang="es-AR" sz="2400" dirty="0" err="1" smtClean="0"/>
              <a:t>jovenes</a:t>
            </a:r>
            <a:r>
              <a:rPr lang="es-AR" sz="2400" dirty="0" smtClean="0"/>
              <a:t>, se prefiere iniciar tratamiento con drogas menos potentes (</a:t>
            </a:r>
            <a:r>
              <a:rPr lang="es-AR" sz="2400" dirty="0" err="1" smtClean="0"/>
              <a:t>e.g</a:t>
            </a:r>
            <a:r>
              <a:rPr lang="es-AR" sz="2400" dirty="0" smtClean="0"/>
              <a:t>. </a:t>
            </a:r>
            <a:r>
              <a:rPr lang="es-AR" sz="2400" dirty="0" err="1" smtClean="0"/>
              <a:t>amantadina</a:t>
            </a:r>
            <a:r>
              <a:rPr lang="es-AR" sz="2400" dirty="0" smtClean="0"/>
              <a:t>, agonistas DA)</a:t>
            </a:r>
          </a:p>
          <a:p>
            <a:pPr lvl="1"/>
            <a:r>
              <a:rPr lang="es-AR" sz="2400" dirty="0" smtClean="0"/>
              <a:t>Si el </a:t>
            </a:r>
            <a:r>
              <a:rPr lang="es-AR" sz="2400" dirty="0" err="1" smtClean="0"/>
              <a:t>deficit</a:t>
            </a:r>
            <a:r>
              <a:rPr lang="es-AR" sz="2400" dirty="0" smtClean="0"/>
              <a:t> motor es severo y/o el impacto funcional es significativo, la </a:t>
            </a:r>
            <a:r>
              <a:rPr lang="es-AR" sz="2400" dirty="0" err="1" smtClean="0"/>
              <a:t>levodopa</a:t>
            </a:r>
            <a:r>
              <a:rPr lang="es-AR" sz="2400" dirty="0" smtClean="0"/>
              <a:t> es la mejor droga, no importa la edad del paciente</a:t>
            </a:r>
          </a:p>
          <a:p>
            <a:pPr lvl="1"/>
            <a:r>
              <a:rPr lang="es-AR" sz="2400" dirty="0" smtClean="0"/>
              <a:t>El uso de IMAO B desde el </a:t>
            </a:r>
            <a:r>
              <a:rPr lang="es-AR" sz="2400" dirty="0" err="1" smtClean="0"/>
              <a:t>incio</a:t>
            </a:r>
            <a:r>
              <a:rPr lang="es-AR" sz="2400" dirty="0" smtClean="0"/>
              <a:t> </a:t>
            </a:r>
            <a:r>
              <a:rPr lang="es-AR" sz="2400" dirty="0" err="1" smtClean="0"/>
              <a:t>podria</a:t>
            </a:r>
            <a:r>
              <a:rPr lang="es-AR" sz="2400" dirty="0" smtClean="0"/>
              <a:t> mejorar el pronostico a largo plazo</a:t>
            </a:r>
          </a:p>
          <a:p>
            <a:endParaRPr lang="es-AR" sz="2800" dirty="0"/>
          </a:p>
        </p:txBody>
      </p:sp>
    </p:spTree>
    <p:extLst>
      <p:ext uri="{BB962C8B-B14F-4D97-AF65-F5344CB8AC3E}">
        <p14:creationId xmlns:p14="http://schemas.microsoft.com/office/powerpoint/2010/main" xmlns="" val="306514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>
                <a:solidFill>
                  <a:schemeClr val="bg1"/>
                </a:solidFill>
              </a:rPr>
              <a:t>Enfermedad de Parkinson</a:t>
            </a: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14400" y="1196752"/>
            <a:ext cx="7772400" cy="4530725"/>
          </a:xfrm>
        </p:spPr>
        <p:txBody>
          <a:bodyPr/>
          <a:lstStyle/>
          <a:p>
            <a:r>
              <a:rPr lang="es-AR" dirty="0" smtClean="0"/>
              <a:t>A lo largo de la </a:t>
            </a:r>
            <a:r>
              <a:rPr lang="es-AR" dirty="0" err="1" smtClean="0"/>
              <a:t>evolucion</a:t>
            </a:r>
            <a:r>
              <a:rPr lang="es-AR" dirty="0" smtClean="0"/>
              <a:t> aparecen complicaciones a tener en cuenta!!:</a:t>
            </a:r>
          </a:p>
          <a:p>
            <a:pPr lvl="1"/>
            <a:r>
              <a:rPr lang="es-AR" dirty="0" smtClean="0"/>
              <a:t>Complicaciones por el tratamiento (disquinesias, fluctuaciones, manifestaciones </a:t>
            </a:r>
            <a:r>
              <a:rPr lang="es-AR" dirty="0" err="1" smtClean="0"/>
              <a:t>psiquiatricas</a:t>
            </a:r>
            <a:r>
              <a:rPr lang="es-AR" dirty="0" smtClean="0"/>
              <a:t> [alucinaciones, delirios])</a:t>
            </a:r>
          </a:p>
          <a:p>
            <a:pPr lvl="1"/>
            <a:r>
              <a:rPr lang="es-AR" dirty="0" smtClean="0"/>
              <a:t>Complicaciones motoras no relacionadas al tratamiento (inestabilidad postural, </a:t>
            </a:r>
            <a:r>
              <a:rPr lang="es-AR" dirty="0" err="1" smtClean="0"/>
              <a:t>caidas</a:t>
            </a:r>
            <a:r>
              <a:rPr lang="es-AR" dirty="0" smtClean="0"/>
              <a:t>, </a:t>
            </a:r>
            <a:r>
              <a:rPr lang="es-AR" dirty="0" err="1" smtClean="0"/>
              <a:t>fenomeno</a:t>
            </a:r>
            <a:r>
              <a:rPr lang="es-AR" dirty="0" smtClean="0"/>
              <a:t> de “</a:t>
            </a:r>
            <a:r>
              <a:rPr lang="es-AR" dirty="0" err="1" smtClean="0"/>
              <a:t>freezing</a:t>
            </a:r>
            <a:r>
              <a:rPr lang="es-AR" dirty="0" smtClean="0"/>
              <a:t>” de la marcha)</a:t>
            </a:r>
          </a:p>
          <a:p>
            <a:pPr lvl="1"/>
            <a:r>
              <a:rPr lang="es-AR" dirty="0" smtClean="0"/>
              <a:t>Complicaciones no motoras (deterioro cognitivo, demencia, trastornos </a:t>
            </a:r>
            <a:r>
              <a:rPr lang="es-AR" dirty="0" err="1" smtClean="0"/>
              <a:t>autonomicos</a:t>
            </a:r>
            <a:r>
              <a:rPr lang="es-AR" dirty="0" smtClean="0"/>
              <a:t>)</a:t>
            </a:r>
          </a:p>
          <a:p>
            <a:pPr lvl="1"/>
            <a:r>
              <a:rPr lang="es-AR" dirty="0" smtClean="0"/>
              <a:t>Otras (</a:t>
            </a:r>
            <a:r>
              <a:rPr lang="es-AR" dirty="0" err="1" smtClean="0"/>
              <a:t>apatia</a:t>
            </a:r>
            <a:r>
              <a:rPr lang="es-AR" dirty="0" smtClean="0"/>
              <a:t>, </a:t>
            </a:r>
            <a:r>
              <a:rPr lang="es-AR" dirty="0" err="1" smtClean="0"/>
              <a:t>depresion</a:t>
            </a:r>
            <a:r>
              <a:rPr lang="es-AR" dirty="0" smtClean="0"/>
              <a:t>, trastornos del sueño)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xmlns="" val="423718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>
                <a:solidFill>
                  <a:schemeClr val="bg1"/>
                </a:solidFill>
              </a:rPr>
              <a:t>Temblores</a:t>
            </a: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No todo lo que tiembla es Parkinson!!!!</a:t>
            </a:r>
          </a:p>
          <a:p>
            <a:pPr lvl="1"/>
            <a:r>
              <a:rPr lang="es-AR" dirty="0" smtClean="0"/>
              <a:t>Temblor Esencial es mas frecuente que EP</a:t>
            </a:r>
          </a:p>
          <a:p>
            <a:pPr lvl="1"/>
            <a:r>
              <a:rPr lang="es-AR" dirty="0" smtClean="0"/>
              <a:t>Temblores </a:t>
            </a:r>
            <a:r>
              <a:rPr lang="es-AR" dirty="0" err="1" smtClean="0"/>
              <a:t>asimetricos</a:t>
            </a:r>
            <a:r>
              <a:rPr lang="es-AR" dirty="0" smtClean="0"/>
              <a:t> con componente de reposo en ausencia de </a:t>
            </a:r>
            <a:r>
              <a:rPr lang="es-AR" dirty="0" err="1" smtClean="0"/>
              <a:t>bradicinesia</a:t>
            </a:r>
            <a:r>
              <a:rPr lang="es-AR" dirty="0" smtClean="0"/>
              <a:t> pueden corresponder a otras </a:t>
            </a:r>
            <a:r>
              <a:rPr lang="es-AR" dirty="0" err="1" smtClean="0"/>
              <a:t>patologias</a:t>
            </a:r>
            <a:r>
              <a:rPr lang="es-AR" dirty="0" smtClean="0"/>
              <a:t> (temblor </a:t>
            </a:r>
            <a:r>
              <a:rPr lang="es-AR" dirty="0" err="1" smtClean="0"/>
              <a:t>distonico</a:t>
            </a:r>
            <a:r>
              <a:rPr lang="es-AR" dirty="0" smtClean="0"/>
              <a:t>)</a:t>
            </a:r>
          </a:p>
          <a:p>
            <a:pPr lvl="1"/>
            <a:r>
              <a:rPr lang="es-AR" dirty="0" smtClean="0"/>
              <a:t>No desconocer la existencia de </a:t>
            </a:r>
            <a:r>
              <a:rPr lang="es-AR" dirty="0" err="1" smtClean="0"/>
              <a:t>farmacos</a:t>
            </a:r>
            <a:r>
              <a:rPr lang="es-AR" dirty="0" smtClean="0"/>
              <a:t> que inducen temblor!!!!</a:t>
            </a:r>
          </a:p>
          <a:p>
            <a:pPr lvl="1"/>
            <a:r>
              <a:rPr lang="es-AR" dirty="0" smtClean="0"/>
              <a:t>Temblor y ataxia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xmlns="" val="24690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>
                <a:solidFill>
                  <a:schemeClr val="bg1"/>
                </a:solidFill>
              </a:rPr>
              <a:t>Enfermedad de Parkinson</a:t>
            </a: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14400" y="1340768"/>
            <a:ext cx="7772400" cy="4530725"/>
          </a:xfrm>
        </p:spPr>
        <p:txBody>
          <a:bodyPr/>
          <a:lstStyle/>
          <a:p>
            <a:pPr eaLnBrk="1" hangingPunct="1"/>
            <a:r>
              <a:rPr lang="en-US" altLang="es-AR" sz="2400" i="1" dirty="0" smtClean="0">
                <a:solidFill>
                  <a:srgbClr val="000000"/>
                </a:solidFill>
                <a:latin typeface="Calibri" pitchFamily="34" charset="0"/>
              </a:rPr>
              <a:t>La </a:t>
            </a:r>
            <a:r>
              <a:rPr lang="en-US" altLang="es-AR" sz="2400" i="1" dirty="0" err="1" smtClean="0">
                <a:solidFill>
                  <a:srgbClr val="000000"/>
                </a:solidFill>
                <a:latin typeface="Calibri" pitchFamily="34" charset="0"/>
              </a:rPr>
              <a:t>Enfermedad</a:t>
            </a:r>
            <a:r>
              <a:rPr lang="en-US" altLang="es-AR" sz="2400" i="1" dirty="0" smtClean="0">
                <a:solidFill>
                  <a:srgbClr val="000000"/>
                </a:solidFill>
                <a:latin typeface="Calibri" pitchFamily="34" charset="0"/>
              </a:rPr>
              <a:t> de Parkinson </a:t>
            </a:r>
            <a:r>
              <a:rPr lang="en-US" altLang="es-AR" sz="2400" i="1" dirty="0" err="1" smtClean="0">
                <a:solidFill>
                  <a:srgbClr val="000000"/>
                </a:solidFill>
                <a:latin typeface="Calibri" pitchFamily="34" charset="0"/>
              </a:rPr>
              <a:t>es</a:t>
            </a:r>
            <a:r>
              <a:rPr lang="en-US" altLang="es-AR" sz="2400" i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s-AR" sz="2400" i="1" dirty="0" err="1" smtClean="0">
                <a:solidFill>
                  <a:srgbClr val="000000"/>
                </a:solidFill>
                <a:latin typeface="Calibri" pitchFamily="34" charset="0"/>
              </a:rPr>
              <a:t>una</a:t>
            </a:r>
            <a:r>
              <a:rPr lang="en-US" altLang="es-AR" sz="2400" i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s-AR" sz="2400" i="1" dirty="0" err="1" smtClean="0">
                <a:solidFill>
                  <a:srgbClr val="000000"/>
                </a:solidFill>
                <a:latin typeface="Calibri" pitchFamily="34" charset="0"/>
              </a:rPr>
              <a:t>enfermedad</a:t>
            </a:r>
            <a:r>
              <a:rPr lang="en-US" altLang="es-AR" sz="2400" i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s-AR" sz="2400" i="1" dirty="0" err="1" smtClean="0">
                <a:solidFill>
                  <a:srgbClr val="000000"/>
                </a:solidFill>
                <a:latin typeface="Calibri" pitchFamily="34" charset="0"/>
              </a:rPr>
              <a:t>neurodegenerativa</a:t>
            </a:r>
            <a:r>
              <a:rPr lang="en-US" altLang="es-AR" sz="2400" i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s-AR" sz="2400" i="1" dirty="0" err="1" smtClean="0">
                <a:solidFill>
                  <a:srgbClr val="000000"/>
                </a:solidFill>
                <a:latin typeface="Calibri" pitchFamily="34" charset="0"/>
              </a:rPr>
              <a:t>progresiva</a:t>
            </a:r>
            <a:r>
              <a:rPr lang="en-US" altLang="es-AR" sz="2400" i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s-AR" sz="2400" i="1" dirty="0" err="1" smtClean="0">
                <a:solidFill>
                  <a:srgbClr val="000000"/>
                </a:solidFill>
                <a:latin typeface="Calibri" pitchFamily="34" charset="0"/>
              </a:rPr>
              <a:t>que</a:t>
            </a:r>
            <a:r>
              <a:rPr lang="en-US" altLang="es-AR" sz="2400" i="1" dirty="0" smtClean="0">
                <a:solidFill>
                  <a:srgbClr val="000000"/>
                </a:solidFill>
                <a:latin typeface="Calibri" pitchFamily="34" charset="0"/>
              </a:rPr>
              <a:t> ha </a:t>
            </a:r>
            <a:r>
              <a:rPr lang="en-US" altLang="es-AR" sz="2400" i="1" dirty="0" err="1" smtClean="0">
                <a:solidFill>
                  <a:srgbClr val="000000"/>
                </a:solidFill>
                <a:latin typeface="Calibri" pitchFamily="34" charset="0"/>
              </a:rPr>
              <a:t>sido</a:t>
            </a:r>
            <a:r>
              <a:rPr lang="en-US" altLang="es-AR" sz="2400" i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s-AR" sz="2400" i="1" dirty="0" err="1" smtClean="0">
                <a:solidFill>
                  <a:srgbClr val="000000"/>
                </a:solidFill>
                <a:latin typeface="Calibri" pitchFamily="34" charset="0"/>
              </a:rPr>
              <a:t>clasicamente</a:t>
            </a:r>
            <a:r>
              <a:rPr lang="en-US" altLang="es-AR" sz="2400" i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s-AR" sz="2400" i="1" dirty="0" err="1" smtClean="0">
                <a:solidFill>
                  <a:srgbClr val="000000"/>
                </a:solidFill>
                <a:latin typeface="Calibri" pitchFamily="34" charset="0"/>
              </a:rPr>
              <a:t>definida</a:t>
            </a:r>
            <a:r>
              <a:rPr lang="en-US" altLang="es-AR" sz="2400" i="1" dirty="0" smtClean="0">
                <a:solidFill>
                  <a:srgbClr val="000000"/>
                </a:solidFill>
                <a:latin typeface="Calibri" pitchFamily="34" charset="0"/>
              </a:rPr>
              <a:t> y </a:t>
            </a:r>
            <a:r>
              <a:rPr lang="en-US" altLang="es-AR" sz="2400" i="1" dirty="0" err="1" smtClean="0">
                <a:solidFill>
                  <a:srgbClr val="000000"/>
                </a:solidFill>
                <a:latin typeface="Calibri" pitchFamily="34" charset="0"/>
              </a:rPr>
              <a:t>reconocida</a:t>
            </a:r>
            <a:r>
              <a:rPr lang="en-US" altLang="es-AR" sz="2400" i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s-AR" sz="2400" i="1" dirty="0" err="1" smtClean="0">
                <a:solidFill>
                  <a:srgbClr val="000000"/>
                </a:solidFill>
                <a:latin typeface="Calibri" pitchFamily="34" charset="0"/>
              </a:rPr>
              <a:t>como</a:t>
            </a:r>
            <a:r>
              <a:rPr lang="en-US" altLang="es-AR" sz="2400" i="1" dirty="0" smtClean="0">
                <a:solidFill>
                  <a:srgbClr val="000000"/>
                </a:solidFill>
                <a:latin typeface="Calibri" pitchFamily="34" charset="0"/>
              </a:rPr>
              <a:t> un </a:t>
            </a:r>
            <a:r>
              <a:rPr lang="en-US" altLang="es-AR" sz="2400" i="1" dirty="0" err="1" smtClean="0">
                <a:solidFill>
                  <a:srgbClr val="000000"/>
                </a:solidFill>
                <a:latin typeface="Calibri" pitchFamily="34" charset="0"/>
              </a:rPr>
              <a:t>trastorno</a:t>
            </a:r>
            <a:r>
              <a:rPr lang="en-US" altLang="es-AR" sz="2400" i="1" dirty="0" smtClean="0">
                <a:solidFill>
                  <a:srgbClr val="000000"/>
                </a:solidFill>
                <a:latin typeface="Calibri" pitchFamily="34" charset="0"/>
              </a:rPr>
              <a:t> de la </a:t>
            </a:r>
            <a:r>
              <a:rPr lang="en-US" altLang="es-AR" sz="2400" i="1" dirty="0" err="1" smtClean="0">
                <a:solidFill>
                  <a:srgbClr val="000000"/>
                </a:solidFill>
                <a:latin typeface="Calibri" pitchFamily="34" charset="0"/>
              </a:rPr>
              <a:t>funcion</a:t>
            </a:r>
            <a:r>
              <a:rPr lang="en-US" altLang="es-AR" sz="2400" i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s-AR" sz="2400" i="1" dirty="0" err="1" smtClean="0">
                <a:solidFill>
                  <a:srgbClr val="000000"/>
                </a:solidFill>
                <a:latin typeface="Calibri" pitchFamily="34" charset="0"/>
              </a:rPr>
              <a:t>motora</a:t>
            </a:r>
            <a:r>
              <a:rPr lang="en-US" altLang="es-AR" sz="2400" i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s-AR" sz="2400" i="1" dirty="0" err="1" smtClean="0">
                <a:solidFill>
                  <a:srgbClr val="000000"/>
                </a:solidFill>
                <a:latin typeface="Calibri" pitchFamily="34" charset="0"/>
              </a:rPr>
              <a:t>caracterizada</a:t>
            </a:r>
            <a:r>
              <a:rPr lang="en-US" altLang="es-AR" sz="2400" i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s-AR" sz="2400" i="1" dirty="0" err="1" smtClean="0">
                <a:solidFill>
                  <a:srgbClr val="000000"/>
                </a:solidFill>
                <a:latin typeface="Calibri" pitchFamily="34" charset="0"/>
              </a:rPr>
              <a:t>por</a:t>
            </a:r>
            <a:r>
              <a:rPr lang="en-US" altLang="es-AR" sz="2400" i="1" dirty="0" smtClean="0">
                <a:solidFill>
                  <a:srgbClr val="000000"/>
                </a:solidFill>
                <a:latin typeface="Calibri" pitchFamily="34" charset="0"/>
              </a:rPr>
              <a:t> la </a:t>
            </a:r>
            <a:r>
              <a:rPr lang="en-US" altLang="es-AR" sz="2400" i="1" dirty="0" err="1" smtClean="0">
                <a:solidFill>
                  <a:srgbClr val="000000"/>
                </a:solidFill>
                <a:latin typeface="Calibri" pitchFamily="34" charset="0"/>
              </a:rPr>
              <a:t>presentacion</a:t>
            </a:r>
            <a:r>
              <a:rPr lang="en-US" altLang="es-AR" sz="2400" i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s-AR" sz="2400" i="1" dirty="0" err="1" smtClean="0">
                <a:solidFill>
                  <a:srgbClr val="000000"/>
                </a:solidFill>
                <a:latin typeface="Calibri" pitchFamily="34" charset="0"/>
              </a:rPr>
              <a:t>asimetrica</a:t>
            </a:r>
            <a:r>
              <a:rPr lang="en-US" altLang="es-AR" sz="2400" i="1" dirty="0" smtClean="0">
                <a:solidFill>
                  <a:srgbClr val="000000"/>
                </a:solidFill>
                <a:latin typeface="Calibri" pitchFamily="34" charset="0"/>
              </a:rPr>
              <a:t> de </a:t>
            </a:r>
            <a:r>
              <a:rPr lang="en-US" altLang="es-AR" sz="2400" i="1" dirty="0" err="1" smtClean="0">
                <a:solidFill>
                  <a:srgbClr val="000000"/>
                </a:solidFill>
                <a:latin typeface="Calibri" pitchFamily="34" charset="0"/>
              </a:rPr>
              <a:t>bradicinesia</a:t>
            </a:r>
            <a:r>
              <a:rPr lang="en-US" altLang="es-AR" sz="2400" i="1" dirty="0" smtClean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en-US" altLang="es-AR" sz="2400" i="1" dirty="0" err="1" smtClean="0">
                <a:solidFill>
                  <a:srgbClr val="000000"/>
                </a:solidFill>
                <a:latin typeface="Calibri" pitchFamily="34" charset="0"/>
              </a:rPr>
              <a:t>rigidez</a:t>
            </a:r>
            <a:r>
              <a:rPr lang="en-US" altLang="es-AR" sz="2400" i="1" dirty="0" smtClean="0">
                <a:solidFill>
                  <a:srgbClr val="000000"/>
                </a:solidFill>
                <a:latin typeface="Calibri" pitchFamily="34" charset="0"/>
              </a:rPr>
              <a:t>, temblor de </a:t>
            </a:r>
            <a:r>
              <a:rPr lang="en-US" altLang="es-AR" sz="2400" i="1" dirty="0" err="1" smtClean="0">
                <a:solidFill>
                  <a:srgbClr val="000000"/>
                </a:solidFill>
                <a:latin typeface="Calibri" pitchFamily="34" charset="0"/>
              </a:rPr>
              <a:t>reposo</a:t>
            </a:r>
            <a:r>
              <a:rPr lang="en-US" altLang="es-AR" sz="2400" i="1" dirty="0" smtClean="0">
                <a:solidFill>
                  <a:srgbClr val="000000"/>
                </a:solidFill>
                <a:latin typeface="Calibri" pitchFamily="34" charset="0"/>
              </a:rPr>
              <a:t> y </a:t>
            </a:r>
            <a:r>
              <a:rPr lang="en-US" altLang="es-AR" sz="2400" i="1" dirty="0" err="1" smtClean="0">
                <a:solidFill>
                  <a:srgbClr val="000000"/>
                </a:solidFill>
                <a:latin typeface="Calibri" pitchFamily="34" charset="0"/>
              </a:rPr>
              <a:t>trastornos</a:t>
            </a:r>
            <a:r>
              <a:rPr lang="en-US" altLang="es-AR" sz="2400" i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s-AR" sz="2400" i="1" dirty="0" err="1" smtClean="0">
                <a:solidFill>
                  <a:srgbClr val="000000"/>
                </a:solidFill>
                <a:latin typeface="Calibri" pitchFamily="34" charset="0"/>
              </a:rPr>
              <a:t>posturales</a:t>
            </a:r>
            <a:r>
              <a:rPr lang="en-US" altLang="es-AR" sz="2400" i="1" dirty="0" smtClean="0">
                <a:solidFill>
                  <a:srgbClr val="000000"/>
                </a:solidFill>
                <a:latin typeface="Calibri" pitchFamily="34" charset="0"/>
              </a:rPr>
              <a:t>. </a:t>
            </a:r>
          </a:p>
          <a:p>
            <a:pPr eaLnBrk="1" hangingPunct="1"/>
            <a:r>
              <a:rPr lang="en-US" altLang="es-AR" sz="2400" i="1" dirty="0" smtClean="0">
                <a:solidFill>
                  <a:srgbClr val="000000"/>
                </a:solidFill>
                <a:latin typeface="Calibri" pitchFamily="34" charset="0"/>
              </a:rPr>
              <a:t>	Su </a:t>
            </a:r>
            <a:r>
              <a:rPr lang="en-US" altLang="es-AR" sz="2400" i="1" dirty="0" err="1" smtClean="0">
                <a:solidFill>
                  <a:srgbClr val="000000"/>
                </a:solidFill>
                <a:latin typeface="Calibri" pitchFamily="34" charset="0"/>
              </a:rPr>
              <a:t>patogenia</a:t>
            </a:r>
            <a:r>
              <a:rPr lang="en-US" altLang="es-AR" sz="2400" i="1" dirty="0" smtClean="0">
                <a:solidFill>
                  <a:srgbClr val="000000"/>
                </a:solidFill>
                <a:latin typeface="Calibri" pitchFamily="34" charset="0"/>
              </a:rPr>
              <a:t> se </a:t>
            </a:r>
            <a:r>
              <a:rPr lang="en-US" altLang="es-AR" sz="2400" i="1" dirty="0" err="1" smtClean="0">
                <a:solidFill>
                  <a:srgbClr val="000000"/>
                </a:solidFill>
                <a:latin typeface="Calibri" pitchFamily="34" charset="0"/>
              </a:rPr>
              <a:t>basa</a:t>
            </a:r>
            <a:r>
              <a:rPr lang="en-US" altLang="es-AR" sz="2400" i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s-AR" sz="2400" i="1" dirty="0" err="1" smtClean="0">
                <a:solidFill>
                  <a:srgbClr val="000000"/>
                </a:solidFill>
                <a:latin typeface="Calibri" pitchFamily="34" charset="0"/>
              </a:rPr>
              <a:t>en</a:t>
            </a:r>
            <a:r>
              <a:rPr lang="en-US" altLang="es-AR" sz="2400" i="1" dirty="0" smtClean="0">
                <a:solidFill>
                  <a:srgbClr val="000000"/>
                </a:solidFill>
                <a:latin typeface="Calibri" pitchFamily="34" charset="0"/>
              </a:rPr>
              <a:t> la </a:t>
            </a:r>
            <a:r>
              <a:rPr lang="en-US" altLang="es-AR" sz="2400" i="1" dirty="0" err="1" smtClean="0">
                <a:solidFill>
                  <a:srgbClr val="000000"/>
                </a:solidFill>
                <a:latin typeface="Calibri" pitchFamily="34" charset="0"/>
              </a:rPr>
              <a:t>perdida</a:t>
            </a:r>
            <a:r>
              <a:rPr lang="en-US" altLang="es-AR" sz="2400" i="1" dirty="0" smtClean="0">
                <a:solidFill>
                  <a:srgbClr val="000000"/>
                </a:solidFill>
                <a:latin typeface="Calibri" pitchFamily="34" charset="0"/>
              </a:rPr>
              <a:t> de </a:t>
            </a:r>
            <a:r>
              <a:rPr lang="en-US" altLang="es-AR" sz="2400" i="1" dirty="0" err="1" smtClean="0">
                <a:solidFill>
                  <a:srgbClr val="000000"/>
                </a:solidFill>
                <a:latin typeface="Calibri" pitchFamily="34" charset="0"/>
              </a:rPr>
              <a:t>neuronas</a:t>
            </a:r>
            <a:r>
              <a:rPr lang="en-US" altLang="es-AR" sz="2400" i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s-AR" sz="2400" i="1" dirty="0" err="1" smtClean="0">
                <a:solidFill>
                  <a:srgbClr val="000000"/>
                </a:solidFill>
                <a:latin typeface="Calibri" pitchFamily="34" charset="0"/>
              </a:rPr>
              <a:t>dopaminergicas</a:t>
            </a:r>
            <a:r>
              <a:rPr lang="en-US" altLang="es-AR" sz="2400" i="1" dirty="0" smtClean="0">
                <a:solidFill>
                  <a:srgbClr val="000000"/>
                </a:solidFill>
                <a:latin typeface="Calibri" pitchFamily="34" charset="0"/>
              </a:rPr>
              <a:t> de la </a:t>
            </a:r>
            <a:r>
              <a:rPr lang="en-US" altLang="es-AR" sz="2400" i="1" dirty="0" err="1" smtClean="0">
                <a:solidFill>
                  <a:srgbClr val="000000"/>
                </a:solidFill>
                <a:latin typeface="Calibri" pitchFamily="34" charset="0"/>
              </a:rPr>
              <a:t>SNpc</a:t>
            </a:r>
            <a:r>
              <a:rPr lang="en-US" altLang="es-AR" sz="2400" i="1" dirty="0" smtClean="0">
                <a:solidFill>
                  <a:srgbClr val="000000"/>
                </a:solidFill>
                <a:latin typeface="Calibri" pitchFamily="34" charset="0"/>
              </a:rPr>
              <a:t> y la </a:t>
            </a:r>
            <a:r>
              <a:rPr lang="en-US" altLang="es-AR" sz="2400" i="1" dirty="0" err="1" smtClean="0">
                <a:solidFill>
                  <a:srgbClr val="000000"/>
                </a:solidFill>
                <a:latin typeface="Calibri" pitchFamily="34" charset="0"/>
              </a:rPr>
              <a:t>consecuente</a:t>
            </a:r>
            <a:r>
              <a:rPr lang="en-US" altLang="es-AR" sz="2400" i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s-AR" sz="2400" i="1" dirty="0" err="1" smtClean="0">
                <a:solidFill>
                  <a:srgbClr val="000000"/>
                </a:solidFill>
                <a:latin typeface="Calibri" pitchFamily="34" charset="0"/>
              </a:rPr>
              <a:t>desnervacion</a:t>
            </a:r>
            <a:r>
              <a:rPr lang="en-US" altLang="es-AR" sz="2400" i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s-AR" sz="2400" i="1" dirty="0" err="1" smtClean="0">
                <a:solidFill>
                  <a:srgbClr val="000000"/>
                </a:solidFill>
                <a:latin typeface="Calibri" pitchFamily="34" charset="0"/>
              </a:rPr>
              <a:t>nigroestriatal</a:t>
            </a:r>
            <a:r>
              <a:rPr lang="en-US" altLang="es-AR" i="1" dirty="0" smtClean="0">
                <a:solidFill>
                  <a:srgbClr val="000000"/>
                </a:solidFill>
                <a:latin typeface="Calibri" pitchFamily="34" charset="0"/>
              </a:rPr>
              <a:t>. </a:t>
            </a:r>
            <a:r>
              <a:rPr lang="en-US" altLang="es-AR" sz="2400" i="1" dirty="0" err="1" smtClean="0">
                <a:solidFill>
                  <a:srgbClr val="000000"/>
                </a:solidFill>
                <a:latin typeface="Calibri" pitchFamily="34" charset="0"/>
              </a:rPr>
              <a:t>Etiologia</a:t>
            </a:r>
            <a:r>
              <a:rPr lang="en-US" altLang="es-AR" sz="2400" i="1" dirty="0" smtClean="0">
                <a:solidFill>
                  <a:srgbClr val="000000"/>
                </a:solidFill>
                <a:latin typeface="Calibri" pitchFamily="34" charset="0"/>
              </a:rPr>
              <a:t> multifactorial (base </a:t>
            </a:r>
            <a:r>
              <a:rPr lang="en-US" altLang="es-AR" sz="2400" i="1" dirty="0" err="1" smtClean="0">
                <a:solidFill>
                  <a:srgbClr val="000000"/>
                </a:solidFill>
                <a:latin typeface="Calibri" pitchFamily="34" charset="0"/>
              </a:rPr>
              <a:t>genetica</a:t>
            </a:r>
            <a:r>
              <a:rPr lang="en-US" altLang="es-AR" sz="2400" i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s-AR" sz="2400" i="1" dirty="0" err="1" smtClean="0">
                <a:solidFill>
                  <a:srgbClr val="000000"/>
                </a:solidFill>
                <a:latin typeface="Calibri" pitchFamily="34" charset="0"/>
              </a:rPr>
              <a:t>en</a:t>
            </a:r>
            <a:r>
              <a:rPr lang="en-US" altLang="es-AR" sz="2400" i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s-AR" sz="2400" i="1" dirty="0" err="1" smtClean="0">
                <a:solidFill>
                  <a:srgbClr val="000000"/>
                </a:solidFill>
                <a:latin typeface="Calibri" pitchFamily="34" charset="0"/>
              </a:rPr>
              <a:t>algunos</a:t>
            </a:r>
            <a:r>
              <a:rPr lang="en-US" altLang="es-AR" sz="2400" i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s-AR" sz="2400" i="1" dirty="0" err="1" smtClean="0">
                <a:solidFill>
                  <a:srgbClr val="000000"/>
                </a:solidFill>
                <a:latin typeface="Calibri" pitchFamily="34" charset="0"/>
              </a:rPr>
              <a:t>casos</a:t>
            </a:r>
            <a:r>
              <a:rPr lang="en-US" altLang="es-AR" sz="2400" i="1" dirty="0" smtClean="0">
                <a:solidFill>
                  <a:srgbClr val="000000"/>
                </a:solidFill>
                <a:latin typeface="Calibri" pitchFamily="34" charset="0"/>
              </a:rPr>
              <a:t>)</a:t>
            </a:r>
            <a:endParaRPr lang="en-US" altLang="es-AR" i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en-US" altLang="es-AR" sz="2400" i="1" dirty="0" err="1" smtClean="0">
                <a:solidFill>
                  <a:srgbClr val="000000"/>
                </a:solidFill>
                <a:latin typeface="Calibri" pitchFamily="34" charset="0"/>
              </a:rPr>
              <a:t>Existen</a:t>
            </a:r>
            <a:r>
              <a:rPr lang="en-US" altLang="es-AR" sz="2400" i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s-AR" sz="2400" i="1" dirty="0" err="1" smtClean="0">
                <a:solidFill>
                  <a:srgbClr val="000000"/>
                </a:solidFill>
                <a:latin typeface="Calibri" pitchFamily="34" charset="0"/>
              </a:rPr>
              <a:t>ademas</a:t>
            </a:r>
            <a:r>
              <a:rPr lang="en-US" altLang="es-AR" sz="2400" i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s-AR" sz="2400" i="1" dirty="0" err="1" smtClean="0">
                <a:solidFill>
                  <a:srgbClr val="000000"/>
                </a:solidFill>
                <a:latin typeface="Calibri" pitchFamily="34" charset="0"/>
              </a:rPr>
              <a:t>signos</a:t>
            </a:r>
            <a:r>
              <a:rPr lang="en-US" altLang="es-AR" sz="2400" i="1" dirty="0" smtClean="0">
                <a:solidFill>
                  <a:srgbClr val="000000"/>
                </a:solidFill>
                <a:latin typeface="Calibri" pitchFamily="34" charset="0"/>
              </a:rPr>
              <a:t> y </a:t>
            </a:r>
            <a:r>
              <a:rPr lang="en-US" altLang="es-AR" sz="2400" i="1" dirty="0" err="1" smtClean="0">
                <a:solidFill>
                  <a:srgbClr val="000000"/>
                </a:solidFill>
                <a:latin typeface="Calibri" pitchFamily="34" charset="0"/>
              </a:rPr>
              <a:t>sintomas</a:t>
            </a:r>
            <a:r>
              <a:rPr lang="en-US" altLang="es-AR" sz="2400" i="1" dirty="0" smtClean="0">
                <a:solidFill>
                  <a:srgbClr val="000000"/>
                </a:solidFill>
                <a:latin typeface="Calibri" pitchFamily="34" charset="0"/>
              </a:rPr>
              <a:t> no </a:t>
            </a:r>
            <a:r>
              <a:rPr lang="en-US" altLang="es-AR" sz="2400" i="1" dirty="0" err="1" smtClean="0">
                <a:solidFill>
                  <a:srgbClr val="000000"/>
                </a:solidFill>
                <a:latin typeface="Calibri" pitchFamily="34" charset="0"/>
              </a:rPr>
              <a:t>motores</a:t>
            </a:r>
            <a:r>
              <a:rPr lang="en-US" altLang="es-AR" sz="2400" i="1" dirty="0" smtClean="0">
                <a:solidFill>
                  <a:srgbClr val="000000"/>
                </a:solidFill>
                <a:latin typeface="Calibri" pitchFamily="34" charset="0"/>
              </a:rPr>
              <a:t>. </a:t>
            </a:r>
            <a:r>
              <a:rPr lang="en-US" altLang="es-AR" sz="2400" i="1" dirty="0" err="1" smtClean="0">
                <a:solidFill>
                  <a:srgbClr val="000000"/>
                </a:solidFill>
                <a:latin typeface="Calibri" pitchFamily="34" charset="0"/>
              </a:rPr>
              <a:t>Algunos</a:t>
            </a:r>
            <a:r>
              <a:rPr lang="en-US" altLang="es-AR" sz="2400" i="1" dirty="0" smtClean="0">
                <a:solidFill>
                  <a:srgbClr val="000000"/>
                </a:solidFill>
                <a:latin typeface="Calibri" pitchFamily="34" charset="0"/>
              </a:rPr>
              <a:t> de </a:t>
            </a:r>
            <a:r>
              <a:rPr lang="en-US" altLang="es-AR" sz="2400" i="1" dirty="0" err="1" smtClean="0">
                <a:solidFill>
                  <a:srgbClr val="000000"/>
                </a:solidFill>
                <a:latin typeface="Calibri" pitchFamily="34" charset="0"/>
              </a:rPr>
              <a:t>ellos</a:t>
            </a:r>
            <a:r>
              <a:rPr lang="en-US" altLang="es-AR" sz="2400" i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s-AR" sz="2400" i="1" dirty="0" err="1" smtClean="0">
                <a:solidFill>
                  <a:srgbClr val="000000"/>
                </a:solidFill>
                <a:latin typeface="Calibri" pitchFamily="34" charset="0"/>
              </a:rPr>
              <a:t>pueden</a:t>
            </a:r>
            <a:r>
              <a:rPr lang="en-US" altLang="es-AR" sz="2400" i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s-AR" sz="2400" i="1" dirty="0" err="1" smtClean="0">
                <a:solidFill>
                  <a:srgbClr val="000000"/>
                </a:solidFill>
                <a:latin typeface="Calibri" pitchFamily="34" charset="0"/>
              </a:rPr>
              <a:t>estar</a:t>
            </a:r>
            <a:r>
              <a:rPr lang="en-US" altLang="es-AR" sz="2400" i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s-AR" sz="2400" i="1" dirty="0" err="1" smtClean="0">
                <a:solidFill>
                  <a:srgbClr val="000000"/>
                </a:solidFill>
                <a:latin typeface="Calibri" pitchFamily="34" charset="0"/>
              </a:rPr>
              <a:t>presentes</a:t>
            </a:r>
            <a:r>
              <a:rPr lang="en-US" altLang="es-AR" sz="2400" i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s-AR" sz="2400" i="1" dirty="0" err="1" smtClean="0">
                <a:solidFill>
                  <a:srgbClr val="000000"/>
                </a:solidFill>
                <a:latin typeface="Calibri" pitchFamily="34" charset="0"/>
              </a:rPr>
              <a:t>aun</a:t>
            </a:r>
            <a:r>
              <a:rPr lang="en-US" altLang="es-AR" sz="2400" i="1" dirty="0" smtClean="0">
                <a:solidFill>
                  <a:srgbClr val="000000"/>
                </a:solidFill>
                <a:latin typeface="Calibri" pitchFamily="34" charset="0"/>
              </a:rPr>
              <a:t> antes de </a:t>
            </a:r>
            <a:r>
              <a:rPr lang="en-US" altLang="es-AR" sz="2400" i="1" dirty="0" err="1" smtClean="0">
                <a:solidFill>
                  <a:srgbClr val="000000"/>
                </a:solidFill>
                <a:latin typeface="Calibri" pitchFamily="34" charset="0"/>
              </a:rPr>
              <a:t>aparecer</a:t>
            </a:r>
            <a:r>
              <a:rPr lang="en-US" altLang="es-AR" sz="2400" i="1" dirty="0" smtClean="0">
                <a:solidFill>
                  <a:srgbClr val="000000"/>
                </a:solidFill>
                <a:latin typeface="Calibri" pitchFamily="34" charset="0"/>
              </a:rPr>
              <a:t> el </a:t>
            </a:r>
            <a:r>
              <a:rPr lang="en-US" altLang="es-AR" sz="2400" i="1" dirty="0" err="1" smtClean="0">
                <a:solidFill>
                  <a:srgbClr val="000000"/>
                </a:solidFill>
                <a:latin typeface="Calibri" pitchFamily="34" charset="0"/>
              </a:rPr>
              <a:t>clasico</a:t>
            </a:r>
            <a:r>
              <a:rPr lang="en-US" altLang="es-AR" sz="2400" i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s-AR" sz="2400" i="1" dirty="0" err="1" smtClean="0">
                <a:solidFill>
                  <a:srgbClr val="000000"/>
                </a:solidFill>
                <a:latin typeface="Calibri" pitchFamily="34" charset="0"/>
              </a:rPr>
              <a:t>cuadro</a:t>
            </a:r>
            <a:r>
              <a:rPr lang="en-US" altLang="es-AR" sz="2400" i="1" dirty="0" smtClean="0">
                <a:solidFill>
                  <a:srgbClr val="000000"/>
                </a:solidFill>
                <a:latin typeface="Calibri" pitchFamily="34" charset="0"/>
              </a:rPr>
              <a:t> motor</a:t>
            </a:r>
            <a:endParaRPr lang="en-US" altLang="es-AR" i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endParaRPr lang="en-US" altLang="es-AR" i="1" dirty="0" smtClean="0">
              <a:solidFill>
                <a:srgbClr val="000000"/>
              </a:solidFill>
              <a:latin typeface="Calibri" pitchFamily="34" charset="0"/>
            </a:endParaRP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xmlns="" val="7935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051720" y="5301208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dirty="0" smtClean="0"/>
              <a:t>FXTAS (Síndrome de temblor y ataxia en X-</a:t>
            </a:r>
            <a:r>
              <a:rPr lang="es-AR" dirty="0" err="1" smtClean="0"/>
              <a:t>fragil</a:t>
            </a:r>
            <a:r>
              <a:rPr lang="es-AR" dirty="0" smtClean="0"/>
              <a:t>)</a:t>
            </a:r>
            <a:endParaRPr lang="es-AR" dirty="0"/>
          </a:p>
        </p:txBody>
      </p:sp>
      <p:pic>
        <p:nvPicPr>
          <p:cNvPr id="5" name="Picture 2" descr="C:\Users\Oscar\Pictures\fragile-x-tremor-ataxia-syndrome-6101_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28068"/>
            <a:ext cx="4941888" cy="3213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>
                <a:solidFill>
                  <a:schemeClr val="bg1"/>
                </a:solidFill>
              </a:rPr>
              <a:t>Temblores</a:t>
            </a:r>
            <a:endParaRPr lang="es-A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9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>
                <a:solidFill>
                  <a:schemeClr val="bg1"/>
                </a:solidFill>
              </a:rPr>
              <a:t>Enfermedad de Parkinson</a:t>
            </a: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El diagnostico de la EP es fundamentalmente clínico y basado en la aplicación de criterios pre-establecidos</a:t>
            </a:r>
          </a:p>
          <a:p>
            <a:r>
              <a:rPr lang="es-AR" dirty="0" smtClean="0"/>
              <a:t>No todo lo que tiembla es EP</a:t>
            </a:r>
          </a:p>
          <a:p>
            <a:r>
              <a:rPr lang="es-AR" dirty="0" smtClean="0"/>
              <a:t>En &gt; de 30% puede presentarse sin temblor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xmlns="" val="140018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>
                <a:solidFill>
                  <a:schemeClr val="bg1"/>
                </a:solidFill>
              </a:rPr>
              <a:t>Enfermedad de Parkinson</a:t>
            </a: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Para pensar en la existencia de una EP es </a:t>
            </a:r>
            <a:r>
              <a:rPr lang="es-AR" dirty="0" err="1" smtClean="0"/>
              <a:t>condicion</a:t>
            </a:r>
            <a:r>
              <a:rPr lang="es-AR" dirty="0" smtClean="0"/>
              <a:t> necesaria que se demuestre la presencia de “</a:t>
            </a:r>
            <a:r>
              <a:rPr lang="es-AR" dirty="0" err="1" smtClean="0"/>
              <a:t>bradicinesia</a:t>
            </a:r>
            <a:r>
              <a:rPr lang="es-AR" dirty="0" smtClean="0"/>
              <a:t>” (lentitud)</a:t>
            </a:r>
          </a:p>
          <a:p>
            <a:r>
              <a:rPr lang="es-AR" dirty="0" smtClean="0"/>
              <a:t>Esta puede manifestarse por:</a:t>
            </a:r>
          </a:p>
          <a:p>
            <a:pPr lvl="1"/>
            <a:r>
              <a:rPr lang="es-AR" dirty="0" err="1" smtClean="0"/>
              <a:t>Reduccion</a:t>
            </a:r>
            <a:r>
              <a:rPr lang="es-AR" dirty="0" smtClean="0"/>
              <a:t> de la </a:t>
            </a:r>
            <a:r>
              <a:rPr lang="es-AR" dirty="0" err="1" smtClean="0"/>
              <a:t>expresion</a:t>
            </a:r>
            <a:r>
              <a:rPr lang="es-AR" dirty="0" smtClean="0"/>
              <a:t> facial</a:t>
            </a:r>
          </a:p>
          <a:p>
            <a:pPr lvl="1"/>
            <a:r>
              <a:rPr lang="es-AR" dirty="0" err="1" smtClean="0"/>
              <a:t>Reduccion</a:t>
            </a:r>
            <a:r>
              <a:rPr lang="es-AR" dirty="0" smtClean="0"/>
              <a:t> del balanceo de miembros</a:t>
            </a:r>
          </a:p>
          <a:p>
            <a:pPr lvl="1"/>
            <a:r>
              <a:rPr lang="es-AR" dirty="0" smtClean="0"/>
              <a:t>Marcha lenta y con arrastre de pies</a:t>
            </a:r>
          </a:p>
          <a:p>
            <a:pPr lvl="1"/>
            <a:r>
              <a:rPr lang="es-AR" dirty="0" smtClean="0"/>
              <a:t>Dificultad en la </a:t>
            </a:r>
            <a:r>
              <a:rPr lang="es-AR" dirty="0" err="1" smtClean="0"/>
              <a:t>ejecucion</a:t>
            </a:r>
            <a:r>
              <a:rPr lang="es-AR" dirty="0" smtClean="0"/>
              <a:t> de tareas manuales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xmlns="" val="292865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>
                <a:solidFill>
                  <a:schemeClr val="bg1"/>
                </a:solidFill>
              </a:rPr>
              <a:t>Enfermedad de Parkinson</a:t>
            </a: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Se dice que existe un </a:t>
            </a:r>
            <a:r>
              <a:rPr lang="es-AR" dirty="0" err="1" smtClean="0"/>
              <a:t>Sindrome</a:t>
            </a:r>
            <a:r>
              <a:rPr lang="es-AR" dirty="0" smtClean="0"/>
              <a:t> Parkinsoniano cuando a la lentitud se le agrega 1 o &gt; de los otros signos cardinales:</a:t>
            </a:r>
          </a:p>
          <a:p>
            <a:pPr lvl="1"/>
            <a:r>
              <a:rPr lang="es-AR" dirty="0" smtClean="0"/>
              <a:t>Temblor de reposo</a:t>
            </a:r>
          </a:p>
          <a:p>
            <a:pPr lvl="1"/>
            <a:r>
              <a:rPr lang="es-AR" dirty="0" smtClean="0"/>
              <a:t>Rigidez</a:t>
            </a:r>
          </a:p>
          <a:p>
            <a:pPr lvl="1"/>
            <a:r>
              <a:rPr lang="es-AR" dirty="0" smtClean="0"/>
              <a:t>Trastornos posturales (en ausencia de otras causas de inestabilidad)</a:t>
            </a:r>
          </a:p>
        </p:txBody>
      </p:sp>
    </p:spTree>
    <p:extLst>
      <p:ext uri="{BB962C8B-B14F-4D97-AF65-F5344CB8AC3E}">
        <p14:creationId xmlns:p14="http://schemas.microsoft.com/office/powerpoint/2010/main" xmlns="" val="217329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>
                <a:solidFill>
                  <a:schemeClr val="bg1"/>
                </a:solidFill>
              </a:rPr>
              <a:t>Enfermedad de Parkinson</a:t>
            </a: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El siguiente paso necesario para determinar que el </a:t>
            </a:r>
            <a:r>
              <a:rPr lang="es-AR" dirty="0" err="1" smtClean="0"/>
              <a:t>Sindrome</a:t>
            </a:r>
            <a:r>
              <a:rPr lang="es-AR" dirty="0" smtClean="0"/>
              <a:t> Parkinsoniano es debido a una EP es demostrar la ausencia de signos </a:t>
            </a:r>
            <a:r>
              <a:rPr lang="es-AR" dirty="0" err="1" smtClean="0"/>
              <a:t>atipicos</a:t>
            </a:r>
            <a:r>
              <a:rPr lang="es-AR" dirty="0" smtClean="0"/>
              <a:t> o sugestivos de otras </a:t>
            </a:r>
            <a:r>
              <a:rPr lang="es-AR" dirty="0" err="1" smtClean="0"/>
              <a:t>patologias</a:t>
            </a:r>
            <a:r>
              <a:rPr lang="es-AR" dirty="0" smtClean="0"/>
              <a:t> capaces de presentarse con </a:t>
            </a:r>
            <a:r>
              <a:rPr lang="es-AR" dirty="0" err="1" smtClean="0"/>
              <a:t>sindrome</a:t>
            </a:r>
            <a:r>
              <a:rPr lang="es-AR" dirty="0" smtClean="0"/>
              <a:t> parkinsoniano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xmlns="" val="51518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>
                <a:solidFill>
                  <a:schemeClr val="bg1"/>
                </a:solidFill>
              </a:rPr>
              <a:t>Enfermedad de Parkinson</a:t>
            </a: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14400" y="980728"/>
            <a:ext cx="7772400" cy="4530725"/>
          </a:xfrm>
        </p:spPr>
        <p:txBody>
          <a:bodyPr/>
          <a:lstStyle/>
          <a:p>
            <a:r>
              <a:rPr lang="es-AR" sz="2400" dirty="0" smtClean="0"/>
              <a:t>Cuales son algunos de estos signos o elementos </a:t>
            </a:r>
            <a:r>
              <a:rPr lang="es-AR" sz="2400" dirty="0" err="1" smtClean="0"/>
              <a:t>atipicos</a:t>
            </a:r>
            <a:r>
              <a:rPr lang="es-AR" sz="2400" dirty="0" smtClean="0"/>
              <a:t> que pueden orientarnos a otros </a:t>
            </a:r>
            <a:r>
              <a:rPr lang="es-AR" sz="2400" dirty="0" err="1" smtClean="0"/>
              <a:t>diagnosticos</a:t>
            </a:r>
            <a:r>
              <a:rPr lang="es-AR" sz="2400" dirty="0" smtClean="0"/>
              <a:t>?</a:t>
            </a:r>
          </a:p>
          <a:p>
            <a:pPr lvl="1"/>
            <a:r>
              <a:rPr lang="es-AR" sz="2000" dirty="0" smtClean="0"/>
              <a:t>Trastornos </a:t>
            </a:r>
            <a:r>
              <a:rPr lang="es-AR" sz="2000" dirty="0" err="1" smtClean="0"/>
              <a:t>oculomotores</a:t>
            </a:r>
            <a:r>
              <a:rPr lang="es-AR" sz="2000" dirty="0" smtClean="0"/>
              <a:t> </a:t>
            </a:r>
            <a:r>
              <a:rPr lang="es-AR" sz="2000" dirty="0" err="1" smtClean="0"/>
              <a:t>supranucleares</a:t>
            </a:r>
            <a:endParaRPr lang="es-AR" sz="2000" dirty="0" smtClean="0"/>
          </a:p>
          <a:p>
            <a:pPr lvl="1"/>
            <a:r>
              <a:rPr lang="es-AR" sz="2000" dirty="0" smtClean="0"/>
              <a:t>Desequilibrio o trastornos precoces de la marcha</a:t>
            </a:r>
          </a:p>
          <a:p>
            <a:pPr lvl="1"/>
            <a:r>
              <a:rPr lang="es-AR" sz="2000" dirty="0" smtClean="0"/>
              <a:t>Signos </a:t>
            </a:r>
            <a:r>
              <a:rPr lang="es-AR" sz="2000" dirty="0" err="1" smtClean="0"/>
              <a:t>cerebelosos</a:t>
            </a:r>
            <a:r>
              <a:rPr lang="es-AR" sz="2000" dirty="0" smtClean="0"/>
              <a:t> (inestabilidad precoz o </a:t>
            </a:r>
            <a:r>
              <a:rPr lang="es-AR" sz="2000" dirty="0" err="1" smtClean="0"/>
              <a:t>caidas</a:t>
            </a:r>
            <a:r>
              <a:rPr lang="es-AR" sz="2000" dirty="0" smtClean="0"/>
              <a:t>, disartria temprana)</a:t>
            </a:r>
          </a:p>
          <a:p>
            <a:pPr lvl="1"/>
            <a:r>
              <a:rPr lang="es-AR" sz="2000" dirty="0" smtClean="0"/>
              <a:t>Signos </a:t>
            </a:r>
            <a:r>
              <a:rPr lang="es-AR" sz="2000" dirty="0" err="1" smtClean="0"/>
              <a:t>autonomicos</a:t>
            </a:r>
            <a:r>
              <a:rPr lang="es-AR" sz="2000" dirty="0" smtClean="0"/>
              <a:t> precoces (</a:t>
            </a:r>
            <a:r>
              <a:rPr lang="es-AR" sz="2000" dirty="0" err="1" smtClean="0"/>
              <a:t>hipotension</a:t>
            </a:r>
            <a:r>
              <a:rPr lang="es-AR" sz="2000" dirty="0" smtClean="0"/>
              <a:t> </a:t>
            </a:r>
            <a:r>
              <a:rPr lang="es-AR" sz="2000" dirty="0" err="1" smtClean="0"/>
              <a:t>ortostatica</a:t>
            </a:r>
            <a:r>
              <a:rPr lang="es-AR" sz="2000" dirty="0" smtClean="0"/>
              <a:t>, </a:t>
            </a:r>
            <a:r>
              <a:rPr lang="es-AR" sz="2000" dirty="0" err="1" smtClean="0"/>
              <a:t>disfuncion</a:t>
            </a:r>
            <a:r>
              <a:rPr lang="es-AR" sz="2000" dirty="0" smtClean="0"/>
              <a:t> </a:t>
            </a:r>
            <a:r>
              <a:rPr lang="es-AR" sz="2000" dirty="0" err="1" smtClean="0"/>
              <a:t>erectil</a:t>
            </a:r>
            <a:r>
              <a:rPr lang="es-AR" sz="2000" dirty="0" smtClean="0"/>
              <a:t>, incontinencia urinaria)</a:t>
            </a:r>
          </a:p>
          <a:p>
            <a:pPr lvl="1"/>
            <a:r>
              <a:rPr lang="es-AR" sz="2000" dirty="0" err="1" smtClean="0"/>
              <a:t>Sindrome</a:t>
            </a:r>
            <a:r>
              <a:rPr lang="es-AR" sz="2000" dirty="0" smtClean="0"/>
              <a:t> </a:t>
            </a:r>
            <a:r>
              <a:rPr lang="es-AR" sz="2000" dirty="0" err="1" smtClean="0"/>
              <a:t>Acineto-rigido</a:t>
            </a:r>
            <a:r>
              <a:rPr lang="es-AR" sz="2000" dirty="0" smtClean="0"/>
              <a:t> bilateral y </a:t>
            </a:r>
            <a:r>
              <a:rPr lang="es-AR" sz="2000" dirty="0" err="1" smtClean="0"/>
              <a:t>simetrico</a:t>
            </a:r>
            <a:r>
              <a:rPr lang="es-AR" sz="2000" dirty="0" smtClean="0"/>
              <a:t> desde el inicio</a:t>
            </a:r>
          </a:p>
          <a:p>
            <a:pPr lvl="1"/>
            <a:r>
              <a:rPr lang="es-AR" sz="2000" dirty="0" smtClean="0"/>
              <a:t>Deterioro cognitivo temprano</a:t>
            </a:r>
          </a:p>
          <a:p>
            <a:pPr lvl="1"/>
            <a:r>
              <a:rPr lang="es-AR" sz="2000" dirty="0" smtClean="0"/>
              <a:t>Signos frontales tempranos (desequilibrio, </a:t>
            </a:r>
            <a:r>
              <a:rPr lang="es-AR" sz="2000" dirty="0" err="1" smtClean="0"/>
              <a:t>prension</a:t>
            </a:r>
            <a:r>
              <a:rPr lang="es-AR" sz="2000" dirty="0" smtClean="0"/>
              <a:t> palmar, </a:t>
            </a:r>
            <a:r>
              <a:rPr lang="es-AR" sz="2000" dirty="0" err="1" smtClean="0"/>
              <a:t>apatia</a:t>
            </a:r>
            <a:r>
              <a:rPr lang="es-AR" sz="2000" dirty="0" smtClean="0"/>
              <a:t>, </a:t>
            </a:r>
            <a:r>
              <a:rPr lang="es-AR" sz="2000" dirty="0" err="1" smtClean="0"/>
              <a:t>perseveracion</a:t>
            </a:r>
            <a:r>
              <a:rPr lang="es-AR" sz="2000" dirty="0" smtClean="0"/>
              <a:t>, conductas de </a:t>
            </a:r>
            <a:r>
              <a:rPr lang="es-AR" sz="2000" dirty="0" err="1" smtClean="0"/>
              <a:t>imitacion</a:t>
            </a:r>
            <a:r>
              <a:rPr lang="es-AR" sz="2000" dirty="0" smtClean="0"/>
              <a:t>)</a:t>
            </a:r>
          </a:p>
          <a:p>
            <a:pPr lvl="1"/>
            <a:r>
              <a:rPr lang="es-AR" sz="2000" dirty="0" smtClean="0"/>
              <a:t>Rigidez axial predominante</a:t>
            </a:r>
          </a:p>
          <a:p>
            <a:pPr lvl="1"/>
            <a:r>
              <a:rPr lang="es-AR" sz="2000" dirty="0" err="1" smtClean="0"/>
              <a:t>Piramidalismo</a:t>
            </a:r>
            <a:r>
              <a:rPr lang="es-AR" sz="2000" dirty="0" smtClean="0"/>
              <a:t>, marcha a </a:t>
            </a:r>
            <a:r>
              <a:rPr lang="es-AR" sz="2000" dirty="0" err="1" smtClean="0"/>
              <a:t>petit</a:t>
            </a:r>
            <a:r>
              <a:rPr lang="es-AR" sz="2000" dirty="0" smtClean="0"/>
              <a:t> </a:t>
            </a:r>
            <a:r>
              <a:rPr lang="es-AR" sz="2000" dirty="0" err="1" smtClean="0"/>
              <a:t>pas</a:t>
            </a:r>
            <a:r>
              <a:rPr lang="es-AR" sz="2000" dirty="0" smtClean="0"/>
              <a:t>, </a:t>
            </a:r>
            <a:r>
              <a:rPr lang="es-AR" sz="2000" dirty="0" err="1" smtClean="0"/>
              <a:t>sindrome</a:t>
            </a:r>
            <a:r>
              <a:rPr lang="es-AR" sz="2000" dirty="0" smtClean="0"/>
              <a:t> </a:t>
            </a:r>
            <a:r>
              <a:rPr lang="es-AR" sz="2000" dirty="0" err="1" smtClean="0"/>
              <a:t>seudobulbar</a:t>
            </a:r>
            <a:endParaRPr lang="es-AR" sz="2000" dirty="0" smtClean="0"/>
          </a:p>
          <a:p>
            <a:pPr lvl="1"/>
            <a:r>
              <a:rPr lang="es-AR" sz="2000" dirty="0" smtClean="0"/>
              <a:t>Muy </a:t>
            </a:r>
            <a:r>
              <a:rPr lang="es-AR" sz="2000" dirty="0" err="1" smtClean="0"/>
              <a:t>rapida</a:t>
            </a:r>
            <a:r>
              <a:rPr lang="es-AR" sz="2000" dirty="0" smtClean="0"/>
              <a:t> </a:t>
            </a:r>
            <a:r>
              <a:rPr lang="es-AR" sz="2000" dirty="0" err="1" smtClean="0"/>
              <a:t>evolucion</a:t>
            </a:r>
            <a:r>
              <a:rPr lang="es-AR" sz="2000" dirty="0" smtClean="0"/>
              <a:t>, </a:t>
            </a:r>
            <a:r>
              <a:rPr lang="es-AR" sz="2000" dirty="0" err="1" smtClean="0"/>
              <a:t>exposicion</a:t>
            </a:r>
            <a:r>
              <a:rPr lang="es-AR" sz="2000" dirty="0" smtClean="0"/>
              <a:t> a </a:t>
            </a:r>
            <a:r>
              <a:rPr lang="es-AR" sz="2000" dirty="0" err="1" smtClean="0"/>
              <a:t>neurolepticos</a:t>
            </a:r>
            <a:endParaRPr lang="es-AR" sz="2000" dirty="0"/>
          </a:p>
        </p:txBody>
      </p:sp>
    </p:spTree>
    <p:extLst>
      <p:ext uri="{BB962C8B-B14F-4D97-AF65-F5344CB8AC3E}">
        <p14:creationId xmlns:p14="http://schemas.microsoft.com/office/powerpoint/2010/main" xmlns="" val="387006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>
                <a:solidFill>
                  <a:schemeClr val="bg1"/>
                </a:solidFill>
              </a:rPr>
              <a:t>Enfermedad de Parkinson</a:t>
            </a: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14400" y="1340768"/>
            <a:ext cx="7772400" cy="4530725"/>
          </a:xfrm>
        </p:spPr>
        <p:txBody>
          <a:bodyPr/>
          <a:lstStyle/>
          <a:p>
            <a:r>
              <a:rPr lang="es-AR" dirty="0" smtClean="0"/>
              <a:t>Habiendo descartado elementos </a:t>
            </a:r>
            <a:r>
              <a:rPr lang="es-AR" dirty="0" err="1" smtClean="0"/>
              <a:t>atipicos</a:t>
            </a:r>
            <a:r>
              <a:rPr lang="es-AR" dirty="0" smtClean="0"/>
              <a:t> en el examen, existen criterios de apoyo que suelen aumentar el nivel de certidumbre diagnostica:</a:t>
            </a:r>
          </a:p>
          <a:p>
            <a:pPr lvl="1"/>
            <a:r>
              <a:rPr lang="es-AR" dirty="0" smtClean="0"/>
              <a:t>Presencia de temblor de reposo</a:t>
            </a:r>
          </a:p>
          <a:p>
            <a:pPr lvl="1"/>
            <a:r>
              <a:rPr lang="es-AR" dirty="0" err="1" smtClean="0"/>
              <a:t>Presentacion</a:t>
            </a:r>
            <a:r>
              <a:rPr lang="es-AR" dirty="0" smtClean="0"/>
              <a:t> </a:t>
            </a:r>
            <a:r>
              <a:rPr lang="es-AR" dirty="0" err="1" smtClean="0"/>
              <a:t>asimetrica</a:t>
            </a:r>
            <a:endParaRPr lang="es-AR" dirty="0" smtClean="0"/>
          </a:p>
          <a:p>
            <a:pPr lvl="1"/>
            <a:r>
              <a:rPr lang="es-AR" dirty="0" smtClean="0"/>
              <a:t>Curso progresivo lento</a:t>
            </a:r>
          </a:p>
          <a:p>
            <a:pPr lvl="1"/>
            <a:r>
              <a:rPr lang="es-AR" i="1" dirty="0" smtClean="0"/>
              <a:t>Respuesta a la </a:t>
            </a:r>
            <a:r>
              <a:rPr lang="es-AR" i="1" dirty="0" err="1" smtClean="0"/>
              <a:t>levodopa</a:t>
            </a:r>
            <a:r>
              <a:rPr lang="es-AR" i="1" dirty="0" smtClean="0"/>
              <a:t>??!!!</a:t>
            </a:r>
          </a:p>
          <a:p>
            <a:pPr lvl="1"/>
            <a:r>
              <a:rPr lang="es-AR" dirty="0" smtClean="0"/>
              <a:t>La presencia de trastorno olfatorio, RBD, </a:t>
            </a:r>
            <a:r>
              <a:rPr lang="es-AR" dirty="0" err="1" smtClean="0"/>
              <a:t>depresion</a:t>
            </a:r>
            <a:r>
              <a:rPr lang="es-AR" dirty="0" smtClean="0"/>
              <a:t>, </a:t>
            </a:r>
            <a:r>
              <a:rPr lang="es-AR" dirty="0" err="1" smtClean="0"/>
              <a:t>constipacion</a:t>
            </a:r>
            <a:r>
              <a:rPr lang="es-AR" dirty="0" smtClean="0"/>
              <a:t> son sugestivas de EP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xmlns="" val="267217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>
                <a:solidFill>
                  <a:schemeClr val="bg1"/>
                </a:solidFill>
              </a:rPr>
              <a:t>Enfermedad de Parkinson</a:t>
            </a: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14400" y="1412776"/>
            <a:ext cx="7772400" cy="4530725"/>
          </a:xfrm>
        </p:spPr>
        <p:txBody>
          <a:bodyPr/>
          <a:lstStyle/>
          <a:p>
            <a:r>
              <a:rPr lang="es-AR" dirty="0" smtClean="0"/>
              <a:t>Algunos puntos que merecen destacarse!!:</a:t>
            </a:r>
          </a:p>
          <a:p>
            <a:pPr lvl="1"/>
            <a:r>
              <a:rPr lang="es-AR" dirty="0" smtClean="0"/>
              <a:t>El diagnostico de EP nunca es de certeza absoluta</a:t>
            </a:r>
          </a:p>
          <a:p>
            <a:pPr lvl="1"/>
            <a:r>
              <a:rPr lang="es-AR" dirty="0" smtClean="0"/>
              <a:t>Los primeros 5 años de </a:t>
            </a:r>
            <a:r>
              <a:rPr lang="es-AR" dirty="0" err="1" smtClean="0"/>
              <a:t>evolucion</a:t>
            </a:r>
            <a:r>
              <a:rPr lang="es-AR" dirty="0" smtClean="0"/>
              <a:t> son claves para ver si aparecen indicadores sugestivos de </a:t>
            </a:r>
            <a:r>
              <a:rPr lang="es-AR" dirty="0" err="1" smtClean="0"/>
              <a:t>diagnosticos</a:t>
            </a:r>
            <a:r>
              <a:rPr lang="es-AR" dirty="0" smtClean="0"/>
              <a:t> alternativos</a:t>
            </a:r>
          </a:p>
          <a:p>
            <a:pPr lvl="1"/>
            <a:r>
              <a:rPr lang="es-AR" dirty="0" smtClean="0"/>
              <a:t>La presencia de temblor aislado no basta para hacer diagnostico de EP</a:t>
            </a:r>
          </a:p>
          <a:p>
            <a:pPr lvl="1"/>
            <a:r>
              <a:rPr lang="es-AR" dirty="0" smtClean="0"/>
              <a:t>El </a:t>
            </a:r>
            <a:r>
              <a:rPr lang="es-AR" dirty="0" err="1" smtClean="0"/>
              <a:t>fenomeno</a:t>
            </a:r>
            <a:r>
              <a:rPr lang="es-AR" dirty="0" smtClean="0"/>
              <a:t> de rueda dentada no es un signo fiable para determinar presencia de rigidez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xmlns="" val="169434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2375</TotalTime>
  <Words>861</Words>
  <Application>Microsoft Office PowerPoint</Application>
  <PresentationFormat>Presentación en pantalla (4:3)</PresentationFormat>
  <Paragraphs>101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Office Theme</vt:lpstr>
      <vt:lpstr>Diapositiva 1</vt:lpstr>
      <vt:lpstr>Enfermedad de Parkinson</vt:lpstr>
      <vt:lpstr>Enfermedad de Parkinson</vt:lpstr>
      <vt:lpstr>Enfermedad de Parkinson</vt:lpstr>
      <vt:lpstr>Enfermedad de Parkinson</vt:lpstr>
      <vt:lpstr>Enfermedad de Parkinson</vt:lpstr>
      <vt:lpstr>Enfermedad de Parkinson</vt:lpstr>
      <vt:lpstr>Enfermedad de Parkinson</vt:lpstr>
      <vt:lpstr>Enfermedad de Parkinson</vt:lpstr>
      <vt:lpstr>Enfermedad de Parkinson</vt:lpstr>
      <vt:lpstr>Enfermedad de Parkinson</vt:lpstr>
      <vt:lpstr>Enfermedad de Parkinson</vt:lpstr>
      <vt:lpstr>Enfermedad de Parkinson</vt:lpstr>
      <vt:lpstr>Enfermedad de Parkinson</vt:lpstr>
      <vt:lpstr>Enfermedad de Parkinson</vt:lpstr>
      <vt:lpstr>Enfermedad de Parkinson</vt:lpstr>
      <vt:lpstr>Enfermedad de Parkinson</vt:lpstr>
      <vt:lpstr>Enfermedad de Parkinson</vt:lpstr>
      <vt:lpstr>Temblores</vt:lpstr>
      <vt:lpstr>Temblores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Oscar</dc:creator>
  <cp:lastModifiedBy>user</cp:lastModifiedBy>
  <cp:revision>19</cp:revision>
  <dcterms:created xsi:type="dcterms:W3CDTF">2015-04-29T11:40:55Z</dcterms:created>
  <dcterms:modified xsi:type="dcterms:W3CDTF">2015-05-08T22:18:11Z</dcterms:modified>
</cp:coreProperties>
</file>