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3"/>
  </p:notesMasterIdLst>
  <p:handoutMasterIdLst>
    <p:handoutMasterId r:id="rId14"/>
  </p:handoutMasterIdLst>
  <p:sldIdLst>
    <p:sldId id="294" r:id="rId2"/>
    <p:sldId id="256" r:id="rId3"/>
    <p:sldId id="257" r:id="rId4"/>
    <p:sldId id="258" r:id="rId5"/>
    <p:sldId id="295" r:id="rId6"/>
    <p:sldId id="259" r:id="rId7"/>
    <p:sldId id="296" r:id="rId8"/>
    <p:sldId id="260" r:id="rId9"/>
    <p:sldId id="297" r:id="rId10"/>
    <p:sldId id="299" r:id="rId11"/>
    <p:sldId id="300" r:id="rId1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CC"/>
    <a:srgbClr val="FF3300"/>
    <a:srgbClr val="66FF33"/>
    <a:srgbClr val="3399FF"/>
    <a:srgbClr val="0000CC"/>
    <a:srgbClr val="006666"/>
    <a:srgbClr val="CC3300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>
      <p:cViewPr varScale="1">
        <p:scale>
          <a:sx n="63" d="100"/>
          <a:sy n="63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C1C3535-CBDC-4E11-B7C3-622A307C7CE1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6AFBF4B-6319-4012-93E8-79DF4616C8C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9E00E4F-A827-4BA2-8B1A-21F6443175BA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0BF77B-53E4-46EC-A6B8-AC5CDFC120B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E4DD6-B113-4D69-8981-151013916107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D6670-EC39-4738-88BA-915A73236C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F7EDC-A749-42E8-9420-0913470C0D3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03F3F-37AC-40BE-93A1-30611A1C48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C9693-C8B9-475F-A318-E2E09F83D776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0F5D4-7BBD-4216-AC9E-1A0C60D4076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B4C4B-6431-411E-A3A8-B657BFC57B0D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EB9F6-6910-4F89-A91F-C6226F96B5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1BD0B-B1D4-451E-902E-97AA4A91C1E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6CD34-86B2-4E78-91C3-ECA62C13AD4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665BA-7337-45A5-80EF-35C8177EAD27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0E657-0A57-4F28-AD0A-AB725DFF17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2ABB08-4CC4-410F-A1E4-DEE6A2FC30B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8E596-654D-4B4D-8FF9-57091AD5CBD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8E6E5-3087-4A52-82DA-F49C8CEFE373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147A4-9CE1-4E99-BC26-5ED9946BF7E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3B6F-8268-4ECA-88E7-DBBEB365A5E5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3E46E3-5917-4A7C-98A0-AC3768020EC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2693C-7DEC-4EBF-9694-712B5B17B319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9704AE-8701-4B6F-BFEA-FBC457CABA0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0D9DA-5E88-4F68-BA9D-57C2AEF9CFCF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3D798-9C76-4F6A-AD39-820A980F58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5E513DC3-C3D9-49D8-A54C-386832A6219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97745A12-3BFC-436F-97A1-DB8E0F2106A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od2_1.htm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BE1A88-7B69-45B1-987D-BA8CB8A6224F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15362" name="1 Título"/>
          <p:cNvSpPr>
            <a:spLocks noGrp="1"/>
          </p:cNvSpPr>
          <p:nvPr>
            <p:ph type="title" idx="4294967295"/>
          </p:nvPr>
        </p:nvSpPr>
        <p:spPr>
          <a:xfrm>
            <a:off x="1905000" y="2667000"/>
            <a:ext cx="6629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Curso a distancia </a:t>
            </a:r>
            <a:b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en-US" sz="32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Caso XVIII</a:t>
            </a:r>
            <a:endParaRPr lang="es-ES" sz="3200" b="1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4643438" y="4292600"/>
            <a:ext cx="3744912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CC"/>
                </a:solidFill>
              </a:rPr>
              <a:t>Dra Margarita Gaset</a:t>
            </a:r>
          </a:p>
          <a:p>
            <a:pPr>
              <a:spcBef>
                <a:spcPct val="50000"/>
              </a:spcBef>
            </a:pPr>
            <a:endParaRPr lang="en-US" sz="2400" b="1">
              <a:solidFill>
                <a:srgbClr val="9900CC"/>
              </a:solidFill>
            </a:endParaRP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CC"/>
                </a:solidFill>
              </a:rPr>
              <a:t>Modulo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D5D17-6757-4990-BBC9-8D7884385F1E}" type="slidenum">
              <a:rPr lang="es-ES"/>
              <a:pPr>
                <a:defRPr/>
              </a:pPr>
              <a:t>10</a:t>
            </a:fld>
            <a:endParaRPr lang="es-ES"/>
          </a:p>
        </p:txBody>
      </p:sp>
      <p:sp>
        <p:nvSpPr>
          <p:cNvPr id="33794" name="4 Título"/>
          <p:cNvSpPr>
            <a:spLocks noGrp="1"/>
          </p:cNvSpPr>
          <p:nvPr>
            <p:ph type="title" idx="4294967295"/>
          </p:nvPr>
        </p:nvSpPr>
        <p:spPr>
          <a:xfrm>
            <a:off x="539750" y="2636838"/>
            <a:ext cx="7740650" cy="1143000"/>
          </a:xfrm>
        </p:spPr>
        <p:txBody>
          <a:bodyPr/>
          <a:lstStyle/>
          <a:p>
            <a:pPr eaLnBrk="1" hangingPunct="1"/>
            <a:r>
              <a:rPr lang="es-ES" sz="2400" b="1" dirty="0" smtClean="0">
                <a:solidFill>
                  <a:srgbClr val="0000CC"/>
                </a:solidFill>
                <a:latin typeface="Comic Sans MS" pitchFamily="66" charset="0"/>
              </a:rPr>
              <a:t>Con estos datos, ¿cual es su razonamiento clínico?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A9168A-B7C1-46B7-BA92-AC561E12177E}" type="slidenum">
              <a:rPr lang="es-ES"/>
              <a:pPr>
                <a:defRPr/>
              </a:pPr>
              <a:t>11</a:t>
            </a:fld>
            <a:endParaRPr lang="es-ES"/>
          </a:p>
        </p:txBody>
      </p:sp>
      <p:sp>
        <p:nvSpPr>
          <p:cNvPr id="35842" name="2 Marcador de contenido"/>
          <p:cNvSpPr>
            <a:spLocks noGrp="1"/>
          </p:cNvSpPr>
          <p:nvPr>
            <p:ph idx="4294967295"/>
          </p:nvPr>
        </p:nvSpPr>
        <p:spPr>
          <a:xfrm>
            <a:off x="539750" y="1844675"/>
            <a:ext cx="8604250" cy="33131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ct val="100000"/>
              </a:spcBef>
              <a:buClr>
                <a:srgbClr val="FF3300"/>
              </a:buClr>
              <a:buFontTx/>
              <a:buChar char="•"/>
              <a:defRPr/>
            </a:pPr>
            <a:r>
              <a:rPr lang="es-ES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¿Piensa en una insuficiencia cardíaca descompensada?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  <a:buClr>
                <a:srgbClr val="FF3300"/>
              </a:buClr>
              <a:buFontTx/>
              <a:buChar char="•"/>
              <a:defRPr/>
            </a:pPr>
            <a:r>
              <a:rPr lang="es-ES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¿Piensa en un proceso infeccioso secundario a la flebitis?</a:t>
            </a:r>
          </a:p>
          <a:p>
            <a:pPr eaLnBrk="1" hangingPunct="1">
              <a:lnSpc>
                <a:spcPct val="150000"/>
              </a:lnSpc>
              <a:spcBef>
                <a:spcPct val="100000"/>
              </a:spcBef>
              <a:buClr>
                <a:srgbClr val="FF3300"/>
              </a:buClr>
              <a:buFontTx/>
              <a:buChar char="•"/>
              <a:defRPr/>
            </a:pPr>
            <a:r>
              <a:rPr lang="es-ES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¿Lo enfoca de otro modo?</a:t>
            </a:r>
          </a:p>
          <a:p>
            <a:pPr eaLnBrk="1" hangingPunct="1">
              <a:defRPr/>
            </a:pPr>
            <a:endParaRPr lang="es-ES" sz="2400" dirty="0" smtClean="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5843" name="Text Box 4"/>
          <p:cNvSpPr txBox="1">
            <a:spLocks noChangeArrowheads="1"/>
          </p:cNvSpPr>
          <p:nvPr/>
        </p:nvSpPr>
        <p:spPr bwMode="auto">
          <a:xfrm>
            <a:off x="1116013" y="5300663"/>
            <a:ext cx="76327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400" b="1" dirty="0">
                <a:solidFill>
                  <a:srgbClr val="0000CC"/>
                </a:solidFill>
                <a:hlinkClick r:id="rId3" action="ppaction://hlinkfile"/>
              </a:rPr>
              <a:t>Opine en el formulario adjunto y pase al módulo siguiente</a:t>
            </a:r>
            <a:endParaRPr lang="es-ES" sz="2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8E766A-0ECB-4E72-A5BD-18BE69015AE4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17410" name="Text Box 4"/>
          <p:cNvSpPr txBox="1">
            <a:spLocks noChangeArrowheads="1"/>
          </p:cNvSpPr>
          <p:nvPr/>
        </p:nvSpPr>
        <p:spPr bwMode="auto">
          <a:xfrm>
            <a:off x="827088" y="2349500"/>
            <a:ext cx="76327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  <a:spcBef>
                <a:spcPct val="110000"/>
              </a:spcBef>
            </a:pPr>
            <a:r>
              <a:rPr lang="es-ES" sz="2000">
                <a:solidFill>
                  <a:schemeClr val="tx2"/>
                </a:solidFill>
              </a:rPr>
              <a:t>Se presenta el caso de un paciente de sexo masculino, de 62 años, que consulta al servicio de guardia por disnea cf III.</a:t>
            </a:r>
            <a:br>
              <a:rPr lang="es-ES" sz="2000">
                <a:solidFill>
                  <a:schemeClr val="tx2"/>
                </a:solidFill>
              </a:rPr>
            </a:br>
            <a:r>
              <a:rPr lang="es-ES" sz="2000">
                <a:solidFill>
                  <a:schemeClr val="tx2"/>
                </a:solidFill>
              </a:rPr>
              <a:t/>
            </a:r>
            <a:br>
              <a:rPr lang="es-ES" sz="2000">
                <a:solidFill>
                  <a:schemeClr val="tx2"/>
                </a:solidFill>
              </a:rPr>
            </a:br>
            <a:r>
              <a:rPr lang="es-ES" sz="2000">
                <a:solidFill>
                  <a:schemeClr val="tx2"/>
                </a:solidFill>
              </a:rPr>
              <a:t>Tiene antecedentes de hipertensión arterial mal controlada, obesidad con un BMI de 32, y dislipemia mixta sin tratamiento, tabaquismo de 10 cigarrillos por día.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164E88-24CC-41C8-92DA-F111355218D4}" type="slidenum">
              <a:rPr lang="es-ES"/>
              <a:pPr>
                <a:defRPr/>
              </a:pPr>
              <a:t>3</a:t>
            </a:fld>
            <a:endParaRPr lang="es-ES"/>
          </a:p>
        </p:txBody>
      </p:sp>
      <p:sp>
        <p:nvSpPr>
          <p:cNvPr id="19458" name="Rectangle 4"/>
          <p:cNvSpPr>
            <a:spLocks noChangeArrowheads="1"/>
          </p:cNvSpPr>
          <p:nvPr/>
        </p:nvSpPr>
        <p:spPr bwMode="auto">
          <a:xfrm>
            <a:off x="971550" y="2320925"/>
            <a:ext cx="7129463" cy="258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120000"/>
              </a:lnSpc>
              <a:spcBef>
                <a:spcPct val="100000"/>
              </a:spcBef>
            </a:pPr>
            <a:r>
              <a:rPr lang="es-ES" sz="2000"/>
              <a:t>Al examen físico se constata TA 190-110mmHg, rales bibasales  y frecuencia cardíaca 120/minuto. Se lo medica con enalapril y furosemida.</a:t>
            </a:r>
          </a:p>
          <a:p>
            <a:pPr>
              <a:lnSpc>
                <a:spcPct val="120000"/>
              </a:lnSpc>
              <a:spcBef>
                <a:spcPct val="100000"/>
              </a:spcBef>
            </a:pPr>
            <a:r>
              <a:rPr lang="es-ES" sz="2000"/>
              <a:t>En el laboratorio ionograma normal, hematocrito 37%, blancos 10.500/mm3, orina normal, TGO 45, TGP 40,     BRR total 0,9, creatinina 1,00, urea 44, glucemia 99.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CA615-40D0-44E5-9980-84B18CA51C0A}" type="slidenum">
              <a:rPr lang="es-ES"/>
              <a:pPr>
                <a:defRPr/>
              </a:pPr>
              <a:t>4</a:t>
            </a:fld>
            <a:endParaRPr lang="es-ES"/>
          </a:p>
        </p:txBody>
      </p:sp>
      <p:sp>
        <p:nvSpPr>
          <p:cNvPr id="21506" name="Rectangle 4"/>
          <p:cNvSpPr>
            <a:spLocks noChangeArrowheads="1"/>
          </p:cNvSpPr>
          <p:nvPr/>
        </p:nvSpPr>
        <p:spPr bwMode="auto">
          <a:xfrm>
            <a:off x="827088" y="2060575"/>
            <a:ext cx="7345362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100000"/>
              </a:spcBef>
            </a:pPr>
            <a:r>
              <a:rPr lang="es-ES" sz="2000"/>
              <a:t>La respuesta al tratamiento es mala, no mejora la disnea ni la TA, se decide comenzar con NTG, con respuesta favorable, la vía periférica se complica con una flebitis, calor, rubor y dolor en la zona. </a:t>
            </a:r>
          </a:p>
          <a:p>
            <a:pPr>
              <a:lnSpc>
                <a:spcPct val="120000"/>
              </a:lnSpc>
              <a:spcBef>
                <a:spcPct val="100000"/>
              </a:spcBef>
            </a:pPr>
            <a:r>
              <a:rPr lang="es-ES" sz="2000"/>
              <a:t>Se decide colocar la vía en una yugular externa por falta de mejores accesos periféricos, de modo de poder continuar con la medicación. </a:t>
            </a:r>
          </a:p>
          <a:p>
            <a:pPr>
              <a:lnSpc>
                <a:spcPct val="120000"/>
              </a:lnSpc>
              <a:spcBef>
                <a:spcPct val="100000"/>
              </a:spcBef>
            </a:pPr>
            <a:r>
              <a:rPr lang="es-ES" sz="2000"/>
              <a:t>A las 12 hs de su consulta, estabilizado hemodinamicamente, pasa al servicio de clínica médica.</a:t>
            </a:r>
            <a:r>
              <a:rPr lang="es-ES" sz="200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CDFFFF-1FD2-4C92-92A4-A048A0733329}" type="slidenum">
              <a:rPr lang="es-ES"/>
              <a:pPr>
                <a:defRPr/>
              </a:pPr>
              <a:t>5</a:t>
            </a:fld>
            <a:endParaRPr lang="es-ES"/>
          </a:p>
        </p:txBody>
      </p:sp>
      <p:sp>
        <p:nvSpPr>
          <p:cNvPr id="23554" name="1 Título"/>
          <p:cNvSpPr>
            <a:spLocks noGrp="1"/>
          </p:cNvSpPr>
          <p:nvPr>
            <p:ph type="title" idx="4294967295"/>
          </p:nvPr>
        </p:nvSpPr>
        <p:spPr>
          <a:xfrm>
            <a:off x="755650" y="2420938"/>
            <a:ext cx="6629400" cy="1646237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100000"/>
              </a:spcBef>
            </a:pPr>
            <a: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  <a:t>Al ingreso al servicio:</a:t>
            </a:r>
            <a:b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  <a:t>Signos vitales, tensión arterial 145-85 mmmHg, febril con 38 grados ºC, frecuencia cardíaca 110/minuto, frecuencia respiratoria 18/minuto.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045CC-91C0-406E-9AF2-43DBC699BF8F}" type="slidenum">
              <a:rPr lang="es-ES"/>
              <a:pPr>
                <a:defRPr/>
              </a:pPr>
              <a:t>6</a:t>
            </a:fld>
            <a:endParaRPr lang="es-ES"/>
          </a:p>
        </p:txBody>
      </p:sp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684213" y="2492375"/>
            <a:ext cx="7993062" cy="252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100000"/>
              </a:spcBef>
              <a:buFont typeface="Arial" charset="0"/>
              <a:buChar char="•"/>
            </a:pPr>
            <a:r>
              <a:rPr lang="es-ES" sz="2000"/>
              <a:t>Tiene una flebitis en miembro superior derecho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Font typeface="Arial" charset="0"/>
              <a:buChar char="•"/>
            </a:pPr>
            <a:r>
              <a:rPr lang="es-ES" sz="2000"/>
              <a:t>Examen cardiovascular  ruidos normofonéticos, taquicárdico, soplo sistólico 2/6 en foco aortico</a:t>
            </a:r>
          </a:p>
          <a:p>
            <a:pPr>
              <a:lnSpc>
                <a:spcPct val="120000"/>
              </a:lnSpc>
              <a:spcBef>
                <a:spcPct val="100000"/>
              </a:spcBef>
              <a:buFont typeface="Arial" charset="0"/>
              <a:buChar char="•"/>
            </a:pPr>
            <a:r>
              <a:rPr lang="es-ES" sz="2000"/>
              <a:t>Examen respiratorio con una banda fina de rales crepitantes en ambas bases</a:t>
            </a:r>
          </a:p>
        </p:txBody>
      </p:sp>
      <p:sp>
        <p:nvSpPr>
          <p:cNvPr id="25603" name="6 Título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s-ES" sz="2000" smtClean="0">
                <a:latin typeface="Comic Sans MS" pitchFamily="66" charset="0"/>
              </a:rPr>
              <a:t>En el examen físico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9FAB71-496B-4C43-BA7F-B5C17F3B5AB2}" type="slidenum">
              <a:rPr lang="es-ES"/>
              <a:pPr>
                <a:defRPr/>
              </a:pPr>
              <a:t>7</a:t>
            </a:fld>
            <a:endParaRPr lang="es-ES"/>
          </a:p>
        </p:txBody>
      </p:sp>
      <p:sp>
        <p:nvSpPr>
          <p:cNvPr id="27650" name="1 Título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s-ES" sz="2000" smtClean="0">
                <a:latin typeface="Comic Sans MS" pitchFamily="66" charset="0"/>
              </a:rPr>
              <a:t>En el examen fisico</a:t>
            </a:r>
          </a:p>
        </p:txBody>
      </p:sp>
      <p:sp>
        <p:nvSpPr>
          <p:cNvPr id="27651" name="2 Rectángulo"/>
          <p:cNvSpPr>
            <a:spLocks noChangeArrowheads="1"/>
          </p:cNvSpPr>
          <p:nvPr/>
        </p:nvSpPr>
        <p:spPr bwMode="auto">
          <a:xfrm>
            <a:off x="395288" y="2133600"/>
            <a:ext cx="8424862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buClr>
                <a:schemeClr val="tx1"/>
              </a:buClr>
              <a:buFontTx/>
              <a:buChar char="•"/>
            </a:pPr>
            <a:r>
              <a:rPr lang="es-ES" sz="2000"/>
              <a:t>Abdomen simétrico, en delantal, con dolor localizado en hemiabdomen derecho. La palpación del mismo resulta difícil por la obesidad del paciente, se localiza el dolor especialmente en hipocondrio derecho y flanco derecho.</a:t>
            </a:r>
          </a:p>
          <a:p>
            <a:pPr marL="268288" indent="-268288">
              <a:buClr>
                <a:schemeClr val="tx1"/>
              </a:buClr>
              <a:buFontTx/>
              <a:buChar char="•"/>
            </a:pPr>
            <a:endParaRPr lang="en-US" sz="2000"/>
          </a:p>
          <a:p>
            <a:pPr marL="268288" indent="-268288">
              <a:buClr>
                <a:schemeClr val="tx1"/>
              </a:buClr>
              <a:buFontTx/>
              <a:buChar char="•"/>
            </a:pPr>
            <a:r>
              <a:rPr lang="es-ES" sz="2000"/>
              <a:t>Examen neurológico normal</a:t>
            </a:r>
          </a:p>
          <a:p>
            <a:pPr marL="268288" indent="-268288">
              <a:buClr>
                <a:schemeClr val="tx1"/>
              </a:buClr>
              <a:buFontTx/>
              <a:buChar char="•"/>
            </a:pPr>
            <a:endParaRPr lang="es-ES" sz="2000"/>
          </a:p>
          <a:p>
            <a:pPr marL="268288" indent="-268288">
              <a:buClr>
                <a:schemeClr val="tx1"/>
              </a:buClr>
              <a:buFontTx/>
              <a:buChar char="•"/>
            </a:pPr>
            <a:r>
              <a:rPr lang="es-ES" sz="2000"/>
              <a:t>Puño percusión negativa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31C18-1BAC-4721-9044-1BC2A4A9B767}" type="slidenum">
              <a:rPr lang="es-ES"/>
              <a:pPr>
                <a:defRPr/>
              </a:pPr>
              <a:t>8</a:t>
            </a:fld>
            <a:endParaRPr lang="es-ES"/>
          </a:p>
        </p:txBody>
      </p:sp>
      <p:sp>
        <p:nvSpPr>
          <p:cNvPr id="29698" name="4 Título"/>
          <p:cNvSpPr>
            <a:spLocks noGrp="1"/>
          </p:cNvSpPr>
          <p:nvPr>
            <p:ph type="title" idx="4294967295"/>
          </p:nvPr>
        </p:nvSpPr>
        <p:spPr>
          <a:xfrm>
            <a:off x="1979613" y="228600"/>
            <a:ext cx="6707187" cy="1255713"/>
          </a:xfrm>
        </p:spPr>
        <p:txBody>
          <a:bodyPr anchor="ctr"/>
          <a:lstStyle/>
          <a:p>
            <a:pPr eaLnBrk="1" hangingPunct="1"/>
            <a:r>
              <a:rPr lang="es-ES" sz="2000" smtClean="0">
                <a:solidFill>
                  <a:schemeClr val="tx1"/>
                </a:solidFill>
                <a:latin typeface="Comic Sans MS" pitchFamily="66" charset="0"/>
              </a:rPr>
              <a:t>En el laboratorio se obtienen como datos positivos</a:t>
            </a:r>
          </a:p>
        </p:txBody>
      </p:sp>
      <p:graphicFrame>
        <p:nvGraphicFramePr>
          <p:cNvPr id="20508" name="Group 28"/>
          <p:cNvGraphicFramePr>
            <a:graphicFrameLocks noGrp="1"/>
          </p:cNvGraphicFramePr>
          <p:nvPr>
            <p:ph sz="half" idx="4294967295"/>
          </p:nvPr>
        </p:nvGraphicFramePr>
        <p:xfrm>
          <a:off x="1187450" y="1700213"/>
          <a:ext cx="6624638" cy="4540250"/>
        </p:xfrm>
        <a:graphic>
          <a:graphicData uri="http://schemas.openxmlformats.org/drawingml/2006/table">
            <a:tbl>
              <a:tblPr/>
              <a:tblGrid>
                <a:gridCol w="6624638"/>
              </a:tblGrid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Hemograma con Hto  37%, rojos 4.100.000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Recuento de blancos 24000/mm3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Eritrosedimentación 92mm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Glucemia 99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Hepatograma normal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Coagulograma normal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Urea 39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Creatinina 1,10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Na 125  K 4,1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Orina normal</a:t>
                      </a:r>
                      <a:endParaRPr kumimoji="0" lang="es-E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5B76AB-0049-4505-B5E5-7964DF3C2842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31746" name="2 Marcador de contenido"/>
          <p:cNvSpPr>
            <a:spLocks noGrp="1"/>
          </p:cNvSpPr>
          <p:nvPr>
            <p:ph idx="4294967295"/>
          </p:nvPr>
        </p:nvSpPr>
        <p:spPr>
          <a:xfrm>
            <a:off x="1187450" y="2924175"/>
            <a:ext cx="7318375" cy="1714500"/>
          </a:xfrm>
        </p:spPr>
        <p:txBody>
          <a:bodyPr/>
          <a:lstStyle/>
          <a:p>
            <a:pPr eaLnBrk="1" hangingPunct="1"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Saturación 96%</a:t>
            </a:r>
          </a:p>
          <a:p>
            <a:pPr eaLnBrk="1" hangingPunct="1"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Estado acido base normal</a:t>
            </a:r>
          </a:p>
          <a:p>
            <a:pPr eaLnBrk="1" hangingPunct="1"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Rx tórax con cardiomegalia y botón aortico prominente y calcificado</a:t>
            </a: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1042988" y="1989138"/>
            <a:ext cx="748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sz="2000"/>
              <a:t>Resto de los exámenes complementarios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628</TotalTime>
  <Words>382</Words>
  <Application>Microsoft Office PowerPoint</Application>
  <PresentationFormat>Presentación en pantalla (4:3)</PresentationFormat>
  <Paragraphs>52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Perfil</vt:lpstr>
      <vt:lpstr>Curso a distancia  Caso XVIII</vt:lpstr>
      <vt:lpstr>Diapositiva 2</vt:lpstr>
      <vt:lpstr>Diapositiva 3</vt:lpstr>
      <vt:lpstr>Diapositiva 4</vt:lpstr>
      <vt:lpstr>Al ingreso al servicio:  Signos vitales, tensión arterial 145-85 mmmHg, febril con 38 grados ºC, frecuencia cardíaca 110/minuto, frecuencia respiratoria 18/minuto.</vt:lpstr>
      <vt:lpstr>En el examen físico</vt:lpstr>
      <vt:lpstr>En el examen fisico</vt:lpstr>
      <vt:lpstr>En el laboratorio se obtienen como datos positivos</vt:lpstr>
      <vt:lpstr>Diapositiva 9</vt:lpstr>
      <vt:lpstr>Con estos datos, ¿cual es su razonamiento clínico?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Miguel</dc:creator>
  <cp:lastModifiedBy>M.L.</cp:lastModifiedBy>
  <cp:revision>47</cp:revision>
  <dcterms:created xsi:type="dcterms:W3CDTF">2006-11-18T19:36:23Z</dcterms:created>
  <dcterms:modified xsi:type="dcterms:W3CDTF">2012-05-01T21:12:29Z</dcterms:modified>
</cp:coreProperties>
</file>