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2" saveSubsetFonts="1">
  <p:sldMasterIdLst>
    <p:sldMasterId id="2147483666" r:id="rId1"/>
  </p:sldMasterIdLst>
  <p:notesMasterIdLst>
    <p:notesMasterId r:id="rId16"/>
  </p:notesMasterIdLst>
  <p:handoutMasterIdLst>
    <p:handoutMasterId r:id="rId17"/>
  </p:handoutMasterIdLst>
  <p:sldIdLst>
    <p:sldId id="303" r:id="rId2"/>
    <p:sldId id="304" r:id="rId3"/>
    <p:sldId id="298" r:id="rId4"/>
    <p:sldId id="305" r:id="rId5"/>
    <p:sldId id="306" r:id="rId6"/>
    <p:sldId id="301" r:id="rId7"/>
    <p:sldId id="262" r:id="rId8"/>
    <p:sldId id="263" r:id="rId9"/>
    <p:sldId id="265" r:id="rId10"/>
    <p:sldId id="266" r:id="rId11"/>
    <p:sldId id="267" r:id="rId12"/>
    <p:sldId id="268" r:id="rId13"/>
    <p:sldId id="261" r:id="rId14"/>
    <p:sldId id="264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CC"/>
    <a:srgbClr val="FF3300"/>
    <a:srgbClr val="66FF33"/>
    <a:srgbClr val="3399FF"/>
    <a:srgbClr val="0000CC"/>
    <a:srgbClr val="006666"/>
    <a:srgbClr val="CC3300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2B3E43-5FFA-4F5C-953F-676361EE2DC2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AEE55E1-8CAD-41DE-BE37-16D3E11EE6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E77AD5-17D8-4008-B58F-0AD3B53543B2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38F7D2-E3EB-4B78-9766-38FE4D95C0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7B65-32DD-49A2-A045-1AE68BED27EA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7CDDA-3082-4A21-BB0A-331D822294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33FF0-0086-4368-A837-1BE44DD059AA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6D82-246B-4B75-ABEC-5C43C0712F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A9EE4-D04D-458C-B888-0D1F35199B60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5415E-9211-4AA3-B8A9-79C916F014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94B94-058E-485B-9304-0B6E6417AAC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6AC04-9426-4053-B40D-B0855C6A4D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EA3D6-FA84-42F5-BCE7-483CD46AEB02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03E03-3D73-4AD0-8F23-1067610B45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D5A5A-53B8-4F9C-BFB8-C7408A460FE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58B6-A1EE-4CD3-9ADB-0DD7446F51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64E54-D6E1-48D9-9C97-729656FE9306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C2071-AC6B-4273-BCEF-39FBD72757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76AB-CEC2-4C30-A9D1-575F4320B07A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32646-E835-46C1-8CB2-5278606EE6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0874D-FC21-4CD7-A4A6-925734D3571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2BF3-125B-4C21-B9A5-CED035B5D8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1277E-6A7C-4509-90E6-976FE94B2578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6E7D-EA39-4635-A76F-2A018D1492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8B836-C422-4F66-9F03-E33A7D6FB2B2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426A5-A976-431B-8329-78D1B31D9B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E7D51E72-3FD2-4BA3-B489-0899365B8115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B964699D-333A-4C4B-91DF-F083F8C189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od2_2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D4869-F0F5-46A0-BAEC-7492F6D83FB9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39938" name="1 Título"/>
          <p:cNvSpPr>
            <a:spLocks noGrp="1"/>
          </p:cNvSpPr>
          <p:nvPr>
            <p:ph type="title" idx="4294967295"/>
          </p:nvPr>
        </p:nvSpPr>
        <p:spPr>
          <a:xfrm>
            <a:off x="1905000" y="2667000"/>
            <a:ext cx="6629400" cy="1143000"/>
          </a:xfrm>
        </p:spPr>
        <p:txBody>
          <a:bodyPr/>
          <a:lstStyle/>
          <a:p>
            <a:pPr eaLnBrk="1" hangingPunct="1"/>
            <a:r>
              <a:rPr lang="es-ES" sz="2400" b="1" smtClean="0">
                <a:solidFill>
                  <a:srgbClr val="FF3300"/>
                </a:solidFill>
                <a:latin typeface="Comic Sans MS" pitchFamily="66" charset="0"/>
              </a:rPr>
              <a:t>Curso a distancia</a:t>
            </a:r>
            <a:r>
              <a:rPr lang="es-ES" sz="2000" smtClean="0">
                <a:latin typeface="Comic Sans MS" pitchFamily="66" charset="0"/>
              </a:rPr>
              <a:t> </a:t>
            </a:r>
            <a:br>
              <a:rPr lang="es-ES" sz="2000" smtClean="0">
                <a:latin typeface="Comic Sans MS" pitchFamily="66" charset="0"/>
              </a:rPr>
            </a:br>
            <a:r>
              <a:rPr lang="es-ES" sz="2400" b="1" smtClean="0">
                <a:solidFill>
                  <a:srgbClr val="FF3300"/>
                </a:solidFill>
                <a:latin typeface="Comic Sans MS" pitchFamily="66" charset="0"/>
              </a:rPr>
              <a:t>Caso XVIII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779838" y="4292600"/>
            <a:ext cx="46085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Dra Margarita Gaset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Modulo 2</a:t>
            </a:r>
            <a:endParaRPr lang="es-ES" sz="2400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D6415-85D9-4E04-866E-BB345D5FDA43}" type="slidenum">
              <a:rPr lang="es-ES"/>
              <a:pPr>
                <a:defRPr/>
              </a:pPr>
              <a:t>21</a:t>
            </a:fld>
            <a:endParaRPr lang="es-ES"/>
          </a:p>
        </p:txBody>
      </p:sp>
      <p:pic>
        <p:nvPicPr>
          <p:cNvPr id="58370" name="Picture 4" descr="caso38fi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49238"/>
            <a:ext cx="8208963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A88CA-E716-42E2-8467-74731D0C8EBC}" type="slidenum">
              <a:rPr lang="es-ES"/>
              <a:pPr>
                <a:defRPr/>
              </a:pPr>
              <a:t>22</a:t>
            </a:fld>
            <a:endParaRPr lang="es-ES"/>
          </a:p>
        </p:txBody>
      </p:sp>
      <p:pic>
        <p:nvPicPr>
          <p:cNvPr id="60418" name="Picture 4" descr="caso38fig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" y="377825"/>
            <a:ext cx="8135938" cy="611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3CA5-68E7-4E32-A588-61A0EB52A76D}" type="slidenum">
              <a:rPr lang="es-ES"/>
              <a:pPr>
                <a:defRPr/>
              </a:pPr>
              <a:t>23</a:t>
            </a:fld>
            <a:endParaRPr lang="es-ES"/>
          </a:p>
        </p:txBody>
      </p:sp>
      <p:pic>
        <p:nvPicPr>
          <p:cNvPr id="62466" name="Picture 4" descr="caso38fig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03213"/>
            <a:ext cx="8064500" cy="605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A339C-0DA5-40D9-BBDA-2E3E3743FC84}" type="slidenum">
              <a:rPr lang="es-ES"/>
              <a:pPr>
                <a:defRPr/>
              </a:pPr>
              <a:t>24</a:t>
            </a:fld>
            <a:endParaRPr lang="es-ES"/>
          </a:p>
        </p:txBody>
      </p:sp>
      <p:sp>
        <p:nvSpPr>
          <p:cNvPr id="645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060575"/>
            <a:ext cx="7473950" cy="2233613"/>
          </a:xfrm>
        </p:spPr>
        <p:txBody>
          <a:bodyPr anchor="ctr"/>
          <a:lstStyle/>
          <a:p>
            <a:pPr eaLnBrk="1" hangingPunct="1"/>
            <a:r>
              <a:rPr lang="es-ES" sz="2400" b="1" smtClean="0">
                <a:solidFill>
                  <a:srgbClr val="0000CC"/>
                </a:solidFill>
                <a:latin typeface="Comic Sans MS" pitchFamily="66" charset="0"/>
              </a:rPr>
              <a:t>¿Cual es su planteo de orientación diagnóstica?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85F36-A874-4404-A817-654EE8928E04}" type="slidenum">
              <a:rPr lang="es-ES"/>
              <a:pPr>
                <a:defRPr/>
              </a:pPr>
              <a:t>25</a:t>
            </a:fld>
            <a:endParaRPr lang="es-ES"/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7450" y="1917700"/>
            <a:ext cx="6635750" cy="3743325"/>
          </a:xfrm>
        </p:spPr>
        <p:txBody>
          <a:bodyPr/>
          <a:lstStyle/>
          <a:p>
            <a:pPr marL="571500" indent="-571500" eaLnBrk="1" hangingPunct="1">
              <a:lnSpc>
                <a:spcPct val="160000"/>
              </a:lnSpc>
              <a:buClr>
                <a:srgbClr val="FF3300"/>
              </a:buClr>
              <a:buFont typeface="Wingdings" pitchFamily="2" charset="2"/>
              <a:buAutoNum type="alphaLcParenR"/>
              <a:defRPr/>
            </a:pP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Proceso </a:t>
            </a:r>
            <a:r>
              <a:rPr lang="es-ES" sz="24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neoplásico</a:t>
            </a: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con necrosis central</a:t>
            </a:r>
          </a:p>
          <a:p>
            <a:pPr marL="571500" indent="-571500" eaLnBrk="1" hangingPunct="1">
              <a:lnSpc>
                <a:spcPct val="160000"/>
              </a:lnSpc>
              <a:buClr>
                <a:srgbClr val="FF3300"/>
              </a:buClr>
              <a:buFont typeface="Wingdings" pitchFamily="2" charset="2"/>
              <a:buAutoNum type="alphaLcParenR"/>
              <a:defRPr/>
            </a:pP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Absceso hepático</a:t>
            </a:r>
          </a:p>
          <a:p>
            <a:pPr marL="571500" indent="-571500" eaLnBrk="1" hangingPunct="1">
              <a:lnSpc>
                <a:spcPct val="160000"/>
              </a:lnSpc>
              <a:buClr>
                <a:srgbClr val="FF3300"/>
              </a:buClr>
              <a:buFont typeface="Wingdings" pitchFamily="2" charset="2"/>
              <a:buAutoNum type="alphaLcParenR"/>
              <a:defRPr/>
            </a:pP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Colecistitis </a:t>
            </a:r>
            <a:r>
              <a:rPr lang="es-ES" sz="24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alitiásica</a:t>
            </a:r>
            <a:endParaRPr lang="es-E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571500" indent="-571500" eaLnBrk="1" hangingPunct="1">
              <a:lnSpc>
                <a:spcPct val="160000"/>
              </a:lnSpc>
              <a:buClr>
                <a:srgbClr val="FF3300"/>
              </a:buClr>
              <a:buFont typeface="Wingdings" pitchFamily="2" charset="2"/>
              <a:buAutoNum type="alphaLcParenR"/>
              <a:defRPr/>
            </a:pP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Absceso amebiano</a:t>
            </a:r>
          </a:p>
          <a:p>
            <a:pPr marL="571500" indent="-571500" eaLnBrk="1" hangingPunct="1">
              <a:lnSpc>
                <a:spcPct val="160000"/>
              </a:lnSpc>
              <a:buClr>
                <a:srgbClr val="FF3300"/>
              </a:buClr>
              <a:buFont typeface="Wingdings" pitchFamily="2" charset="2"/>
              <a:buAutoNum type="alphaLcParenR"/>
              <a:defRPr/>
            </a:pPr>
            <a:r>
              <a:rPr lang="es-E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Absceso </a:t>
            </a:r>
            <a:r>
              <a:rPr lang="es-ES" sz="24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micótico</a:t>
            </a:r>
            <a:endParaRPr lang="es-E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571500" indent="-571500" eaLnBrk="1" hangingPunct="1">
              <a:defRPr/>
            </a:pPr>
            <a:endParaRPr lang="es-E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0" y="5661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rgbClr val="0000CC"/>
                </a:solidFill>
                <a:hlinkClick r:id="rId3" action="ppaction://hlinkfile"/>
              </a:rPr>
              <a:t>Opine en el formulario adjunto y pase al módulo siguiente</a:t>
            </a:r>
            <a:endParaRPr lang="es-ES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6B4BD-472F-4D18-B0EE-0C54B9FD166A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41986" name="2 Marcador de contenido"/>
          <p:cNvSpPr>
            <a:spLocks noGrp="1"/>
          </p:cNvSpPr>
          <p:nvPr>
            <p:ph idx="4294967295"/>
          </p:nvPr>
        </p:nvSpPr>
        <p:spPr>
          <a:xfrm>
            <a:off x="468313" y="2446338"/>
            <a:ext cx="8351837" cy="400685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¿Piensa en una insuficiencia cardíaca descompensada?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¿Piensa en un proceso infeccioso secundario a la flebitis?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¿Lo enfoca de otro modo?</a:t>
            </a:r>
          </a:p>
          <a:p>
            <a:pPr marL="0" indent="0" eaLnBrk="1" hangingPunct="1">
              <a:defRPr/>
            </a:pPr>
            <a:endParaRPr lang="es-ES" sz="280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059113" y="260350"/>
            <a:ext cx="5113337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/>
              <a:t>Re </a:t>
            </a:r>
            <a:r>
              <a:rPr lang="en-US" sz="3200" dirty="0" err="1"/>
              <a:t>tomamos</a:t>
            </a:r>
            <a:r>
              <a:rPr lang="en-US" sz="3200" dirty="0"/>
              <a:t>………</a:t>
            </a:r>
            <a:endParaRPr lang="es-E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958DE-12C7-4958-93D3-E62F9BAD0EB1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44034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8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B79315"/>
                </a:solidFill>
                <a:latin typeface="Comic Sans MS" pitchFamily="66" charset="0"/>
              </a:rPr>
              <a:t>¿Piensa en una insuficiencia cardíaca descompensada?</a:t>
            </a:r>
          </a:p>
          <a:p>
            <a:pPr marL="0" indent="0" eaLnBrk="1" hangingPunct="1">
              <a:lnSpc>
                <a:spcPct val="120000"/>
              </a:lnSpc>
              <a:spcBef>
                <a:spcPct val="105000"/>
              </a:spcBef>
              <a:buFont typeface="Wingdings" pitchFamily="2" charset="2"/>
              <a:buNone/>
            </a:pPr>
            <a:r>
              <a:rPr lang="en-US" sz="2000" smtClean="0">
                <a:latin typeface="Comic Sans MS" pitchFamily="66" charset="0"/>
              </a:rPr>
              <a:t>El paciente ingresa con  disnea, HTA y rales crepitantes bibasales, y responde bien al tratamiento con NTG. En ese momento puede ser portador de una falla cardíaca pero cuando pasa a clínica se agregan elementos como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6E2BF-77FE-4B8A-93E6-5BDA33DC43C6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46082" name="5 Marcador de contenido"/>
          <p:cNvSpPr>
            <a:spLocks noGrp="1"/>
          </p:cNvSpPr>
          <p:nvPr>
            <p:ph idx="4294967295"/>
          </p:nvPr>
        </p:nvSpPr>
        <p:spPr>
          <a:xfrm>
            <a:off x="755650" y="2060575"/>
            <a:ext cx="7931150" cy="4065588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000" smtClean="0">
                <a:solidFill>
                  <a:srgbClr val="4C376B"/>
                </a:solidFill>
                <a:latin typeface="Comic Sans MS" pitchFamily="66" charset="0"/>
              </a:rPr>
              <a:t>El dolor en el hipocondrio derecho, que puede ser por un hígado congestivo de insuficiencia cardíaca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000" smtClean="0">
                <a:solidFill>
                  <a:srgbClr val="4C376B"/>
                </a:solidFill>
                <a:latin typeface="Comic Sans MS" pitchFamily="66" charset="0"/>
              </a:rPr>
              <a:t>Pero además se agrega fiebre y leucocitosis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000" smtClean="0">
                <a:solidFill>
                  <a:srgbClr val="4C376B"/>
                </a:solidFill>
                <a:latin typeface="Comic Sans MS" pitchFamily="66" charset="0"/>
              </a:rPr>
              <a:t>Eritrosedimentación elevada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endParaRPr lang="es-ES" sz="2000" smtClean="0">
              <a:latin typeface="Comic Sans MS" pitchFamily="66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  <a:defRPr/>
            </a:pPr>
            <a:r>
              <a:rPr lang="es-ES" sz="2000" b="1" smtClean="0">
                <a:solidFill>
                  <a:srgbClr val="B7931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Estos nuevos elementos no se justifican en el diagnóstico de insuficiencia cardíaca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60532-0E79-46D4-88A7-06609E7D5986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48130" name="2 Marcador de contenido"/>
          <p:cNvSpPr>
            <a:spLocks noGrp="1"/>
          </p:cNvSpPr>
          <p:nvPr>
            <p:ph idx="4294967295"/>
          </p:nvPr>
        </p:nvSpPr>
        <p:spPr>
          <a:xfrm>
            <a:off x="755650" y="1773238"/>
            <a:ext cx="7993063" cy="27352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B79315"/>
                </a:solidFill>
                <a:latin typeface="Comic Sans MS" pitchFamily="66" charset="0"/>
              </a:rPr>
              <a:t>¿Piensa en un proceso infeccioso secundario a la flebitis?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sz="2000" smtClean="0">
                <a:latin typeface="Comic Sans MS" pitchFamily="66" charset="0"/>
              </a:rPr>
              <a:t>Una flebitis explica la fiebre y en parte la leucocitosis, pero kla leucocitosis es elevada, la eritrosedimentación también y no se justifica el dolor abdominal</a:t>
            </a:r>
          </a:p>
          <a:p>
            <a:pPr marL="0" indent="0" eaLnBrk="1" hangingPunct="1"/>
            <a:endParaRPr lang="es-ES" sz="200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484CF-E7FF-4FA3-9B6A-B0984B832BFD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50178" name="6 Título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s-ES" sz="2400" smtClean="0">
                <a:latin typeface="Comic Sans MS" pitchFamily="66" charset="0"/>
              </a:rPr>
              <a:t>De modo que …….</a:t>
            </a:r>
          </a:p>
        </p:txBody>
      </p:sp>
      <p:sp>
        <p:nvSpPr>
          <p:cNvPr id="50179" name="9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s-ES" sz="2000" smtClean="0">
                <a:latin typeface="Comic Sans MS" pitchFamily="66" charset="0"/>
              </a:rPr>
              <a:t>Se jerarquizan los datos de leucocitosis,  eritrosedimentación elevada, el proceso de flebitis en miembro superior  y la persistencia de dolor en abdomen a pesar de la buena evolución de su disnea</a:t>
            </a: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</a:pPr>
            <a:endParaRPr lang="es-ES" sz="2000" smtClean="0">
              <a:latin typeface="Comic Sans MS" pitchFamily="66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s-ES" sz="2000" b="1" smtClean="0">
                <a:solidFill>
                  <a:srgbClr val="006666"/>
                </a:solidFill>
                <a:latin typeface="Comic Sans MS" pitchFamily="66" charset="0"/>
              </a:rPr>
              <a:t>Se procede a cultivar al paciente, hemocultivo/3 y urocultivo.</a:t>
            </a:r>
          </a:p>
          <a:p>
            <a:pPr marL="0" indent="0" eaLnBrk="1" hangingPunct="1"/>
            <a:endParaRPr lang="es-ES" sz="200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E9E90-7E09-46B9-AC47-394D78A8D32B}" type="slidenum">
              <a:rPr lang="es-ES"/>
              <a:pPr>
                <a:defRPr/>
              </a:pPr>
              <a:t>18</a:t>
            </a:fld>
            <a:endParaRPr lang="es-ES"/>
          </a:p>
        </p:txBody>
      </p:sp>
      <p:sp>
        <p:nvSpPr>
          <p:cNvPr id="52226" name="4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solidFill>
                  <a:schemeClr val="tx2"/>
                </a:solidFill>
                <a:latin typeface="Comic Sans MS" pitchFamily="66" charset="0"/>
              </a:rPr>
              <a:t>Se realiza Ecografía abdominal,  por el dolor y las características del abdomen hacen el estudio dificultoso, se observa una imagen quística de bordes netos y cercana a la vesícula la cual se ve aumentada de tamaño. </a:t>
            </a:r>
          </a:p>
          <a:p>
            <a:pPr eaLnBrk="1" hangingPunct="1">
              <a:lnSpc>
                <a:spcPct val="130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solidFill>
                  <a:schemeClr val="tx2"/>
                </a:solidFill>
                <a:latin typeface="Comic Sans MS" pitchFamily="66" charset="0"/>
              </a:rPr>
              <a:t>Ligera hepatomegalia.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DF899-C539-4C5F-B5AF-3DAA100F70F1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684213" y="1844675"/>
            <a:ext cx="80645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150000"/>
              </a:spcBef>
            </a:pPr>
            <a:r>
              <a:rPr lang="es-ES" sz="2000"/>
              <a:t>Se decide la realización de TC abdominal con contraste. La misma muestra una masa alojada en el segmento IV hepático que es hipodensa de contornos mal definidos, irregulares y con realce en su periferia.</a:t>
            </a:r>
          </a:p>
          <a:p>
            <a:pPr>
              <a:lnSpc>
                <a:spcPct val="125000"/>
              </a:lnSpc>
              <a:spcBef>
                <a:spcPct val="150000"/>
              </a:spcBef>
            </a:pPr>
            <a:r>
              <a:rPr lang="es-ES" sz="2000"/>
              <a:t>La lesión tiene una extensión caudal. Existe asimismo una vesícula biliar sin imágenes cálcicas intraluminales, pero con realce igualmente de su pared, y presencia de líquido perivesicular.</a:t>
            </a:r>
          </a:p>
          <a:p>
            <a:pPr>
              <a:lnSpc>
                <a:spcPct val="125000"/>
              </a:lnSpc>
              <a:spcBef>
                <a:spcPct val="150000"/>
              </a:spcBef>
            </a:pPr>
            <a:r>
              <a:rPr lang="es-ES" sz="2000"/>
              <a:t>La vesícula contacta en cortes más declives con la lesión hepática descrita.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2F9ED-EFEC-4FE0-8E10-EF77A8365BAA}" type="slidenum">
              <a:rPr lang="es-ES"/>
              <a:pPr>
                <a:defRPr/>
              </a:pPr>
              <a:t>20</a:t>
            </a:fld>
            <a:endParaRPr lang="es-ES"/>
          </a:p>
        </p:txBody>
      </p:sp>
      <p:pic>
        <p:nvPicPr>
          <p:cNvPr id="56322" name="Picture 4" descr="caso38fig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77800"/>
            <a:ext cx="8208962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558</TotalTime>
  <Words>377</Words>
  <Application>Microsoft Office PowerPoint</Application>
  <PresentationFormat>Presentación en pantalla (4:3)</PresentationFormat>
  <Paragraphs>47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Perfil</vt:lpstr>
      <vt:lpstr>Curso a distancia  Caso XVIII</vt:lpstr>
      <vt:lpstr>Diapositiva 13</vt:lpstr>
      <vt:lpstr>Diapositiva 14</vt:lpstr>
      <vt:lpstr>Diapositiva 15</vt:lpstr>
      <vt:lpstr>Diapositiva 16</vt:lpstr>
      <vt:lpstr>De modo que …….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¿Cual es su planteo de orientación diagnóstica?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Miguel</dc:creator>
  <cp:lastModifiedBy>M.L.</cp:lastModifiedBy>
  <cp:revision>47</cp:revision>
  <dcterms:created xsi:type="dcterms:W3CDTF">2006-11-18T19:36:23Z</dcterms:created>
  <dcterms:modified xsi:type="dcterms:W3CDTF">2012-05-01T21:21:30Z</dcterms:modified>
</cp:coreProperties>
</file>