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51" saveSubsetFonts="1">
  <p:sldMasterIdLst>
    <p:sldMasterId id="2147483666" r:id="rId1"/>
  </p:sldMasterIdLst>
  <p:notesMasterIdLst>
    <p:notesMasterId r:id="rId6"/>
  </p:notesMasterIdLst>
  <p:handoutMasterIdLst>
    <p:handoutMasterId r:id="rId7"/>
  </p:handoutMasterIdLst>
  <p:sldIdLst>
    <p:sldId id="321" r:id="rId2"/>
    <p:sldId id="319" r:id="rId3"/>
    <p:sldId id="320" r:id="rId4"/>
    <p:sldId id="315" r:id="rId5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9900CC"/>
    <a:srgbClr val="FF3300"/>
    <a:srgbClr val="66FF33"/>
    <a:srgbClr val="3399FF"/>
    <a:srgbClr val="0000CC"/>
    <a:srgbClr val="006666"/>
    <a:srgbClr val="CC3300"/>
    <a:srgbClr val="FF99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0" autoAdjust="0"/>
    <p:restoredTop sz="86410" autoAdjust="0"/>
  </p:normalViewPr>
  <p:slideViewPr>
    <p:cSldViewPr>
      <p:cViewPr varScale="1">
        <p:scale>
          <a:sx n="38" d="100"/>
          <a:sy n="38" d="100"/>
        </p:scale>
        <p:origin x="-3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616F93-0C1A-4D8A-A178-F8BC448226C2}" type="datetimeFigureOut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E2DF1E54-13C4-45D3-81A4-CB925D35867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E828D3C-BDBC-4927-94B9-3BC0A9FABD77}" type="datetimeFigureOut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13316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860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60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77BDACC-C5BD-4D37-A807-4171E942673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E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C16F00-A53E-442B-8DB8-500A2B421B1E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0980B0-1647-4A8E-88D9-61AFD4B0316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65F20-1DE9-467C-8149-4DC494BAF292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41D493-B5AE-462C-85C8-D40E4BB5C88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59D711-83CC-4A6E-80C7-665E35ECC3DE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4E090-0AC9-4687-96B5-8E2753A869D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FA54-1E22-471E-8714-4C0207EF29C2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616EC8-3256-4A17-9BEB-F5E738B27F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FD598-1C29-4289-BE63-68BD3C6F77C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22F939-18F6-4AC0-9ABD-21C9C933BAF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420613-C49A-4C1F-9271-BDBF066CEC41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D47BC4-2059-4D4F-8928-2864C90D56B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8095B8-59C7-4874-8884-E579CBB780B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8F780-8F9D-4415-BC99-81C820A1E8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203C48-7CD0-405F-85B5-281FD3C20841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26F9-8C4A-48EB-AD76-90076504B83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22E70-05CC-4506-A391-A9F4479B88A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FCA90-9967-4541-BEF8-4E3E594E17C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05292-023B-4450-8910-EB1BF81ECB6E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13F6B-C8E2-4D5A-8570-71849244852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DB61F0-0428-4B45-884A-03546F035D5C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47150E-90A0-41E6-90B5-43F931A141F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81924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s-ES" sz="2400">
              <a:latin typeface="Times New Roman" pitchFamily="18" charset="0"/>
            </a:endParaRPr>
          </a:p>
        </p:txBody>
      </p:sp>
      <p:sp>
        <p:nvSpPr>
          <p:cNvPr id="81925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192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>
              <a:defRPr/>
            </a:pPr>
            <a:fld id="{09735599-4B18-4484-8C64-84F446CFE385}" type="datetime1">
              <a:rPr lang="es-ES"/>
              <a:pPr>
                <a:defRPr/>
              </a:pPr>
              <a:t>01/05/2012</a:t>
            </a:fld>
            <a:endParaRPr lang="es-ES"/>
          </a:p>
        </p:txBody>
      </p:sp>
      <p:sp>
        <p:nvSpPr>
          <p:cNvPr id="8192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192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>
              <a:defRPr/>
            </a:pPr>
            <a:fld id="{34AB66C7-CAD7-4027-A85A-9D0D352325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7" r:id="rId2"/>
    <p:sldLayoutId id="2147483676" r:id="rId3"/>
    <p:sldLayoutId id="2147483675" r:id="rId4"/>
    <p:sldLayoutId id="2147483674" r:id="rId5"/>
    <p:sldLayoutId id="2147483673" r:id="rId6"/>
    <p:sldLayoutId id="2147483672" r:id="rId7"/>
    <p:sldLayoutId id="2147483671" r:id="rId8"/>
    <p:sldLayoutId id="2147483670" r:id="rId9"/>
    <p:sldLayoutId id="2147483669" r:id="rId10"/>
    <p:sldLayoutId id="2147483668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  <a:cs typeface="Arial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  <a:cs typeface="+mn-cs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  <a:cs typeface="+mn-cs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ncer.org/Espanol/cancer/Cancerdehigado/Guiadetallada/cancer-de-higado-early-detection" TargetMode="External"/><Relationship Id="rId7" Type="http://schemas.openxmlformats.org/officeDocument/2006/relationships/hyperlink" Target="http://www.elsevier.es/sites/default/files/elsevier/pdf/36/36v81n04a13100916pdf001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isbib.unmsm.edu.pe/bVrevistas/gastro/Vol_21N2/fasciolasis.htm" TargetMode="External"/><Relationship Id="rId5" Type="http://schemas.openxmlformats.org/officeDocument/2006/relationships/hyperlink" Target="http://www.elsevier.es/es/revistas/enfermedades-infecciosas-microbiologia-clinica-28/abscesos-hepaticos-piogenos-experiencia-16-a%C3%B1os-su-6309-originales-1998" TargetMode="External"/><Relationship Id="rId4" Type="http://schemas.openxmlformats.org/officeDocument/2006/relationships/hyperlink" Target="http://bases.bireme.br/cgi-bin/wxislind.exe/iah/online/?IsisScript=iah/iah.xis&amp;src=google&amp;base=LILACS&amp;lang=p&amp;nextAction=lnk&amp;exprSearch=358413&amp;indexSearch=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 txBox="1">
            <a:spLocks noGrp="1"/>
          </p:cNvSpPr>
          <p:nvPr/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182A11DE-08A7-41BB-9F34-EE8C7A34F34A}" type="slidenum">
              <a:rPr lang="es-ES" sz="1200">
                <a:latin typeface="+mn-lt"/>
              </a:rPr>
              <a:pPr algn="r">
                <a:defRPr/>
              </a:pPr>
              <a:t>51</a:t>
            </a:fld>
            <a:endParaRPr lang="es-ES" sz="1200">
              <a:latin typeface="+mn-lt"/>
            </a:endParaRPr>
          </a:p>
        </p:txBody>
      </p:sp>
      <p:sp>
        <p:nvSpPr>
          <p:cNvPr id="131075" name="1 Título"/>
          <p:cNvSpPr>
            <a:spLocks/>
          </p:cNvSpPr>
          <p:nvPr/>
        </p:nvSpPr>
        <p:spPr bwMode="auto">
          <a:xfrm>
            <a:off x="1476375" y="1916113"/>
            <a:ext cx="6629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defRPr/>
            </a:pP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Curso a distancia </a:t>
            </a:r>
            <a:b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US" sz="320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Caso XVIII</a:t>
            </a:r>
            <a:endParaRPr lang="es-ES" sz="3200">
              <a:solidFill>
                <a:srgbClr val="FF33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31076" name="Text Box 4"/>
          <p:cNvSpPr txBox="1">
            <a:spLocks noChangeArrowheads="1"/>
          </p:cNvSpPr>
          <p:nvPr/>
        </p:nvSpPr>
        <p:spPr bwMode="auto">
          <a:xfrm>
            <a:off x="4643438" y="4292600"/>
            <a:ext cx="3744912" cy="141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400" b="1">
                <a:solidFill>
                  <a:srgbClr val="9900CC"/>
                </a:solidFill>
              </a:rPr>
              <a:t>Dra Margarita Gaset</a:t>
            </a:r>
          </a:p>
          <a:p>
            <a:pPr>
              <a:spcBef>
                <a:spcPct val="50000"/>
              </a:spcBef>
              <a:defRPr/>
            </a:pPr>
            <a:endParaRPr lang="en-US" sz="2400" b="1">
              <a:solidFill>
                <a:srgbClr val="9900CC"/>
              </a:solidFill>
            </a:endParaRPr>
          </a:p>
          <a:p>
            <a:pPr>
              <a:spcBef>
                <a:spcPct val="50000"/>
              </a:spcBef>
              <a:defRPr/>
            </a:pPr>
            <a:r>
              <a:rPr lang="en-US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Modulo 4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2C09BA-E9E7-4F13-A984-289035962FB3}" type="slidenum">
              <a:rPr lang="es-ES"/>
              <a:pPr>
                <a:defRPr/>
              </a:pPr>
              <a:t>52</a:t>
            </a:fld>
            <a:endParaRPr lang="es-ES"/>
          </a:p>
        </p:txBody>
      </p:sp>
      <p:sp>
        <p:nvSpPr>
          <p:cNvPr id="123906" name="3 Título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r>
              <a:rPr lang="es-ES" sz="24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Inicio con tratamiento médico</a:t>
            </a:r>
          </a:p>
        </p:txBody>
      </p:sp>
      <p:sp>
        <p:nvSpPr>
          <p:cNvPr id="17411" name="4 Marcador de contenido"/>
          <p:cNvSpPr>
            <a:spLocks noGrp="1"/>
          </p:cNvSpPr>
          <p:nvPr>
            <p:ph idx="4294967295"/>
          </p:nvPr>
        </p:nvSpPr>
        <p:spPr>
          <a:xfrm>
            <a:off x="611188" y="1700213"/>
            <a:ext cx="8243887" cy="4311650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Se recibieron hemocultivos negativos</a:t>
            </a:r>
          </a:p>
          <a:p>
            <a:pPr eaLnBrk="1" hangingPunct="1">
              <a:lnSpc>
                <a:spcPct val="125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Se comenzó con  antibioticoterapia empírica según consenso: amoxicilina clavulánico</a:t>
            </a:r>
          </a:p>
          <a:p>
            <a:pPr eaLnBrk="1" hangingPunct="1">
              <a:lnSpc>
                <a:spcPct val="125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Mantenimiento de su cuadro general</a:t>
            </a:r>
          </a:p>
          <a:p>
            <a:pPr eaLnBrk="1" hangingPunct="1">
              <a:lnSpc>
                <a:spcPct val="125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Manejo de la nutrición</a:t>
            </a:r>
          </a:p>
          <a:p>
            <a:pPr eaLnBrk="1" hangingPunct="1">
              <a:lnSpc>
                <a:spcPct val="125000"/>
              </a:lnSpc>
              <a:spcBef>
                <a:spcPct val="10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Evolucionó clínicamente  bien pero con episodios febriles y sin resolución completa de la imagen en hígado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E5E763-DF0A-470C-9645-493B3085E5F3}" type="slidenum">
              <a:rPr lang="es-ES"/>
              <a:pPr>
                <a:defRPr/>
              </a:pPr>
              <a:t>53</a:t>
            </a:fld>
            <a:endParaRPr lang="es-ES"/>
          </a:p>
        </p:txBody>
      </p:sp>
      <p:sp>
        <p:nvSpPr>
          <p:cNvPr id="19458" name="1 Título"/>
          <p:cNvSpPr>
            <a:spLocks noGrp="1"/>
          </p:cNvSpPr>
          <p:nvPr>
            <p:ph type="title" idx="4294967295"/>
          </p:nvPr>
        </p:nvSpPr>
        <p:spPr>
          <a:xfrm>
            <a:off x="971550" y="228600"/>
            <a:ext cx="7715250" cy="1328738"/>
          </a:xfrm>
        </p:spPr>
        <p:txBody>
          <a:bodyPr anchor="ctr"/>
          <a:lstStyle/>
          <a:p>
            <a:pPr eaLnBrk="1" hangingPunct="1"/>
            <a:r>
              <a:rPr lang="es-ES" sz="2400" b="1" smtClean="0">
                <a:solidFill>
                  <a:srgbClr val="0000CC"/>
                </a:solidFill>
                <a:latin typeface="Comic Sans MS" pitchFamily="66" charset="0"/>
              </a:rPr>
              <a:t>Tratamiento con cirugía mínimamente invasiva</a:t>
            </a:r>
          </a:p>
        </p:txBody>
      </p:sp>
      <p:sp>
        <p:nvSpPr>
          <p:cNvPr id="19459" name="6 Marcador de contenido"/>
          <p:cNvSpPr>
            <a:spLocks noGrp="1"/>
          </p:cNvSpPr>
          <p:nvPr>
            <p:ph idx="4294967295"/>
          </p:nvPr>
        </p:nvSpPr>
        <p:spPr>
          <a:xfrm>
            <a:off x="468313" y="2590800"/>
            <a:ext cx="8001000" cy="3286125"/>
          </a:xfrm>
        </p:spPr>
        <p:txBody>
          <a:bodyPr/>
          <a:lstStyle/>
          <a:p>
            <a:pPr eaLnBrk="1" hangingPunct="1">
              <a:lnSpc>
                <a:spcPct val="125000"/>
              </a:lnSpc>
              <a:spcBef>
                <a:spcPct val="11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Se realizó drenaje percutáneo bajo control tomográfico del absceso</a:t>
            </a:r>
          </a:p>
          <a:p>
            <a:pPr eaLnBrk="1" hangingPunct="1">
              <a:lnSpc>
                <a:spcPct val="125000"/>
              </a:lnSpc>
              <a:spcBef>
                <a:spcPct val="11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Buena evolución clínica y quirúrgica </a:t>
            </a:r>
          </a:p>
          <a:p>
            <a:pPr eaLnBrk="1" hangingPunct="1">
              <a:lnSpc>
                <a:spcPct val="125000"/>
              </a:lnSpc>
              <a:spcBef>
                <a:spcPct val="11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Quedó imagen cicatrizal a nivel del lóbulo hepático</a:t>
            </a:r>
          </a:p>
          <a:p>
            <a:pPr eaLnBrk="1" hangingPunct="1">
              <a:lnSpc>
                <a:spcPct val="125000"/>
              </a:lnSpc>
              <a:spcBef>
                <a:spcPct val="110000"/>
              </a:spcBef>
              <a:buClr>
                <a:srgbClr val="FF3300"/>
              </a:buClr>
              <a:buFontTx/>
              <a:buChar char="o"/>
            </a:pPr>
            <a:r>
              <a:rPr lang="es-ES" sz="2000" smtClean="0">
                <a:latin typeface="Comic Sans MS" pitchFamily="66" charset="0"/>
              </a:rPr>
              <a:t>Paciente asintomático, alta institucional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BF0B4-30A9-4D2F-91EF-9B7893A8C08A}" type="slidenum">
              <a:rPr lang="es-ES"/>
              <a:pPr>
                <a:defRPr/>
              </a:pPr>
              <a:t>54</a:t>
            </a:fld>
            <a:endParaRPr lang="es-ES"/>
          </a:p>
        </p:txBody>
      </p:sp>
      <p:sp>
        <p:nvSpPr>
          <p:cNvPr id="21506" name="1 Título"/>
          <p:cNvSpPr>
            <a:spLocks noGrp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/>
            <a:r>
              <a:rPr lang="es-ES" sz="2400" b="1" smtClean="0">
                <a:solidFill>
                  <a:srgbClr val="FF3300"/>
                </a:solidFill>
                <a:latin typeface="Comic Sans MS" pitchFamily="66" charset="0"/>
              </a:rPr>
              <a:t>Bibliografía</a:t>
            </a:r>
          </a:p>
        </p:txBody>
      </p:sp>
      <p:sp>
        <p:nvSpPr>
          <p:cNvPr id="128003" name="2 Marcador de contenido"/>
          <p:cNvSpPr>
            <a:spLocks noGrp="1"/>
          </p:cNvSpPr>
          <p:nvPr>
            <p:ph idx="4294967295"/>
          </p:nvPr>
        </p:nvSpPr>
        <p:spPr>
          <a:xfrm>
            <a:off x="468313" y="1700213"/>
            <a:ext cx="8218487" cy="4897437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>
                <a:srgbClr val="FF3300"/>
              </a:buClr>
              <a:buFontTx/>
              <a:buChar char="o"/>
              <a:defRPr/>
            </a:pPr>
            <a:r>
              <a:rPr lang="es-E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hlinkClick r:id="rId3"/>
              </a:rPr>
              <a:t>American Cancer Society. Detección temprana, diagnóstico y clasificación por etapas</a:t>
            </a:r>
            <a:r>
              <a:rPr lang="es-ES" sz="2000" b="1" smtClean="0">
                <a:latin typeface="Comic Sans MS" pitchFamily="66" charset="0"/>
                <a:hlinkClick r:id="rId3"/>
              </a:rPr>
              <a:t> </a:t>
            </a:r>
            <a:r>
              <a:rPr lang="es-ES" sz="2000" smtClean="0">
                <a:latin typeface="Comic Sans MS" pitchFamily="66" charset="0"/>
              </a:rPr>
              <a:t>Temas</a:t>
            </a:r>
            <a:r>
              <a:rPr lang="es-ES" smtClean="0"/>
              <a:t> </a:t>
            </a:r>
            <a:r>
              <a:rPr lang="es-ES" sz="2000" smtClean="0">
                <a:latin typeface="Comic Sans MS" pitchFamily="66" charset="0"/>
              </a:rPr>
              <a:t>20 Abr 2011</a:t>
            </a:r>
          </a:p>
          <a:p>
            <a:pPr eaLnBrk="1" hangingPunct="1">
              <a:spcBef>
                <a:spcPct val="55000"/>
              </a:spcBef>
              <a:buClr>
                <a:srgbClr val="FF3300"/>
              </a:buClr>
              <a:buFontTx/>
              <a:buChar char="o"/>
              <a:defRPr/>
            </a:pPr>
            <a:r>
              <a:rPr lang="es-E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hlinkClick r:id="rId4"/>
              </a:rPr>
              <a:t>Absceso hepatico amebiano: revision de 100 años de esta patologia en Colombia; Amebic hepatic abcess</a:t>
            </a:r>
            <a:r>
              <a:rPr lang="es-ES" sz="2000" smtClean="0">
                <a:latin typeface="Comic Sans MS" pitchFamily="66" charset="0"/>
              </a:rPr>
              <a:t> E Marin, A Pinilla… - Acta méd. colomb, 2000 - bases.bireme.br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Clr>
                <a:srgbClr val="FF3300"/>
              </a:buClr>
              <a:buFontTx/>
              <a:buChar char="o"/>
              <a:defRPr/>
            </a:pPr>
            <a:r>
              <a:rPr lang="es-E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hlinkClick r:id="rId5"/>
              </a:rPr>
              <a:t>Abscesos hepáticos piógenos: experiencia de 16 años en su diagnóstico y tratamiento</a:t>
            </a:r>
            <a:r>
              <a:rPr lang="es-ES" sz="2000" smtClean="0">
                <a:latin typeface="Comic Sans MS" pitchFamily="66" charset="0"/>
              </a:rPr>
              <a:t> E Jiménez, G Tiberio, J Sánchez - Enferm Infecc Microbiol  1998 - elsevier.es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Clr>
                <a:srgbClr val="FF3300"/>
              </a:buClr>
              <a:buFontTx/>
              <a:buChar char="o"/>
              <a:defRPr/>
            </a:pPr>
            <a:r>
              <a:rPr lang="es-E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hlinkClick r:id="rId6"/>
              </a:rPr>
              <a:t>Fasciolosis hepática:¿ Un problema diagnóstico</a:t>
            </a:r>
            <a:r>
              <a:rPr lang="es-ES" sz="2000" b="1" smtClean="0">
                <a:latin typeface="Comic Sans MS" pitchFamily="66" charset="0"/>
              </a:rPr>
              <a:t> </a:t>
            </a:r>
            <a:r>
              <a:rPr lang="es-ES" sz="2000" smtClean="0">
                <a:latin typeface="Comic Sans MS" pitchFamily="66" charset="0"/>
              </a:rPr>
              <a:t>JJ Bustamante, D Loja Oropeza… - Rev Gastroenterol …, 2001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buClr>
                <a:srgbClr val="FF3300"/>
              </a:buClr>
              <a:buFontTx/>
              <a:buChar char="o"/>
              <a:defRPr/>
            </a:pPr>
            <a:r>
              <a:rPr lang="es-ES" sz="2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  <a:hlinkClick r:id="rId7"/>
              </a:rPr>
              <a:t>Colecistitis aguda y colecistectomía laparoscópica en el paciente anciano</a:t>
            </a:r>
            <a:r>
              <a:rPr lang="es-ES" sz="2000" smtClean="0">
                <a:latin typeface="Comic Sans MS" pitchFamily="66" charset="0"/>
              </a:rPr>
              <a:t> JB Lledó, JV Urbaneja, CH Bernabeu, EC García… - Cir Esp, 2007 - elsevier.es</a:t>
            </a:r>
          </a:p>
          <a:p>
            <a:pPr eaLnBrk="1" hangingPunct="1">
              <a:lnSpc>
                <a:spcPct val="90000"/>
              </a:lnSpc>
              <a:spcBef>
                <a:spcPct val="40000"/>
              </a:spcBef>
              <a:defRPr/>
            </a:pPr>
            <a:endParaRPr lang="es-ES" sz="20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0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0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0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000" smtClean="0">
              <a:latin typeface="Comic Sans MS" pitchFamily="66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erfil">
  <a:themeElements>
    <a:clrScheme name="Per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erfil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er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er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er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549</TotalTime>
  <Words>183</Words>
  <Application>Microsoft Office PowerPoint</Application>
  <PresentationFormat>Presentación en pantalla (4:3)</PresentationFormat>
  <Paragraphs>28</Paragraphs>
  <Slides>4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Plantilla de diseño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Comic Sans MS</vt:lpstr>
      <vt:lpstr>Arial</vt:lpstr>
      <vt:lpstr>Verdana</vt:lpstr>
      <vt:lpstr>Wingdings</vt:lpstr>
      <vt:lpstr>Calibri</vt:lpstr>
      <vt:lpstr>Perfil</vt:lpstr>
      <vt:lpstr>Perfil</vt:lpstr>
      <vt:lpstr>Diapositiva 51</vt:lpstr>
      <vt:lpstr>Inicio con tratamiento médico</vt:lpstr>
      <vt:lpstr>Tratamiento con cirugía mínimamente invasiva</vt:lpstr>
      <vt:lpstr>Bibliografía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</dc:title>
  <dc:creator>Miguel</dc:creator>
  <cp:lastModifiedBy>Rodolfo maino</cp:lastModifiedBy>
  <cp:revision>48</cp:revision>
  <dcterms:created xsi:type="dcterms:W3CDTF">2006-11-18T19:36:23Z</dcterms:created>
  <dcterms:modified xsi:type="dcterms:W3CDTF">2012-05-01T11:50:02Z</dcterms:modified>
</cp:coreProperties>
</file>