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aveSubsetFonts="1">
  <p:sldMasterIdLst>
    <p:sldMasterId id="2147483666" r:id="rId1"/>
  </p:sldMasterIdLst>
  <p:notesMasterIdLst>
    <p:notesMasterId r:id="rId27"/>
  </p:notesMasterIdLst>
  <p:handoutMasterIdLst>
    <p:handoutMasterId r:id="rId28"/>
  </p:handoutMasterIdLst>
  <p:sldIdLst>
    <p:sldId id="308" r:id="rId2"/>
    <p:sldId id="311" r:id="rId3"/>
    <p:sldId id="316" r:id="rId4"/>
    <p:sldId id="269" r:id="rId5"/>
    <p:sldId id="272" r:id="rId6"/>
    <p:sldId id="270" r:id="rId7"/>
    <p:sldId id="271"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318" r:id="rId2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9900CC"/>
    <a:srgbClr val="FF3300"/>
    <a:srgbClr val="66FF33"/>
    <a:srgbClr val="3399FF"/>
    <a:srgbClr val="0000CC"/>
    <a:srgbClr val="006666"/>
    <a:srgbClr val="CC3300"/>
    <a:srgbClr val="FF99FF"/>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3" d="100"/>
          <a:sy n="63" d="100"/>
        </p:scale>
        <p:origin x="-33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849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F581D5BF-589D-4F69-85E1-180D845B94CE}" type="datetimeFigureOut">
              <a:rPr lang="es-ES"/>
              <a:pPr>
                <a:defRPr/>
              </a:pPr>
              <a:t>01/05/2012</a:t>
            </a:fld>
            <a:endParaRPr lang="es-ES"/>
          </a:p>
        </p:txBody>
      </p:sp>
      <p:sp>
        <p:nvSpPr>
          <p:cNvPr id="849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849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C84F07-FA97-4E7C-AD01-64CC48581FBE}"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860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FA85D34B-1136-4D81-BCE0-7FC105E9DF31}" type="datetimeFigureOut">
              <a:rPr lang="es-ES"/>
              <a:pPr>
                <a:defRPr/>
              </a:pPr>
              <a:t>01/05/2012</a:t>
            </a:fld>
            <a:endParaRPr lang="es-E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60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860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860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D7A6751-DC84-457A-9F7F-88D3F93FB878}"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ln/>
        </p:spPr>
      </p:sp>
      <p:sp>
        <p:nvSpPr>
          <p:cNvPr id="5325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ln/>
        </p:spPr>
      </p:sp>
      <p:sp>
        <p:nvSpPr>
          <p:cNvPr id="5734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ln/>
        </p:spPr>
      </p:sp>
      <p:sp>
        <p:nvSpPr>
          <p:cNvPr id="5939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ln/>
        </p:spPr>
      </p:sp>
      <p:sp>
        <p:nvSpPr>
          <p:cNvPr id="6349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ln/>
        </p:spPr>
      </p:sp>
      <p:sp>
        <p:nvSpPr>
          <p:cNvPr id="6553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ES" sz="2400">
              <a:latin typeface="Times New Roman" pitchFamily="18" charset="0"/>
            </a:endParaRPr>
          </a:p>
        </p:txBody>
      </p:sp>
      <p:sp>
        <p:nvSpPr>
          <p:cNvPr id="82946" name="Rectangle 2"/>
          <p:cNvSpPr>
            <a:spLocks noGrp="1" noChangeArrowheads="1"/>
          </p:cNvSpPr>
          <p:nvPr>
            <p:ph type="ctrTitle"/>
          </p:nvPr>
        </p:nvSpPr>
        <p:spPr>
          <a:xfrm>
            <a:off x="685800" y="990600"/>
            <a:ext cx="7772400" cy="1371600"/>
          </a:xfrm>
        </p:spPr>
        <p:txBody>
          <a:bodyPr/>
          <a:lstStyle>
            <a:lvl1pPr>
              <a:defRPr sz="4000"/>
            </a:lvl1pPr>
          </a:lstStyle>
          <a:p>
            <a:r>
              <a:rPr lang="es-ES"/>
              <a:t>Haga clic para cambiar el estilo de título	</a:t>
            </a:r>
          </a:p>
        </p:txBody>
      </p:sp>
      <p:sp>
        <p:nvSpPr>
          <p:cNvPr id="829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s-ES"/>
              <a:t>Haga clic para modificar el estilo de subtítulo del patrón</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fld id="{DDE45368-A0F4-44AF-A9B5-9DE7AAAF9D4B}" type="datetime1">
              <a:rPr lang="es-ES"/>
              <a:pPr>
                <a:defRPr/>
              </a:pPr>
              <a:t>01/05/2012</a:t>
            </a:fld>
            <a:endParaRPr lang="es-ES"/>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s-E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06EA1E2-4F80-409E-A29B-FE3284848E35}"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fld id="{54E709F2-FB26-498B-919C-42B8F38CD3C3}" type="datetime1">
              <a:rPr lang="es-ES"/>
              <a:pPr>
                <a:defRPr/>
              </a:pPr>
              <a:t>01/05/2012</a:t>
            </a:fld>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FB0D878E-BDBB-42B6-9ACC-091BFA4A845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73838" y="304800"/>
            <a:ext cx="2001837" cy="5715000"/>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566738" y="304800"/>
            <a:ext cx="5854700" cy="5715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fld id="{39440B1C-C677-493C-985F-DF9CE7CD53E3}" type="datetime1">
              <a:rPr lang="es-ES"/>
              <a:pPr>
                <a:defRPr/>
              </a:pPr>
              <a:t>01/05/2012</a:t>
            </a:fld>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A029565E-5BA3-4A1F-8076-8D70C4304EF9}"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
          <p:cNvSpPr>
            <a:spLocks noGrp="1" noChangeArrowheads="1"/>
          </p:cNvSpPr>
          <p:nvPr>
            <p:ph type="dt" sz="half" idx="10"/>
          </p:nvPr>
        </p:nvSpPr>
        <p:spPr>
          <a:ln/>
        </p:spPr>
        <p:txBody>
          <a:bodyPr/>
          <a:lstStyle>
            <a:lvl1pPr>
              <a:defRPr/>
            </a:lvl1pPr>
          </a:lstStyle>
          <a:p>
            <a:pPr>
              <a:defRPr/>
            </a:pPr>
            <a:fld id="{409735D7-A067-4848-8BDC-5547114780AD}" type="datetime1">
              <a:rPr lang="es-ES"/>
              <a:pPr>
                <a:defRPr/>
              </a:pPr>
              <a:t>01/05/2012</a:t>
            </a:fld>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246E4E87-8723-4206-A74A-015E58BBB19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6"/>
          <p:cNvSpPr>
            <a:spLocks noGrp="1" noChangeArrowheads="1"/>
          </p:cNvSpPr>
          <p:nvPr>
            <p:ph type="dt" sz="half" idx="10"/>
          </p:nvPr>
        </p:nvSpPr>
        <p:spPr>
          <a:ln/>
        </p:spPr>
        <p:txBody>
          <a:bodyPr/>
          <a:lstStyle>
            <a:lvl1pPr>
              <a:defRPr/>
            </a:lvl1pPr>
          </a:lstStyle>
          <a:p>
            <a:pPr>
              <a:defRPr/>
            </a:pPr>
            <a:fld id="{CC3B0977-8106-4828-A4E5-087937AD61D4}" type="datetime1">
              <a:rPr lang="es-ES"/>
              <a:pPr>
                <a:defRPr/>
              </a:pPr>
              <a:t>01/05/2012</a:t>
            </a:fld>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pPr>
              <a:defRPr/>
            </a:pPr>
            <a:fld id="{6F7B634A-954A-4CBB-8C5D-575EF276F7A1}"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6"/>
          <p:cNvSpPr>
            <a:spLocks noGrp="1" noChangeArrowheads="1"/>
          </p:cNvSpPr>
          <p:nvPr>
            <p:ph type="dt" sz="half" idx="10"/>
          </p:nvPr>
        </p:nvSpPr>
        <p:spPr>
          <a:ln/>
        </p:spPr>
        <p:txBody>
          <a:bodyPr/>
          <a:lstStyle>
            <a:lvl1pPr>
              <a:defRPr/>
            </a:lvl1pPr>
          </a:lstStyle>
          <a:p>
            <a:pPr>
              <a:defRPr/>
            </a:pPr>
            <a:fld id="{FA79B8B2-BE61-4DA3-A0F7-4D9EA13C000D}" type="datetime1">
              <a:rPr lang="es-ES"/>
              <a:pPr>
                <a:defRPr/>
              </a:pPr>
              <a:t>01/05/2012</a:t>
            </a:fld>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6AE94B98-7E62-4D6B-83ED-6760CC27F2F4}"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6"/>
          <p:cNvSpPr>
            <a:spLocks noGrp="1" noChangeArrowheads="1"/>
          </p:cNvSpPr>
          <p:nvPr>
            <p:ph type="dt" sz="half" idx="10"/>
          </p:nvPr>
        </p:nvSpPr>
        <p:spPr>
          <a:ln/>
        </p:spPr>
        <p:txBody>
          <a:bodyPr/>
          <a:lstStyle>
            <a:lvl1pPr>
              <a:defRPr/>
            </a:lvl1pPr>
          </a:lstStyle>
          <a:p>
            <a:pPr>
              <a:defRPr/>
            </a:pPr>
            <a:fld id="{B03E9044-63FB-47CE-8975-2E7D3EAB6CC3}" type="datetime1">
              <a:rPr lang="es-ES"/>
              <a:pPr>
                <a:defRPr/>
              </a:pPr>
              <a:t>01/05/2012</a:t>
            </a:fld>
            <a:endParaRPr lang="es-ES"/>
          </a:p>
        </p:txBody>
      </p:sp>
      <p:sp>
        <p:nvSpPr>
          <p:cNvPr id="8" name="Rectangle 7"/>
          <p:cNvSpPr>
            <a:spLocks noGrp="1" noChangeArrowheads="1"/>
          </p:cNvSpPr>
          <p:nvPr>
            <p:ph type="ftr" sz="quarter" idx="11"/>
          </p:nvPr>
        </p:nvSpPr>
        <p:spPr>
          <a:ln/>
        </p:spPr>
        <p:txBody>
          <a:bodyPr/>
          <a:lstStyle>
            <a:lvl1pPr>
              <a:defRPr/>
            </a:lvl1pPr>
          </a:lstStyle>
          <a:p>
            <a:pPr>
              <a:defRPr/>
            </a:pPr>
            <a:endParaRPr lang="es-ES"/>
          </a:p>
        </p:txBody>
      </p:sp>
      <p:sp>
        <p:nvSpPr>
          <p:cNvPr id="9" name="Rectangle 8"/>
          <p:cNvSpPr>
            <a:spLocks noGrp="1" noChangeArrowheads="1"/>
          </p:cNvSpPr>
          <p:nvPr>
            <p:ph type="sldNum" sz="quarter" idx="12"/>
          </p:nvPr>
        </p:nvSpPr>
        <p:spPr>
          <a:ln/>
        </p:spPr>
        <p:txBody>
          <a:bodyPr/>
          <a:lstStyle>
            <a:lvl1pPr>
              <a:defRPr/>
            </a:lvl1pPr>
          </a:lstStyle>
          <a:p>
            <a:pPr>
              <a:defRPr/>
            </a:pPr>
            <a:fld id="{8CBA4944-7DF7-4E3E-A67B-85FA689427EC}"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Rectangle 6"/>
          <p:cNvSpPr>
            <a:spLocks noGrp="1" noChangeArrowheads="1"/>
          </p:cNvSpPr>
          <p:nvPr>
            <p:ph type="dt" sz="half" idx="10"/>
          </p:nvPr>
        </p:nvSpPr>
        <p:spPr>
          <a:ln/>
        </p:spPr>
        <p:txBody>
          <a:bodyPr/>
          <a:lstStyle>
            <a:lvl1pPr>
              <a:defRPr/>
            </a:lvl1pPr>
          </a:lstStyle>
          <a:p>
            <a:pPr>
              <a:defRPr/>
            </a:pPr>
            <a:fld id="{AF1901D4-5122-4ED1-974C-ADFEA35890DD}" type="datetime1">
              <a:rPr lang="es-ES"/>
              <a:pPr>
                <a:defRPr/>
              </a:pPr>
              <a:t>01/05/2012</a:t>
            </a:fld>
            <a:endParaRPr lang="es-ES"/>
          </a:p>
        </p:txBody>
      </p:sp>
      <p:sp>
        <p:nvSpPr>
          <p:cNvPr id="4" name="Rectangle 7"/>
          <p:cNvSpPr>
            <a:spLocks noGrp="1" noChangeArrowheads="1"/>
          </p:cNvSpPr>
          <p:nvPr>
            <p:ph type="ftr" sz="quarter" idx="11"/>
          </p:nvPr>
        </p:nvSpPr>
        <p:spPr>
          <a:ln/>
        </p:spPr>
        <p:txBody>
          <a:bodyPr/>
          <a:lstStyle>
            <a:lvl1pPr>
              <a:defRPr/>
            </a:lvl1pPr>
          </a:lstStyle>
          <a:p>
            <a:pPr>
              <a:defRPr/>
            </a:pPr>
            <a:endParaRPr lang="es-ES"/>
          </a:p>
        </p:txBody>
      </p:sp>
      <p:sp>
        <p:nvSpPr>
          <p:cNvPr id="5" name="Rectangle 8"/>
          <p:cNvSpPr>
            <a:spLocks noGrp="1" noChangeArrowheads="1"/>
          </p:cNvSpPr>
          <p:nvPr>
            <p:ph type="sldNum" sz="quarter" idx="12"/>
          </p:nvPr>
        </p:nvSpPr>
        <p:spPr>
          <a:ln/>
        </p:spPr>
        <p:txBody>
          <a:bodyPr/>
          <a:lstStyle>
            <a:lvl1pPr>
              <a:defRPr/>
            </a:lvl1pPr>
          </a:lstStyle>
          <a:p>
            <a:pPr>
              <a:defRPr/>
            </a:pPr>
            <a:fld id="{FAB140B7-6F59-42C7-8DB1-705EB6B01CE4}"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F56A2579-2FD3-4847-B504-3EF1901EEB11}" type="datetime1">
              <a:rPr lang="es-ES"/>
              <a:pPr>
                <a:defRPr/>
              </a:pPr>
              <a:t>01/05/2012</a:t>
            </a:fld>
            <a:endParaRPr lang="es-ES"/>
          </a:p>
        </p:txBody>
      </p:sp>
      <p:sp>
        <p:nvSpPr>
          <p:cNvPr id="3" name="Rectangle 7"/>
          <p:cNvSpPr>
            <a:spLocks noGrp="1" noChangeArrowheads="1"/>
          </p:cNvSpPr>
          <p:nvPr>
            <p:ph type="ftr" sz="quarter" idx="11"/>
          </p:nvPr>
        </p:nvSpPr>
        <p:spPr>
          <a:ln/>
        </p:spPr>
        <p:txBody>
          <a:bodyPr/>
          <a:lstStyle>
            <a:lvl1pPr>
              <a:defRPr/>
            </a:lvl1pPr>
          </a:lstStyle>
          <a:p>
            <a:pPr>
              <a:defRPr/>
            </a:pPr>
            <a:endParaRPr lang="es-ES"/>
          </a:p>
        </p:txBody>
      </p:sp>
      <p:sp>
        <p:nvSpPr>
          <p:cNvPr id="4" name="Rectangle 8"/>
          <p:cNvSpPr>
            <a:spLocks noGrp="1" noChangeArrowheads="1"/>
          </p:cNvSpPr>
          <p:nvPr>
            <p:ph type="sldNum" sz="quarter" idx="12"/>
          </p:nvPr>
        </p:nvSpPr>
        <p:spPr>
          <a:ln/>
        </p:spPr>
        <p:txBody>
          <a:bodyPr/>
          <a:lstStyle>
            <a:lvl1pPr>
              <a:defRPr/>
            </a:lvl1pPr>
          </a:lstStyle>
          <a:p>
            <a:pPr>
              <a:defRPr/>
            </a:pPr>
            <a:fld id="{49F414F6-5BC6-4DDF-908E-213BE82710A5}"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fld id="{48B93C40-1FB3-41E7-9BFF-72BA4EB297B4}" type="datetime1">
              <a:rPr lang="es-ES"/>
              <a:pPr>
                <a:defRPr/>
              </a:pPr>
              <a:t>01/05/2012</a:t>
            </a:fld>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25257AA4-F491-4CAD-9E58-9FA8DE8B5AA6}"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fld id="{283355DD-6F98-4E61-B563-31AD958ED222}" type="datetime1">
              <a:rPr lang="es-ES"/>
              <a:pPr>
                <a:defRPr/>
              </a:pPr>
              <a:t>01/05/2012</a:t>
            </a:fld>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pPr>
              <a:defRPr/>
            </a:pPr>
            <a:fld id="{B71C5BB8-A66A-40F3-9E6C-8F95D656CF37}"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81924"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s-ES" sz="2400">
              <a:latin typeface="Times New Roman" pitchFamily="18" charset="0"/>
            </a:endParaRPr>
          </a:p>
        </p:txBody>
      </p:sp>
      <p:sp>
        <p:nvSpPr>
          <p:cNvPr id="81925"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s-ES"/>
          </a:p>
        </p:txBody>
      </p:sp>
      <p:sp>
        <p:nvSpPr>
          <p:cNvPr id="81926"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89662FB3-F79A-431E-86A5-92DEAC68C5DE}" type="datetime1">
              <a:rPr lang="es-ES"/>
              <a:pPr>
                <a:defRPr/>
              </a:pPr>
              <a:t>01/05/2012</a:t>
            </a:fld>
            <a:endParaRPr lang="es-ES"/>
          </a:p>
        </p:txBody>
      </p:sp>
      <p:sp>
        <p:nvSpPr>
          <p:cNvPr id="81927"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es-ES"/>
          </a:p>
        </p:txBody>
      </p:sp>
      <p:sp>
        <p:nvSpPr>
          <p:cNvPr id="81928"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F8763372-1594-443B-9C89-76138AC55DB3}"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cs typeface="Arial" charset="0"/>
        </a:defRPr>
      </a:lvl2pPr>
      <a:lvl3pPr algn="l" rtl="0" eaLnBrk="0" fontAlgn="base" hangingPunct="0">
        <a:spcBef>
          <a:spcPct val="0"/>
        </a:spcBef>
        <a:spcAft>
          <a:spcPct val="0"/>
        </a:spcAft>
        <a:defRPr sz="3800">
          <a:solidFill>
            <a:schemeClr val="tx2"/>
          </a:solidFill>
          <a:latin typeface="Verdana" pitchFamily="34" charset="0"/>
          <a:cs typeface="Arial" charset="0"/>
        </a:defRPr>
      </a:lvl3pPr>
      <a:lvl4pPr algn="l" rtl="0" eaLnBrk="0" fontAlgn="base" hangingPunct="0">
        <a:spcBef>
          <a:spcPct val="0"/>
        </a:spcBef>
        <a:spcAft>
          <a:spcPct val="0"/>
        </a:spcAft>
        <a:defRPr sz="3800">
          <a:solidFill>
            <a:schemeClr val="tx2"/>
          </a:solidFill>
          <a:latin typeface="Verdana" pitchFamily="34" charset="0"/>
          <a:cs typeface="Arial" charset="0"/>
        </a:defRPr>
      </a:lvl4pPr>
      <a:lvl5pPr algn="l" rtl="0" eaLnBrk="0" fontAlgn="base" hangingPunct="0">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mod2_3.htm"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FEA5A08A-675B-4483-8D68-8AE8658FD514}" type="slidenum">
              <a:rPr lang="es-ES"/>
              <a:pPr>
                <a:defRPr/>
              </a:pPr>
              <a:t>26</a:t>
            </a:fld>
            <a:endParaRPr lang="es-ES"/>
          </a:p>
        </p:txBody>
      </p:sp>
      <p:sp>
        <p:nvSpPr>
          <p:cNvPr id="70658" name="1 Título"/>
          <p:cNvSpPr>
            <a:spLocks/>
          </p:cNvSpPr>
          <p:nvPr/>
        </p:nvSpPr>
        <p:spPr bwMode="auto">
          <a:xfrm>
            <a:off x="1476375" y="1916113"/>
            <a:ext cx="6629400" cy="1143000"/>
          </a:xfrm>
          <a:prstGeom prst="rect">
            <a:avLst/>
          </a:prstGeom>
          <a:noFill/>
          <a:ln w="9525">
            <a:noFill/>
            <a:miter lim="800000"/>
            <a:headEnd/>
            <a:tailEnd/>
          </a:ln>
        </p:spPr>
        <p:txBody>
          <a:bodyPr anchor="b"/>
          <a:lstStyle/>
          <a:p>
            <a:pPr>
              <a:defRPr/>
            </a:pPr>
            <a:r>
              <a:rPr lang="en-US" sz="3200">
                <a:solidFill>
                  <a:srgbClr val="FF3300"/>
                </a:solidFill>
                <a:effectLst>
                  <a:outerShdw blurRad="38100" dist="38100" dir="2700000" algn="tl">
                    <a:srgbClr val="C0C0C0"/>
                  </a:outerShdw>
                </a:effectLst>
              </a:rPr>
              <a:t>Curso a distancia </a:t>
            </a:r>
            <a:br>
              <a:rPr lang="en-US" sz="3200">
                <a:solidFill>
                  <a:srgbClr val="FF3300"/>
                </a:solidFill>
                <a:effectLst>
                  <a:outerShdw blurRad="38100" dist="38100" dir="2700000" algn="tl">
                    <a:srgbClr val="C0C0C0"/>
                  </a:outerShdw>
                </a:effectLst>
              </a:rPr>
            </a:br>
            <a:r>
              <a:rPr lang="en-US" sz="3200">
                <a:solidFill>
                  <a:srgbClr val="FF3300"/>
                </a:solidFill>
                <a:effectLst>
                  <a:outerShdw blurRad="38100" dist="38100" dir="2700000" algn="tl">
                    <a:srgbClr val="C0C0C0"/>
                  </a:outerShdw>
                </a:effectLst>
              </a:rPr>
              <a:t>Caso XVIII</a:t>
            </a:r>
            <a:endParaRPr lang="es-ES" sz="3200">
              <a:solidFill>
                <a:srgbClr val="FF3300"/>
              </a:solidFill>
              <a:effectLst>
                <a:outerShdw blurRad="38100" dist="38100" dir="2700000" algn="tl">
                  <a:srgbClr val="C0C0C0"/>
                </a:outerShdw>
              </a:effectLst>
            </a:endParaRPr>
          </a:p>
        </p:txBody>
      </p:sp>
      <p:sp>
        <p:nvSpPr>
          <p:cNvPr id="70659" name="Text Box 4"/>
          <p:cNvSpPr txBox="1">
            <a:spLocks noChangeArrowheads="1"/>
          </p:cNvSpPr>
          <p:nvPr/>
        </p:nvSpPr>
        <p:spPr bwMode="auto">
          <a:xfrm>
            <a:off x="4643438" y="4292600"/>
            <a:ext cx="3744912" cy="1417638"/>
          </a:xfrm>
          <a:prstGeom prst="rect">
            <a:avLst/>
          </a:prstGeom>
          <a:noFill/>
          <a:ln w="9525">
            <a:noFill/>
            <a:miter lim="800000"/>
            <a:headEnd/>
            <a:tailEnd/>
          </a:ln>
        </p:spPr>
        <p:txBody>
          <a:bodyPr>
            <a:spAutoFit/>
          </a:bodyPr>
          <a:lstStyle/>
          <a:p>
            <a:pPr>
              <a:spcBef>
                <a:spcPct val="50000"/>
              </a:spcBef>
              <a:defRPr/>
            </a:pPr>
            <a:r>
              <a:rPr lang="en-US" sz="2400" b="1">
                <a:solidFill>
                  <a:srgbClr val="9900CC"/>
                </a:solidFill>
              </a:rPr>
              <a:t>Dra Margarita Gaset</a:t>
            </a:r>
          </a:p>
          <a:p>
            <a:pPr>
              <a:spcBef>
                <a:spcPct val="50000"/>
              </a:spcBef>
              <a:defRPr/>
            </a:pPr>
            <a:endParaRPr lang="en-US" sz="2400" b="1">
              <a:solidFill>
                <a:srgbClr val="9900CC"/>
              </a:solidFill>
            </a:endParaRPr>
          </a:p>
          <a:p>
            <a:pPr>
              <a:spcBef>
                <a:spcPct val="50000"/>
              </a:spcBef>
              <a:defRPr/>
            </a:pPr>
            <a:r>
              <a:rPr lang="en-US" b="1">
                <a:solidFill>
                  <a:srgbClr val="0000CC"/>
                </a:solidFill>
                <a:effectLst>
                  <a:outerShdw blurRad="38100" dist="38100" dir="2700000" algn="tl">
                    <a:srgbClr val="C0C0C0"/>
                  </a:outerShdw>
                </a:effectLst>
              </a:rPr>
              <a:t>Modulo 3</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87760EA5-E311-4162-89B6-E6D25CD5A459}" type="slidenum">
              <a:rPr lang="es-ES"/>
              <a:pPr>
                <a:defRPr/>
              </a:pPr>
              <a:t>35</a:t>
            </a:fld>
            <a:endParaRPr lang="es-ES"/>
          </a:p>
        </p:txBody>
      </p:sp>
      <p:sp>
        <p:nvSpPr>
          <p:cNvPr id="33794" name="Rectangle 5"/>
          <p:cNvSpPr>
            <a:spLocks noGrp="1" noChangeArrowheads="1"/>
          </p:cNvSpPr>
          <p:nvPr>
            <p:ph type="subTitle" idx="4294967295"/>
          </p:nvPr>
        </p:nvSpPr>
        <p:spPr>
          <a:xfrm>
            <a:off x="250825" y="1844675"/>
            <a:ext cx="8893175" cy="4464050"/>
          </a:xfrm>
        </p:spPr>
        <p:txBody>
          <a:bodyPr/>
          <a:lstStyle/>
          <a:p>
            <a:pPr marL="457200" indent="-457200" eaLnBrk="1" hangingPunct="1">
              <a:lnSpc>
                <a:spcPct val="120000"/>
              </a:lnSpc>
              <a:spcBef>
                <a:spcPct val="50000"/>
              </a:spcBef>
              <a:buClr>
                <a:srgbClr val="FF3300"/>
              </a:buClr>
              <a:buFontTx/>
              <a:buChar char="o"/>
            </a:pPr>
            <a:r>
              <a:rPr lang="es-ES" sz="1800" b="1" smtClean="0">
                <a:solidFill>
                  <a:srgbClr val="0000CC"/>
                </a:solidFill>
                <a:latin typeface="Comic Sans MS" pitchFamily="66" charset="0"/>
              </a:rPr>
              <a:t>El aspecto característico es el de masa redondeada o irregular, hipodensa con cápsula periférica que capta contraste. </a:t>
            </a:r>
          </a:p>
          <a:p>
            <a:pPr marL="457200" indent="-457200" eaLnBrk="1" hangingPunct="1">
              <a:lnSpc>
                <a:spcPct val="120000"/>
              </a:lnSpc>
              <a:spcBef>
                <a:spcPct val="50000"/>
              </a:spcBef>
              <a:buClr>
                <a:srgbClr val="FF3300"/>
              </a:buClr>
              <a:buFontTx/>
              <a:buChar char="o"/>
            </a:pPr>
            <a:r>
              <a:rPr lang="es-ES" sz="1800" b="1" smtClean="0">
                <a:solidFill>
                  <a:srgbClr val="0000CC"/>
                </a:solidFill>
                <a:latin typeface="Comic Sans MS" pitchFamily="66" charset="0"/>
              </a:rPr>
              <a:t>La TC dinámica en algunos casos muestra imagen en “ doble diana “, que consiste en área hipodensa central rodeada de un anillo hiperdenso, que a su vez está rodeada de zona hipodensa.</a:t>
            </a:r>
          </a:p>
          <a:p>
            <a:pPr marL="457200" indent="-457200" eaLnBrk="1" hangingPunct="1">
              <a:lnSpc>
                <a:spcPct val="120000"/>
              </a:lnSpc>
              <a:spcBef>
                <a:spcPct val="50000"/>
              </a:spcBef>
              <a:buClr>
                <a:srgbClr val="FF3300"/>
              </a:buClr>
              <a:buFontTx/>
              <a:buChar char="o"/>
            </a:pPr>
            <a:r>
              <a:rPr lang="es-ES" sz="1800" b="1" smtClean="0">
                <a:solidFill>
                  <a:srgbClr val="0000CC"/>
                </a:solidFill>
                <a:latin typeface="Comic Sans MS" pitchFamily="66" charset="0"/>
              </a:rPr>
              <a:t>Pueden ser uniloculares o multiloculares apareciendo como un racimo focal de lesiones “ signo del racimo “, que sugiere su naturaleza piógena.</a:t>
            </a:r>
          </a:p>
          <a:p>
            <a:pPr marL="457200" indent="-457200" eaLnBrk="1" hangingPunct="1">
              <a:lnSpc>
                <a:spcPct val="120000"/>
              </a:lnSpc>
              <a:spcBef>
                <a:spcPct val="50000"/>
              </a:spcBef>
              <a:buClr>
                <a:srgbClr val="FF3300"/>
              </a:buClr>
              <a:buFontTx/>
              <a:buChar char="o"/>
            </a:pPr>
            <a:r>
              <a:rPr lang="es-ES" sz="1800" b="1" smtClean="0">
                <a:solidFill>
                  <a:srgbClr val="0000CC"/>
                </a:solidFill>
                <a:latin typeface="Comic Sans MS" pitchFamily="66" charset="0"/>
              </a:rPr>
              <a:t>La imagen por TC de un absceso hepático, aunque característica, no es específica, pudiendo ser simulada por metástasis quísticas o necróticas.</a:t>
            </a:r>
          </a:p>
          <a:p>
            <a:pPr marL="457200" indent="-457200" eaLnBrk="1" hangingPunct="1">
              <a:lnSpc>
                <a:spcPct val="120000"/>
              </a:lnSpc>
              <a:spcBef>
                <a:spcPct val="50000"/>
              </a:spcBef>
              <a:buClr>
                <a:srgbClr val="FF3300"/>
              </a:buClr>
              <a:buFontTx/>
              <a:buChar char="o"/>
            </a:pPr>
            <a:r>
              <a:rPr lang="es-ES" sz="1800" b="1" smtClean="0">
                <a:solidFill>
                  <a:srgbClr val="0000CC"/>
                </a:solidFill>
                <a:latin typeface="Comic Sans MS" pitchFamily="66" charset="0"/>
              </a:rPr>
              <a:t>El gas central, en forma de burbujas aéreas o nivel hidroaéreo es muy sugestiva de absceso, pero sólo se encuentra en una minoría de los casos.</a:t>
            </a:r>
          </a:p>
        </p:txBody>
      </p:sp>
      <p:sp>
        <p:nvSpPr>
          <p:cNvPr id="33795" name="Rectangle 4"/>
          <p:cNvSpPr>
            <a:spLocks noGrp="1" noChangeArrowheads="1"/>
          </p:cNvSpPr>
          <p:nvPr>
            <p:ph type="ctrTitle" idx="4294967295"/>
          </p:nvPr>
        </p:nvSpPr>
        <p:spPr>
          <a:xfrm>
            <a:off x="539750" y="476250"/>
            <a:ext cx="6548438" cy="720725"/>
          </a:xfrm>
        </p:spPr>
        <p:txBody>
          <a:bodyPr anchor="ctr"/>
          <a:lstStyle/>
          <a:p>
            <a:pPr eaLnBrk="1" hangingPunct="1"/>
            <a:r>
              <a:rPr lang="es-ES" sz="2000" b="1" smtClean="0">
                <a:solidFill>
                  <a:schemeClr val="accent2"/>
                </a:solidFill>
                <a:latin typeface="Comic Sans MS" pitchFamily="66" charset="0"/>
              </a:rPr>
              <a:t>Tomografía</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D6311E4E-D6CC-43A0-ABF3-AD96A99873BE}" type="slidenum">
              <a:rPr lang="es-ES"/>
              <a:pPr>
                <a:defRPr/>
              </a:pPr>
              <a:t>36</a:t>
            </a:fld>
            <a:endParaRPr lang="es-ES"/>
          </a:p>
        </p:txBody>
      </p:sp>
      <p:sp>
        <p:nvSpPr>
          <p:cNvPr id="35842" name="Rectangle 5"/>
          <p:cNvSpPr>
            <a:spLocks noGrp="1" noChangeArrowheads="1"/>
          </p:cNvSpPr>
          <p:nvPr>
            <p:ph type="subTitle" idx="4294967295"/>
          </p:nvPr>
        </p:nvSpPr>
        <p:spPr>
          <a:xfrm>
            <a:off x="395288" y="2349500"/>
            <a:ext cx="8353425" cy="4032250"/>
          </a:xfrm>
        </p:spPr>
        <p:txBody>
          <a:bodyPr/>
          <a:lstStyle/>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Presentan baja intensidad de señal en T1 y elevada en T2; la cavidad del absceso puede ser homogénea o heterogénea en cuanto a su señal. </a:t>
            </a:r>
          </a:p>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Con la administración de gadolinio la pared se intensifica rápidamente.</a:t>
            </a:r>
          </a:p>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En general no hay características específicas de los abscesos hepáticos en la RM, debiendo tener en cuenta la historia clínica como factor determinante en la evaluación de estos pacientes.</a:t>
            </a:r>
          </a:p>
        </p:txBody>
      </p:sp>
      <p:sp>
        <p:nvSpPr>
          <p:cNvPr id="35843" name="Rectangle 4"/>
          <p:cNvSpPr>
            <a:spLocks noGrp="1" noChangeArrowheads="1"/>
          </p:cNvSpPr>
          <p:nvPr>
            <p:ph type="ctrTitle" idx="4294967295"/>
          </p:nvPr>
        </p:nvSpPr>
        <p:spPr>
          <a:xfrm>
            <a:off x="539750" y="404813"/>
            <a:ext cx="6875463" cy="1008062"/>
          </a:xfrm>
        </p:spPr>
        <p:txBody>
          <a:bodyPr anchor="ctr"/>
          <a:lstStyle/>
          <a:p>
            <a:pPr eaLnBrk="1" hangingPunct="1"/>
            <a:r>
              <a:rPr lang="es-ES" sz="2400" b="1" smtClean="0">
                <a:solidFill>
                  <a:schemeClr val="accent2"/>
                </a:solidFill>
                <a:latin typeface="Comic Sans MS" pitchFamily="66" charset="0"/>
              </a:rPr>
              <a:t>Resonancia magnética</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9CCCFB47-5BA5-48EE-9147-A49D3DA980B3}" type="slidenum">
              <a:rPr lang="es-ES"/>
              <a:pPr>
                <a:defRPr/>
              </a:pPr>
              <a:t>37</a:t>
            </a:fld>
            <a:endParaRPr lang="es-ES"/>
          </a:p>
        </p:txBody>
      </p:sp>
      <p:pic>
        <p:nvPicPr>
          <p:cNvPr id="37890" name="Picture 4" descr="caso382fig1"/>
          <p:cNvPicPr>
            <a:picLocks noChangeAspect="1" noChangeArrowheads="1"/>
          </p:cNvPicPr>
          <p:nvPr/>
        </p:nvPicPr>
        <p:blipFill>
          <a:blip r:embed="rId3"/>
          <a:srcRect/>
          <a:stretch>
            <a:fillRect/>
          </a:stretch>
        </p:blipFill>
        <p:spPr bwMode="auto">
          <a:xfrm>
            <a:off x="2195513" y="1711325"/>
            <a:ext cx="4464050" cy="3671888"/>
          </a:xfrm>
          <a:prstGeom prst="rect">
            <a:avLst/>
          </a:prstGeom>
          <a:noFill/>
          <a:ln w="9525">
            <a:noFill/>
            <a:miter lim="800000"/>
            <a:headEnd/>
            <a:tailEnd/>
          </a:ln>
        </p:spPr>
      </p:pic>
      <p:sp>
        <p:nvSpPr>
          <p:cNvPr id="93187" name="Rectangle 5"/>
          <p:cNvSpPr>
            <a:spLocks noChangeArrowheads="1"/>
          </p:cNvSpPr>
          <p:nvPr/>
        </p:nvSpPr>
        <p:spPr bwMode="auto">
          <a:xfrm>
            <a:off x="0" y="5391150"/>
            <a:ext cx="8308975" cy="701675"/>
          </a:xfrm>
          <a:prstGeom prst="rect">
            <a:avLst/>
          </a:prstGeom>
          <a:noFill/>
          <a:ln w="9525">
            <a:noFill/>
            <a:miter lim="800000"/>
            <a:headEnd/>
            <a:tailEnd/>
          </a:ln>
        </p:spPr>
        <p:txBody>
          <a:bodyPr anchor="ctr">
            <a:spAutoFit/>
          </a:bodyPr>
          <a:lstStyle/>
          <a:p>
            <a:pPr algn="ctr">
              <a:defRPr/>
            </a:pPr>
            <a:r>
              <a:rPr lang="es-ES" sz="2000" b="1">
                <a:solidFill>
                  <a:srgbClr val="CC3300"/>
                </a:solidFill>
                <a:effectLst>
                  <a:outerShdw blurRad="38100" dist="38100" dir="2700000" algn="tl">
                    <a:srgbClr val="C0C0C0"/>
                  </a:outerShdw>
                </a:effectLst>
              </a:rPr>
              <a:t>Masa hipoecogénica con zonas heterogéneas ecogénicas correspondientes a necrosis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B592054C-82B4-483B-8C42-5172F85D839A}" type="slidenum">
              <a:rPr lang="es-ES"/>
              <a:pPr>
                <a:defRPr/>
              </a:pPr>
              <a:t>38</a:t>
            </a:fld>
            <a:endParaRPr lang="es-ES"/>
          </a:p>
        </p:txBody>
      </p:sp>
      <p:pic>
        <p:nvPicPr>
          <p:cNvPr id="39938" name="Picture 4" descr="caso382fig2"/>
          <p:cNvPicPr>
            <a:picLocks noChangeAspect="1" noChangeArrowheads="1"/>
          </p:cNvPicPr>
          <p:nvPr/>
        </p:nvPicPr>
        <p:blipFill>
          <a:blip r:embed="rId3"/>
          <a:srcRect/>
          <a:stretch>
            <a:fillRect/>
          </a:stretch>
        </p:blipFill>
        <p:spPr bwMode="auto">
          <a:xfrm>
            <a:off x="1763713" y="1700213"/>
            <a:ext cx="5040312" cy="3681412"/>
          </a:xfrm>
          <a:prstGeom prst="rect">
            <a:avLst/>
          </a:prstGeom>
          <a:noFill/>
          <a:ln w="9525">
            <a:noFill/>
            <a:miter lim="800000"/>
            <a:headEnd/>
            <a:tailEnd/>
          </a:ln>
        </p:spPr>
      </p:pic>
      <p:sp>
        <p:nvSpPr>
          <p:cNvPr id="95235" name="Rectangle 5"/>
          <p:cNvSpPr>
            <a:spLocks noChangeArrowheads="1"/>
          </p:cNvSpPr>
          <p:nvPr/>
        </p:nvSpPr>
        <p:spPr bwMode="auto">
          <a:xfrm>
            <a:off x="323850" y="5876925"/>
            <a:ext cx="8270875" cy="396875"/>
          </a:xfrm>
          <a:prstGeom prst="rect">
            <a:avLst/>
          </a:prstGeom>
          <a:noFill/>
          <a:ln w="9525">
            <a:noFill/>
            <a:miter lim="800000"/>
            <a:headEnd/>
            <a:tailEnd/>
          </a:ln>
        </p:spPr>
        <p:txBody>
          <a:bodyPr wrap="none" anchor="ctr">
            <a:spAutoFit/>
          </a:bodyPr>
          <a:lstStyle/>
          <a:p>
            <a:pPr>
              <a:defRPr/>
            </a:pPr>
            <a:r>
              <a:rPr lang="es-ES" sz="2000" b="1">
                <a:solidFill>
                  <a:srgbClr val="CC3300"/>
                </a:solidFill>
                <a:effectLst>
                  <a:outerShdw blurRad="38100" dist="38100" dir="2700000" algn="tl">
                    <a:srgbClr val="C0C0C0"/>
                  </a:outerShdw>
                </a:effectLst>
              </a:rPr>
              <a:t>Masa hipoecogénica con burbujas de gas manifestado como focos</a:t>
            </a:r>
            <a:r>
              <a:rPr lang="es-ES" sz="2000" b="1">
                <a:solidFill>
                  <a:srgbClr val="CC3300"/>
                </a:solidFill>
                <a:latin typeface="Arial" charset="0"/>
              </a:rPr>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71D9964A-ECAB-483C-B612-592C8A88C17D}" type="slidenum">
              <a:rPr lang="es-ES"/>
              <a:pPr>
                <a:defRPr/>
              </a:pPr>
              <a:t>39</a:t>
            </a:fld>
            <a:endParaRPr lang="es-ES"/>
          </a:p>
        </p:txBody>
      </p:sp>
      <p:pic>
        <p:nvPicPr>
          <p:cNvPr id="41986" name="Picture 4" descr="caso382fig3"/>
          <p:cNvPicPr>
            <a:picLocks noChangeAspect="1" noChangeArrowheads="1"/>
          </p:cNvPicPr>
          <p:nvPr/>
        </p:nvPicPr>
        <p:blipFill>
          <a:blip r:embed="rId3"/>
          <a:srcRect/>
          <a:stretch>
            <a:fillRect/>
          </a:stretch>
        </p:blipFill>
        <p:spPr bwMode="auto">
          <a:xfrm>
            <a:off x="1908175" y="1916113"/>
            <a:ext cx="5400675" cy="3463925"/>
          </a:xfrm>
          <a:prstGeom prst="rect">
            <a:avLst/>
          </a:prstGeom>
          <a:noFill/>
          <a:ln w="9525">
            <a:noFill/>
            <a:miter lim="800000"/>
            <a:headEnd/>
            <a:tailEnd/>
          </a:ln>
        </p:spPr>
      </p:pic>
      <p:sp>
        <p:nvSpPr>
          <p:cNvPr id="97283" name="Rectangle 5"/>
          <p:cNvSpPr>
            <a:spLocks noChangeArrowheads="1"/>
          </p:cNvSpPr>
          <p:nvPr/>
        </p:nvSpPr>
        <p:spPr bwMode="auto">
          <a:xfrm>
            <a:off x="0" y="5589588"/>
            <a:ext cx="8640763" cy="701675"/>
          </a:xfrm>
          <a:prstGeom prst="rect">
            <a:avLst/>
          </a:prstGeom>
          <a:noFill/>
          <a:ln w="9525">
            <a:noFill/>
            <a:miter lim="800000"/>
            <a:headEnd/>
            <a:tailEnd/>
          </a:ln>
        </p:spPr>
        <p:txBody>
          <a:bodyPr anchor="ctr">
            <a:spAutoFit/>
          </a:bodyPr>
          <a:lstStyle/>
          <a:p>
            <a:pPr algn="ctr">
              <a:defRPr/>
            </a:pPr>
            <a:r>
              <a:rPr lang="es-ES" sz="2000" b="1">
                <a:solidFill>
                  <a:srgbClr val="CC3300"/>
                </a:solidFill>
                <a:effectLst>
                  <a:outerShdw blurRad="38100" dist="38100" dir="2700000" algn="tl">
                    <a:srgbClr val="C0C0C0"/>
                  </a:outerShdw>
                </a:effectLst>
              </a:rPr>
              <a:t>Múltiples masas hipodensas irregulares con anillos de contraste. </a:t>
            </a:r>
          </a:p>
          <a:p>
            <a:pPr algn="ctr">
              <a:defRPr/>
            </a:pPr>
            <a:r>
              <a:rPr lang="es-ES" sz="2000" b="1">
                <a:solidFill>
                  <a:srgbClr val="CC3300"/>
                </a:solidFill>
                <a:effectLst>
                  <a:outerShdw blurRad="38100" dist="38100" dir="2700000" algn="tl">
                    <a:srgbClr val="C0C0C0"/>
                  </a:outerShdw>
                </a:effectLst>
              </a:rPr>
              <a:t>(signo del racimo )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CB6065F3-4804-430D-9B1B-011245CA9D27}" type="slidenum">
              <a:rPr lang="es-ES"/>
              <a:pPr>
                <a:defRPr/>
              </a:pPr>
              <a:t>40</a:t>
            </a:fld>
            <a:endParaRPr lang="es-ES"/>
          </a:p>
        </p:txBody>
      </p:sp>
      <p:pic>
        <p:nvPicPr>
          <p:cNvPr id="44034" name="Picture 4" descr="caso382fig4"/>
          <p:cNvPicPr>
            <a:picLocks noChangeAspect="1" noChangeArrowheads="1"/>
          </p:cNvPicPr>
          <p:nvPr/>
        </p:nvPicPr>
        <p:blipFill>
          <a:blip r:embed="rId3"/>
          <a:srcRect/>
          <a:stretch>
            <a:fillRect/>
          </a:stretch>
        </p:blipFill>
        <p:spPr bwMode="auto">
          <a:xfrm>
            <a:off x="1979613" y="1682750"/>
            <a:ext cx="5184775" cy="3736975"/>
          </a:xfrm>
          <a:prstGeom prst="rect">
            <a:avLst/>
          </a:prstGeom>
          <a:noFill/>
          <a:ln w="9525">
            <a:noFill/>
            <a:miter lim="800000"/>
            <a:headEnd/>
            <a:tailEnd/>
          </a:ln>
        </p:spPr>
      </p:pic>
      <p:sp>
        <p:nvSpPr>
          <p:cNvPr id="99331" name="Rectangle 5"/>
          <p:cNvSpPr>
            <a:spLocks noChangeArrowheads="1"/>
          </p:cNvSpPr>
          <p:nvPr/>
        </p:nvSpPr>
        <p:spPr bwMode="auto">
          <a:xfrm>
            <a:off x="2627313" y="5661025"/>
            <a:ext cx="3816350" cy="396875"/>
          </a:xfrm>
          <a:prstGeom prst="rect">
            <a:avLst/>
          </a:prstGeom>
          <a:noFill/>
          <a:ln w="9525">
            <a:noFill/>
            <a:miter lim="800000"/>
            <a:headEnd/>
            <a:tailEnd/>
          </a:ln>
        </p:spPr>
        <p:txBody>
          <a:bodyPr wrap="none" anchor="ctr">
            <a:spAutoFit/>
          </a:bodyPr>
          <a:lstStyle/>
          <a:p>
            <a:pPr>
              <a:defRPr/>
            </a:pPr>
            <a:r>
              <a:rPr lang="es-ES" sz="2000" b="1">
                <a:solidFill>
                  <a:srgbClr val="CC3300"/>
                </a:solidFill>
                <a:effectLst>
                  <a:outerShdw blurRad="38100" dist="38100" dir="2700000" algn="tl">
                    <a:srgbClr val="C0C0C0"/>
                  </a:outerShdw>
                </a:effectLst>
              </a:rPr>
              <a:t>Absceso con nivel hidroaéreo</a:t>
            </a:r>
            <a:r>
              <a:rPr lang="es-ES" sz="2000">
                <a:solidFill>
                  <a:srgbClr val="CC3300"/>
                </a:solidFill>
                <a:effectLst>
                  <a:outerShdw blurRad="38100" dist="38100" dir="2700000" algn="tl">
                    <a:srgbClr val="C0C0C0"/>
                  </a:outerShdw>
                </a:effectLst>
              </a:rPr>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B07690C2-1471-4B23-90AB-9C086FA96660}" type="slidenum">
              <a:rPr lang="es-ES"/>
              <a:pPr>
                <a:defRPr/>
              </a:pPr>
              <a:t>41</a:t>
            </a:fld>
            <a:endParaRPr lang="es-ES"/>
          </a:p>
        </p:txBody>
      </p:sp>
      <p:sp>
        <p:nvSpPr>
          <p:cNvPr id="46082" name="Rectangle 4"/>
          <p:cNvSpPr>
            <a:spLocks noGrp="1" noChangeArrowheads="1"/>
          </p:cNvSpPr>
          <p:nvPr>
            <p:ph type="title" idx="4294967295"/>
          </p:nvPr>
        </p:nvSpPr>
        <p:spPr>
          <a:xfrm>
            <a:off x="468313" y="2349500"/>
            <a:ext cx="8229600" cy="1143000"/>
          </a:xfrm>
        </p:spPr>
        <p:txBody>
          <a:bodyPr anchor="ctr"/>
          <a:lstStyle/>
          <a:p>
            <a:pPr eaLnBrk="1" hangingPunct="1"/>
            <a:r>
              <a:rPr lang="es-ES" sz="2000" b="1" smtClean="0">
                <a:solidFill>
                  <a:srgbClr val="0000CC"/>
                </a:solidFill>
                <a:latin typeface="Comic Sans MS" pitchFamily="66" charset="0"/>
              </a:rPr>
              <a:t>Abscesos hepáticos no piógenos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ABC692C6-869B-4F84-8ECF-5B1AB30331AB}" type="slidenum">
              <a:rPr lang="es-ES"/>
              <a:pPr>
                <a:defRPr/>
              </a:pPr>
              <a:t>42</a:t>
            </a:fld>
            <a:endParaRPr lang="es-ES"/>
          </a:p>
        </p:txBody>
      </p:sp>
      <p:sp>
        <p:nvSpPr>
          <p:cNvPr id="3" name="2 Rectángulo"/>
          <p:cNvSpPr/>
          <p:nvPr/>
        </p:nvSpPr>
        <p:spPr>
          <a:xfrm>
            <a:off x="2124075" y="404813"/>
            <a:ext cx="4824413"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CC3300"/>
                </a:solidFill>
                <a:latin typeface="Comic Sans MS" pitchFamily="66" charset="0"/>
              </a:rPr>
              <a:t>AMEBIANO</a:t>
            </a:r>
            <a:endParaRPr lang="es-ES" sz="2800" b="1">
              <a:solidFill>
                <a:srgbClr val="CC3300"/>
              </a:solidFill>
              <a:latin typeface="Comic Sans MS" pitchFamily="66" charset="0"/>
            </a:endParaRPr>
          </a:p>
        </p:txBody>
      </p:sp>
      <p:sp>
        <p:nvSpPr>
          <p:cNvPr id="48131" name="Text Box 5"/>
          <p:cNvSpPr txBox="1">
            <a:spLocks noChangeArrowheads="1"/>
          </p:cNvSpPr>
          <p:nvPr/>
        </p:nvSpPr>
        <p:spPr bwMode="auto">
          <a:xfrm>
            <a:off x="611188" y="1844675"/>
            <a:ext cx="7921625" cy="4692650"/>
          </a:xfrm>
          <a:prstGeom prst="rect">
            <a:avLst/>
          </a:prstGeom>
          <a:noFill/>
          <a:ln w="9525">
            <a:noFill/>
            <a:miter lim="800000"/>
            <a:headEnd/>
            <a:tailEnd/>
          </a:ln>
        </p:spPr>
        <p:txBody>
          <a:bodyPr>
            <a:spAutoFit/>
          </a:bodyPr>
          <a:lstStyle/>
          <a:p>
            <a:pPr indent="274638">
              <a:lnSpc>
                <a:spcPct val="135000"/>
              </a:lnSpc>
              <a:spcBef>
                <a:spcPct val="80000"/>
              </a:spcBef>
              <a:buClr>
                <a:srgbClr val="FF3300"/>
              </a:buClr>
              <a:buFontTx/>
              <a:buChar char="o"/>
            </a:pPr>
            <a:r>
              <a:rPr lang="es-ES" sz="2000" b="1">
                <a:solidFill>
                  <a:srgbClr val="0000CC"/>
                </a:solidFill>
              </a:rPr>
              <a:t>Causado por el parásito </a:t>
            </a:r>
            <a:r>
              <a:rPr lang="es-ES" sz="2000" b="1" i="1">
                <a:solidFill>
                  <a:srgbClr val="0000CC"/>
                </a:solidFill>
              </a:rPr>
              <a:t>entoameba histolytica.</a:t>
            </a:r>
            <a:r>
              <a:rPr lang="es-ES" sz="2000" b="1">
                <a:solidFill>
                  <a:srgbClr val="0000CC"/>
                </a:solidFill>
              </a:rPr>
              <a:t/>
            </a:r>
            <a:br>
              <a:rPr lang="es-ES" sz="2000" b="1">
                <a:solidFill>
                  <a:srgbClr val="0000CC"/>
                </a:solidFill>
              </a:rPr>
            </a:br>
            <a:r>
              <a:rPr lang="es-ES" sz="2000" b="1">
                <a:solidFill>
                  <a:srgbClr val="0000CC"/>
                </a:solidFill>
              </a:rPr>
              <a:t>El absceso hepático es la complicación extraintestinal más frecuente de las amebiasis.</a:t>
            </a:r>
          </a:p>
          <a:p>
            <a:pPr indent="274638">
              <a:lnSpc>
                <a:spcPct val="135000"/>
              </a:lnSpc>
              <a:spcBef>
                <a:spcPct val="80000"/>
              </a:spcBef>
              <a:buClr>
                <a:srgbClr val="FF3300"/>
              </a:buClr>
              <a:buFontTx/>
              <a:buChar char="o"/>
            </a:pPr>
            <a:r>
              <a:rPr lang="es-ES" sz="2000" b="1">
                <a:solidFill>
                  <a:srgbClr val="0000CC"/>
                </a:solidFill>
              </a:rPr>
              <a:t>El aspecto es inespecífico en la TC, soliendo aparecer como masa solitaria, unilocular, redondeada, hipodensa, con pared.</a:t>
            </a:r>
          </a:p>
          <a:p>
            <a:pPr indent="274638">
              <a:lnSpc>
                <a:spcPct val="135000"/>
              </a:lnSpc>
              <a:spcBef>
                <a:spcPct val="80000"/>
              </a:spcBef>
              <a:buClr>
                <a:srgbClr val="FF3300"/>
              </a:buClr>
              <a:buFontTx/>
              <a:buChar char="o"/>
            </a:pPr>
            <a:r>
              <a:rPr lang="es-ES" sz="2000" b="1">
                <a:solidFill>
                  <a:srgbClr val="0000CC"/>
                </a:solidFill>
              </a:rPr>
              <a:t>Tres cuartas partes de estos abscesos son en lóbulo hepático derecho explicado por el flujo preferencial derecho a través de la porta, de la sangre procedente de la vena mesentérica superior, que drena el colon derecho.</a:t>
            </a:r>
            <a:br>
              <a:rPr lang="es-ES" sz="2000" b="1">
                <a:solidFill>
                  <a:srgbClr val="0000CC"/>
                </a:solidFill>
              </a:rPr>
            </a:br>
            <a:endParaRPr lang="es-ES" sz="2000" b="1">
              <a:solidFill>
                <a:srgbClr val="0000CC"/>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0FCFDF92-67CA-4682-B0B9-E76E58B50E4F}" type="slidenum">
              <a:rPr lang="es-ES"/>
              <a:pPr>
                <a:defRPr/>
              </a:pPr>
              <a:t>43</a:t>
            </a:fld>
            <a:endParaRPr lang="es-ES"/>
          </a:p>
        </p:txBody>
      </p:sp>
      <p:sp>
        <p:nvSpPr>
          <p:cNvPr id="50178" name="Text Box 4"/>
          <p:cNvSpPr txBox="1">
            <a:spLocks noChangeArrowheads="1"/>
          </p:cNvSpPr>
          <p:nvPr/>
        </p:nvSpPr>
        <p:spPr bwMode="auto">
          <a:xfrm>
            <a:off x="611188" y="1916113"/>
            <a:ext cx="7848600" cy="2778125"/>
          </a:xfrm>
          <a:prstGeom prst="rect">
            <a:avLst/>
          </a:prstGeom>
          <a:noFill/>
          <a:ln w="9525">
            <a:noFill/>
            <a:miter lim="800000"/>
            <a:headEnd/>
            <a:tailEnd/>
          </a:ln>
        </p:spPr>
        <p:txBody>
          <a:bodyPr>
            <a:spAutoFit/>
          </a:bodyPr>
          <a:lstStyle/>
          <a:p>
            <a:pPr indent="457200">
              <a:lnSpc>
                <a:spcPct val="130000"/>
              </a:lnSpc>
              <a:spcBef>
                <a:spcPct val="100000"/>
              </a:spcBef>
              <a:buClr>
                <a:srgbClr val="FF3300"/>
              </a:buClr>
              <a:buFontTx/>
              <a:buChar char="o"/>
            </a:pPr>
            <a:r>
              <a:rPr lang="es-ES" sz="2000" b="1">
                <a:solidFill>
                  <a:srgbClr val="0000CC"/>
                </a:solidFill>
              </a:rPr>
              <a:t>La ecografía, TC y RM son comparables en la detección de abscesos amebianos.</a:t>
            </a:r>
          </a:p>
          <a:p>
            <a:pPr indent="457200">
              <a:lnSpc>
                <a:spcPct val="130000"/>
              </a:lnSpc>
              <a:spcBef>
                <a:spcPct val="100000"/>
              </a:spcBef>
              <a:buClr>
                <a:srgbClr val="FF3300"/>
              </a:buClr>
              <a:buFontTx/>
              <a:buChar char="o"/>
            </a:pPr>
            <a:r>
              <a:rPr lang="es-ES" sz="2000" b="1">
                <a:solidFill>
                  <a:srgbClr val="0000CC"/>
                </a:solidFill>
              </a:rPr>
              <a:t>La prueba de hemaglutinación indirecta es positiva en 94 al 100% de los pacientes y su tratamiento son los fármacos amebicidas, siendo beneficiarios del drenaje con catéter los resistentes al tratamiento médico</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CC1CCC6C-5B7C-4F81-AA6A-B79941489016}" type="slidenum">
              <a:rPr lang="es-ES"/>
              <a:pPr>
                <a:defRPr/>
              </a:pPr>
              <a:t>44</a:t>
            </a:fld>
            <a:endParaRPr lang="es-ES"/>
          </a:p>
        </p:txBody>
      </p:sp>
      <p:pic>
        <p:nvPicPr>
          <p:cNvPr id="52226" name="Picture 5" descr="caso382fig5"/>
          <p:cNvPicPr>
            <a:picLocks noChangeAspect="1" noChangeArrowheads="1"/>
          </p:cNvPicPr>
          <p:nvPr/>
        </p:nvPicPr>
        <p:blipFill>
          <a:blip r:embed="rId3"/>
          <a:srcRect/>
          <a:stretch>
            <a:fillRect/>
          </a:stretch>
        </p:blipFill>
        <p:spPr bwMode="auto">
          <a:xfrm>
            <a:off x="1979613" y="1778000"/>
            <a:ext cx="4464050" cy="3473450"/>
          </a:xfrm>
          <a:prstGeom prst="rect">
            <a:avLst/>
          </a:prstGeom>
          <a:noFill/>
          <a:ln w="9525">
            <a:noFill/>
            <a:miter lim="800000"/>
            <a:headEnd/>
            <a:tailEnd/>
          </a:ln>
        </p:spPr>
      </p:pic>
      <p:sp>
        <p:nvSpPr>
          <p:cNvPr id="107523" name="Rectangle 6"/>
          <p:cNvSpPr>
            <a:spLocks noChangeArrowheads="1"/>
          </p:cNvSpPr>
          <p:nvPr/>
        </p:nvSpPr>
        <p:spPr bwMode="auto">
          <a:xfrm>
            <a:off x="138113" y="5661025"/>
            <a:ext cx="9010650" cy="396875"/>
          </a:xfrm>
          <a:prstGeom prst="rect">
            <a:avLst/>
          </a:prstGeom>
          <a:noFill/>
          <a:ln w="9525">
            <a:noFill/>
            <a:miter lim="800000"/>
            <a:headEnd/>
            <a:tailEnd/>
          </a:ln>
        </p:spPr>
        <p:txBody>
          <a:bodyPr wrap="none" anchor="ctr">
            <a:spAutoFit/>
          </a:bodyPr>
          <a:lstStyle/>
          <a:p>
            <a:pPr>
              <a:defRPr/>
            </a:pPr>
            <a:r>
              <a:rPr lang="es-ES" sz="2000" b="1">
                <a:solidFill>
                  <a:srgbClr val="CC3300"/>
                </a:solidFill>
                <a:effectLst>
                  <a:outerShdw blurRad="38100" dist="38100" dir="2700000" algn="tl">
                    <a:srgbClr val="C0C0C0"/>
                  </a:outerShdw>
                </a:effectLst>
              </a:rPr>
              <a:t>Masa unilocular con pared realzada, y con </a:t>
            </a:r>
            <a:r>
              <a:rPr lang="es-ES" b="1">
                <a:solidFill>
                  <a:srgbClr val="CC3300"/>
                </a:solidFill>
                <a:effectLst>
                  <a:outerShdw blurRad="38100" dist="38100" dir="2700000" algn="tl">
                    <a:srgbClr val="C0C0C0"/>
                  </a:outerShdw>
                </a:effectLst>
              </a:rPr>
              <a:t>anillo hipodenso</a:t>
            </a:r>
            <a:r>
              <a:rPr lang="es-ES"/>
              <a:t> </a:t>
            </a:r>
            <a:r>
              <a:rPr lang="es-ES" sz="2000" b="1">
                <a:solidFill>
                  <a:srgbClr val="CC3300"/>
                </a:solidFill>
                <a:effectLst>
                  <a:outerShdw blurRad="38100" dist="38100" dir="2700000" algn="tl">
                    <a:srgbClr val="C0C0C0"/>
                  </a:outerShdw>
                </a:effectLst>
              </a:rPr>
              <a:t>fino y delgado</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F81CA1D7-AEF5-4EBB-8EB1-90127F92DD02}" type="slidenum">
              <a:rPr lang="es-ES"/>
              <a:pPr>
                <a:defRPr/>
              </a:pPr>
              <a:t>27</a:t>
            </a:fld>
            <a:endParaRPr lang="es-ES"/>
          </a:p>
        </p:txBody>
      </p:sp>
      <p:sp>
        <p:nvSpPr>
          <p:cNvPr id="72708" name="Rectangle 3"/>
          <p:cNvSpPr>
            <a:spLocks noChangeArrowheads="1"/>
          </p:cNvSpPr>
          <p:nvPr/>
        </p:nvSpPr>
        <p:spPr bwMode="auto">
          <a:xfrm>
            <a:off x="1187450" y="1917700"/>
            <a:ext cx="6635750" cy="3743325"/>
          </a:xfrm>
          <a:prstGeom prst="rect">
            <a:avLst/>
          </a:prstGeom>
          <a:noFill/>
          <a:ln w="9525">
            <a:noFill/>
            <a:miter lim="800000"/>
            <a:headEnd/>
            <a:tailEnd/>
          </a:ln>
        </p:spPr>
        <p:txBody>
          <a:bodyPr/>
          <a:lstStyle/>
          <a:p>
            <a:pPr marL="571500" indent="-571500">
              <a:lnSpc>
                <a:spcPct val="160000"/>
              </a:lnSpc>
              <a:spcBef>
                <a:spcPct val="20000"/>
              </a:spcBef>
              <a:buClr>
                <a:srgbClr val="FF3300"/>
              </a:buClr>
              <a:buFont typeface="Wingdings" pitchFamily="2" charset="2"/>
              <a:buNone/>
              <a:defRPr/>
            </a:pPr>
            <a:r>
              <a:rPr lang="es-ES" sz="2400" b="1">
                <a:solidFill>
                  <a:srgbClr val="FF3300"/>
                </a:solidFill>
                <a:effectLst>
                  <a:outerShdw blurRad="38100" dist="38100" dir="2700000" algn="tl">
                    <a:srgbClr val="C0C0C0"/>
                  </a:outerShdw>
                </a:effectLst>
              </a:rPr>
              <a:t>Proceso neoplásico con necrosis central</a:t>
            </a:r>
          </a:p>
          <a:p>
            <a:pPr marL="571500" indent="-571500">
              <a:lnSpc>
                <a:spcPct val="160000"/>
              </a:lnSpc>
              <a:spcBef>
                <a:spcPct val="20000"/>
              </a:spcBef>
              <a:buClr>
                <a:srgbClr val="FF3300"/>
              </a:buClr>
              <a:buFont typeface="Wingdings" pitchFamily="2" charset="2"/>
              <a:buNone/>
              <a:defRPr/>
            </a:pPr>
            <a:r>
              <a:rPr lang="es-ES" sz="2400" b="1">
                <a:solidFill>
                  <a:srgbClr val="FF3300"/>
                </a:solidFill>
                <a:effectLst>
                  <a:outerShdw blurRad="38100" dist="38100" dir="2700000" algn="tl">
                    <a:srgbClr val="C0C0C0"/>
                  </a:outerShdw>
                </a:effectLst>
              </a:rPr>
              <a:t>Absceso hepático</a:t>
            </a:r>
          </a:p>
          <a:p>
            <a:pPr marL="571500" indent="-571500">
              <a:lnSpc>
                <a:spcPct val="160000"/>
              </a:lnSpc>
              <a:spcBef>
                <a:spcPct val="20000"/>
              </a:spcBef>
              <a:buClr>
                <a:srgbClr val="FF3300"/>
              </a:buClr>
              <a:buFont typeface="Wingdings" pitchFamily="2" charset="2"/>
              <a:buNone/>
              <a:defRPr/>
            </a:pPr>
            <a:r>
              <a:rPr lang="es-ES" sz="2400" b="1">
                <a:solidFill>
                  <a:srgbClr val="FF3300"/>
                </a:solidFill>
                <a:effectLst>
                  <a:outerShdw blurRad="38100" dist="38100" dir="2700000" algn="tl">
                    <a:srgbClr val="C0C0C0"/>
                  </a:outerShdw>
                </a:effectLst>
              </a:rPr>
              <a:t>Colecistitis alitiásica</a:t>
            </a:r>
          </a:p>
          <a:p>
            <a:pPr marL="571500" indent="-571500">
              <a:lnSpc>
                <a:spcPct val="160000"/>
              </a:lnSpc>
              <a:spcBef>
                <a:spcPct val="20000"/>
              </a:spcBef>
              <a:buClr>
                <a:srgbClr val="FF3300"/>
              </a:buClr>
              <a:buFont typeface="Wingdings" pitchFamily="2" charset="2"/>
              <a:buNone/>
              <a:defRPr/>
            </a:pPr>
            <a:r>
              <a:rPr lang="es-ES" sz="2400" b="1">
                <a:solidFill>
                  <a:srgbClr val="FF3300"/>
                </a:solidFill>
                <a:effectLst>
                  <a:outerShdw blurRad="38100" dist="38100" dir="2700000" algn="tl">
                    <a:srgbClr val="C0C0C0"/>
                  </a:outerShdw>
                </a:effectLst>
              </a:rPr>
              <a:t>Absceso amebiano</a:t>
            </a:r>
          </a:p>
          <a:p>
            <a:pPr marL="571500" indent="-571500">
              <a:lnSpc>
                <a:spcPct val="160000"/>
              </a:lnSpc>
              <a:spcBef>
                <a:spcPct val="20000"/>
              </a:spcBef>
              <a:buClr>
                <a:srgbClr val="FF3300"/>
              </a:buClr>
              <a:buFont typeface="Wingdings" pitchFamily="2" charset="2"/>
              <a:buNone/>
              <a:defRPr/>
            </a:pPr>
            <a:r>
              <a:rPr lang="es-ES" sz="2400" b="1">
                <a:solidFill>
                  <a:srgbClr val="FF3300"/>
                </a:solidFill>
                <a:effectLst>
                  <a:outerShdw blurRad="38100" dist="38100" dir="2700000" algn="tl">
                    <a:srgbClr val="C0C0C0"/>
                  </a:outerShdw>
                </a:effectLst>
              </a:rPr>
              <a:t>Absceso micótico</a:t>
            </a:r>
          </a:p>
          <a:p>
            <a:pPr marL="571500" indent="-571500">
              <a:spcBef>
                <a:spcPct val="20000"/>
              </a:spcBef>
              <a:buClr>
                <a:schemeClr val="accent2"/>
              </a:buClr>
              <a:buFont typeface="Wingdings" pitchFamily="2" charset="2"/>
              <a:buChar char="o"/>
              <a:defRPr/>
            </a:pPr>
            <a:endParaRPr lang="es-ES" sz="2400" b="1">
              <a:solidFill>
                <a:srgbClr val="FF3300"/>
              </a:solidFill>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31C08672-9A8B-4D26-A253-F1CA30E248A9}" type="slidenum">
              <a:rPr lang="es-ES"/>
              <a:pPr>
                <a:defRPr/>
              </a:pPr>
              <a:t>45</a:t>
            </a:fld>
            <a:endParaRPr lang="es-ES"/>
          </a:p>
        </p:txBody>
      </p:sp>
      <p:pic>
        <p:nvPicPr>
          <p:cNvPr id="54274" name="Picture 4" descr="caso382fig6"/>
          <p:cNvPicPr>
            <a:picLocks noChangeAspect="1" noChangeArrowheads="1"/>
          </p:cNvPicPr>
          <p:nvPr/>
        </p:nvPicPr>
        <p:blipFill>
          <a:blip r:embed="rId3"/>
          <a:srcRect/>
          <a:stretch>
            <a:fillRect/>
          </a:stretch>
        </p:blipFill>
        <p:spPr bwMode="auto">
          <a:xfrm>
            <a:off x="2555875" y="1770063"/>
            <a:ext cx="3960813" cy="3663950"/>
          </a:xfrm>
          <a:prstGeom prst="rect">
            <a:avLst/>
          </a:prstGeom>
          <a:noFill/>
          <a:ln w="9525">
            <a:noFill/>
            <a:miter lim="800000"/>
            <a:headEnd/>
            <a:tailEnd/>
          </a:ln>
        </p:spPr>
      </p:pic>
      <p:sp>
        <p:nvSpPr>
          <p:cNvPr id="109571" name="Rectangle 5"/>
          <p:cNvSpPr>
            <a:spLocks noChangeArrowheads="1"/>
          </p:cNvSpPr>
          <p:nvPr/>
        </p:nvSpPr>
        <p:spPr bwMode="auto">
          <a:xfrm>
            <a:off x="611188" y="5589588"/>
            <a:ext cx="8532812" cy="396875"/>
          </a:xfrm>
          <a:prstGeom prst="rect">
            <a:avLst/>
          </a:prstGeom>
          <a:noFill/>
          <a:ln w="9525">
            <a:noFill/>
            <a:miter lim="800000"/>
            <a:headEnd/>
            <a:tailEnd/>
          </a:ln>
        </p:spPr>
        <p:txBody>
          <a:bodyPr anchor="ctr">
            <a:spAutoFit/>
          </a:bodyPr>
          <a:lstStyle/>
          <a:p>
            <a:pPr>
              <a:defRPr/>
            </a:pPr>
            <a:r>
              <a:rPr lang="es-ES" sz="2000" b="1">
                <a:solidFill>
                  <a:srgbClr val="CC3300"/>
                </a:solidFill>
                <a:effectLst>
                  <a:outerShdw blurRad="38100" dist="38100" dir="2700000" algn="tl">
                    <a:srgbClr val="C0C0C0"/>
                  </a:outerShdw>
                </a:effectLst>
              </a:rPr>
              <a:t>Masa oval subdiafragmática. Ausencia de pared bien definida.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018B95C8-E55C-4638-A34B-D88FB15E2534}" type="slidenum">
              <a:rPr lang="es-ES"/>
              <a:pPr>
                <a:defRPr/>
              </a:pPr>
              <a:t>46</a:t>
            </a:fld>
            <a:endParaRPr lang="es-ES"/>
          </a:p>
        </p:txBody>
      </p:sp>
      <p:sp>
        <p:nvSpPr>
          <p:cNvPr id="3" name="2 Elipse"/>
          <p:cNvSpPr/>
          <p:nvPr/>
        </p:nvSpPr>
        <p:spPr>
          <a:xfrm>
            <a:off x="1331913" y="476250"/>
            <a:ext cx="5688012" cy="10080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CC3300"/>
                </a:solidFill>
                <a:latin typeface="Comic Sans MS" pitchFamily="66" charset="0"/>
              </a:rPr>
              <a:t>MICOTICOS</a:t>
            </a:r>
            <a:endParaRPr lang="es-ES" sz="2800" b="1">
              <a:solidFill>
                <a:srgbClr val="CC3300"/>
              </a:solidFill>
              <a:latin typeface="Comic Sans MS" pitchFamily="66" charset="0"/>
            </a:endParaRPr>
          </a:p>
        </p:txBody>
      </p:sp>
      <p:sp>
        <p:nvSpPr>
          <p:cNvPr id="56323" name="Text Box 5"/>
          <p:cNvSpPr txBox="1">
            <a:spLocks noChangeArrowheads="1"/>
          </p:cNvSpPr>
          <p:nvPr/>
        </p:nvSpPr>
        <p:spPr bwMode="auto">
          <a:xfrm>
            <a:off x="684213" y="2116138"/>
            <a:ext cx="7775575" cy="3257550"/>
          </a:xfrm>
          <a:prstGeom prst="rect">
            <a:avLst/>
          </a:prstGeom>
          <a:noFill/>
          <a:ln w="9525">
            <a:noFill/>
            <a:miter lim="800000"/>
            <a:headEnd/>
            <a:tailEnd/>
          </a:ln>
        </p:spPr>
        <p:txBody>
          <a:bodyPr>
            <a:spAutoFit/>
          </a:bodyPr>
          <a:lstStyle/>
          <a:p>
            <a:pPr indent="457200">
              <a:lnSpc>
                <a:spcPct val="120000"/>
              </a:lnSpc>
              <a:spcBef>
                <a:spcPct val="100000"/>
              </a:spcBef>
              <a:buClr>
                <a:srgbClr val="FF3300"/>
              </a:buClr>
              <a:buFontTx/>
              <a:buChar char="o"/>
            </a:pPr>
            <a:r>
              <a:rPr lang="es-ES" sz="2000" b="1">
                <a:solidFill>
                  <a:srgbClr val="0000CC"/>
                </a:solidFill>
              </a:rPr>
              <a:t>Suelen desarrollarse en pacientes inmunodeprimidos con neoplasias hematológicas. Producido por </a:t>
            </a:r>
            <a:r>
              <a:rPr lang="es-ES" sz="2000" b="1" i="1">
                <a:solidFill>
                  <a:srgbClr val="0000CC"/>
                </a:solidFill>
              </a:rPr>
              <a:t>cándida albicans</a:t>
            </a:r>
            <a:r>
              <a:rPr lang="es-ES" sz="2000" b="1">
                <a:solidFill>
                  <a:srgbClr val="0000CC"/>
                </a:solidFill>
              </a:rPr>
              <a:t> aunque también puede ser </a:t>
            </a:r>
            <a:r>
              <a:rPr lang="es-ES" sz="2000" b="1" i="1">
                <a:solidFill>
                  <a:srgbClr val="0000CC"/>
                </a:solidFill>
              </a:rPr>
              <a:t>aspergillus</a:t>
            </a:r>
            <a:r>
              <a:rPr lang="es-ES" sz="2000" b="1">
                <a:solidFill>
                  <a:srgbClr val="0000CC"/>
                </a:solidFill>
              </a:rPr>
              <a:t> y </a:t>
            </a:r>
            <a:r>
              <a:rPr lang="es-ES" sz="2000" b="1" i="1">
                <a:solidFill>
                  <a:srgbClr val="0000CC"/>
                </a:solidFill>
              </a:rPr>
              <a:t>cryptococcus</a:t>
            </a:r>
            <a:r>
              <a:rPr lang="es-ES" sz="2000" b="1">
                <a:solidFill>
                  <a:srgbClr val="0000CC"/>
                </a:solidFill>
              </a:rPr>
              <a:t>.</a:t>
            </a:r>
          </a:p>
          <a:p>
            <a:pPr indent="457200">
              <a:lnSpc>
                <a:spcPct val="120000"/>
              </a:lnSpc>
              <a:spcBef>
                <a:spcPct val="100000"/>
              </a:spcBef>
              <a:buClr>
                <a:srgbClr val="FF3300"/>
              </a:buClr>
              <a:buFontTx/>
              <a:buChar char="o"/>
            </a:pPr>
            <a:r>
              <a:rPr lang="es-ES" sz="2000" b="1">
                <a:solidFill>
                  <a:srgbClr val="0000CC"/>
                </a:solidFill>
              </a:rPr>
              <a:t>La apariencia por TC es de múltiples masas hipodensas de pequeño tamaño distribuidos de forma difusa por todo el hígado. Algunos captan contraste. </a:t>
            </a:r>
          </a:p>
          <a:p>
            <a:pPr indent="457200">
              <a:lnSpc>
                <a:spcPct val="120000"/>
              </a:lnSpc>
              <a:spcBef>
                <a:spcPct val="100000"/>
              </a:spcBef>
              <a:buClr>
                <a:srgbClr val="FF3300"/>
              </a:buClr>
              <a:buFontTx/>
              <a:buChar char="o"/>
            </a:pPr>
            <a:r>
              <a:rPr lang="es-ES" sz="2000" b="1">
                <a:solidFill>
                  <a:srgbClr val="0000CC"/>
                </a:solidFill>
              </a:rPr>
              <a:t>Bazo y riñones suelen estar afectados.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9E6E60F5-1849-4D8E-A79A-026649FA2A6D}" type="slidenum">
              <a:rPr lang="es-ES"/>
              <a:pPr>
                <a:defRPr/>
              </a:pPr>
              <a:t>47</a:t>
            </a:fld>
            <a:endParaRPr lang="es-ES"/>
          </a:p>
        </p:txBody>
      </p:sp>
      <p:sp>
        <p:nvSpPr>
          <p:cNvPr id="58370" name="Text Box 4"/>
          <p:cNvSpPr txBox="1">
            <a:spLocks noChangeArrowheads="1"/>
          </p:cNvSpPr>
          <p:nvPr/>
        </p:nvSpPr>
        <p:spPr bwMode="auto">
          <a:xfrm>
            <a:off x="611188" y="1916113"/>
            <a:ext cx="7993062" cy="3867150"/>
          </a:xfrm>
          <a:prstGeom prst="rect">
            <a:avLst/>
          </a:prstGeom>
          <a:noFill/>
          <a:ln w="9525">
            <a:noFill/>
            <a:miter lim="800000"/>
            <a:headEnd/>
            <a:tailEnd/>
          </a:ln>
        </p:spPr>
        <p:txBody>
          <a:bodyPr>
            <a:spAutoFit/>
          </a:bodyPr>
          <a:lstStyle/>
          <a:p>
            <a:pPr indent="365125">
              <a:lnSpc>
                <a:spcPct val="120000"/>
              </a:lnSpc>
              <a:spcBef>
                <a:spcPct val="80000"/>
              </a:spcBef>
              <a:buClr>
                <a:srgbClr val="FF3300"/>
              </a:buClr>
              <a:buFontTx/>
              <a:buChar char="o"/>
            </a:pPr>
            <a:r>
              <a:rPr lang="es-ES" sz="2000" b="1">
                <a:solidFill>
                  <a:srgbClr val="0000CC"/>
                </a:solidFill>
              </a:rPr>
              <a:t>La imagen por TC es inespecífica, así las metástasis, linfoma, esteatosis multifocal, sarcoidosis y abscesos bacterianos e infecciones por micobacterias tienen un aspecto similar. </a:t>
            </a:r>
          </a:p>
          <a:p>
            <a:pPr indent="365125">
              <a:lnSpc>
                <a:spcPct val="120000"/>
              </a:lnSpc>
              <a:spcBef>
                <a:spcPct val="80000"/>
              </a:spcBef>
              <a:buClr>
                <a:srgbClr val="FF3300"/>
              </a:buClr>
              <a:buFontTx/>
              <a:buChar char="o"/>
            </a:pPr>
            <a:r>
              <a:rPr lang="es-ES" sz="2000" b="1">
                <a:solidFill>
                  <a:srgbClr val="0000CC"/>
                </a:solidFill>
              </a:rPr>
              <a:t>Un aspecto normal en TC en paciente con sospecha de microabscesos micóticos no excluye el diagnóstico.</a:t>
            </a:r>
          </a:p>
          <a:p>
            <a:pPr indent="365125">
              <a:lnSpc>
                <a:spcPct val="120000"/>
              </a:lnSpc>
              <a:spcBef>
                <a:spcPct val="80000"/>
              </a:spcBef>
              <a:buClr>
                <a:srgbClr val="FF3300"/>
              </a:buClr>
              <a:buFontTx/>
              <a:buChar char="o"/>
            </a:pPr>
            <a:r>
              <a:rPr lang="es-ES" sz="2000" b="1">
                <a:solidFill>
                  <a:srgbClr val="0000CC"/>
                </a:solidFill>
              </a:rPr>
              <a:t>Con tratamiento antifúngico, suele resolverse, pero pueden persistir las lesiones correctamente esterilizadas y calcificarse</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131D1B70-5A41-44C2-9CC3-CF88FCDD5E3F}" type="slidenum">
              <a:rPr lang="es-ES"/>
              <a:pPr>
                <a:defRPr/>
              </a:pPr>
              <a:t>48</a:t>
            </a:fld>
            <a:endParaRPr lang="es-ES"/>
          </a:p>
        </p:txBody>
      </p:sp>
      <p:pic>
        <p:nvPicPr>
          <p:cNvPr id="60418" name="Picture 4" descr="caso382fig7"/>
          <p:cNvPicPr>
            <a:picLocks noChangeAspect="1" noChangeArrowheads="1"/>
          </p:cNvPicPr>
          <p:nvPr/>
        </p:nvPicPr>
        <p:blipFill>
          <a:blip r:embed="rId3"/>
          <a:srcRect/>
          <a:stretch>
            <a:fillRect/>
          </a:stretch>
        </p:blipFill>
        <p:spPr bwMode="auto">
          <a:xfrm>
            <a:off x="1908175" y="1773238"/>
            <a:ext cx="5040313" cy="3398837"/>
          </a:xfrm>
          <a:prstGeom prst="rect">
            <a:avLst/>
          </a:prstGeom>
          <a:noFill/>
          <a:ln w="9525">
            <a:noFill/>
            <a:miter lim="800000"/>
            <a:headEnd/>
            <a:tailEnd/>
          </a:ln>
        </p:spPr>
      </p:pic>
      <p:sp>
        <p:nvSpPr>
          <p:cNvPr id="60419" name="Rectangle 5"/>
          <p:cNvSpPr>
            <a:spLocks noChangeArrowheads="1"/>
          </p:cNvSpPr>
          <p:nvPr/>
        </p:nvSpPr>
        <p:spPr bwMode="auto">
          <a:xfrm>
            <a:off x="468313" y="5422900"/>
            <a:ext cx="7773987" cy="701675"/>
          </a:xfrm>
          <a:prstGeom prst="rect">
            <a:avLst/>
          </a:prstGeom>
          <a:noFill/>
          <a:ln w="9525">
            <a:noFill/>
            <a:miter lim="800000"/>
            <a:headEnd/>
            <a:tailEnd/>
          </a:ln>
        </p:spPr>
        <p:txBody>
          <a:bodyPr wrap="none" anchor="ctr">
            <a:spAutoFit/>
          </a:bodyPr>
          <a:lstStyle/>
          <a:p>
            <a:r>
              <a:rPr lang="es-ES" sz="2000" b="1">
                <a:solidFill>
                  <a:srgbClr val="CC3300"/>
                </a:solidFill>
              </a:rPr>
              <a:t>Múltiples pequeñas lesiones hipodensas por todo el hígado por</a:t>
            </a:r>
          </a:p>
          <a:p>
            <a:r>
              <a:rPr lang="es-ES" sz="2000" b="1" i="1">
                <a:solidFill>
                  <a:srgbClr val="CC3300"/>
                </a:solidFill>
              </a:rPr>
              <a:t>Cándida albicans</a:t>
            </a:r>
            <a:r>
              <a:rPr lang="es-ES" sz="2000" b="1">
                <a:solidFill>
                  <a:srgbClr val="CC3300"/>
                </a:solidFill>
              </a:rPr>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6EF1E0B5-64B1-40CD-B87C-E7846F31C6E7}" type="slidenum">
              <a:rPr lang="es-ES"/>
              <a:pPr>
                <a:defRPr/>
              </a:pPr>
              <a:t>49</a:t>
            </a:fld>
            <a:endParaRPr lang="es-ES"/>
          </a:p>
        </p:txBody>
      </p:sp>
      <p:pic>
        <p:nvPicPr>
          <p:cNvPr id="62466" name="Picture 4" descr="caso382fig8"/>
          <p:cNvPicPr>
            <a:picLocks noChangeAspect="1" noChangeArrowheads="1"/>
          </p:cNvPicPr>
          <p:nvPr/>
        </p:nvPicPr>
        <p:blipFill>
          <a:blip r:embed="rId3"/>
          <a:srcRect/>
          <a:stretch>
            <a:fillRect/>
          </a:stretch>
        </p:blipFill>
        <p:spPr bwMode="auto">
          <a:xfrm>
            <a:off x="2627313" y="1708150"/>
            <a:ext cx="4176712" cy="3692525"/>
          </a:xfrm>
          <a:prstGeom prst="rect">
            <a:avLst/>
          </a:prstGeom>
          <a:noFill/>
          <a:ln w="9525">
            <a:noFill/>
            <a:miter lim="800000"/>
            <a:headEnd/>
            <a:tailEnd/>
          </a:ln>
        </p:spPr>
      </p:pic>
      <p:sp>
        <p:nvSpPr>
          <p:cNvPr id="62467" name="Rectangle 5"/>
          <p:cNvSpPr>
            <a:spLocks noChangeArrowheads="1"/>
          </p:cNvSpPr>
          <p:nvPr/>
        </p:nvSpPr>
        <p:spPr bwMode="auto">
          <a:xfrm>
            <a:off x="250825" y="5445125"/>
            <a:ext cx="8864600" cy="701675"/>
          </a:xfrm>
          <a:prstGeom prst="rect">
            <a:avLst/>
          </a:prstGeom>
          <a:noFill/>
          <a:ln w="9525">
            <a:noFill/>
            <a:miter lim="800000"/>
            <a:headEnd/>
            <a:tailEnd/>
          </a:ln>
        </p:spPr>
        <p:txBody>
          <a:bodyPr wrap="none" anchor="ctr">
            <a:spAutoFit/>
          </a:bodyPr>
          <a:lstStyle/>
          <a:p>
            <a:r>
              <a:rPr lang="es-ES" sz="2000" b="1">
                <a:solidFill>
                  <a:srgbClr val="CC3300"/>
                </a:solidFill>
              </a:rPr>
              <a:t>Imagen en “ ojo de buey “ secundario a infección fúngica en paciente </a:t>
            </a:r>
          </a:p>
          <a:p>
            <a:r>
              <a:rPr lang="es-ES" sz="2000" b="1">
                <a:solidFill>
                  <a:srgbClr val="CC3300"/>
                </a:solidFill>
              </a:rPr>
              <a:t>con LLA y fiebre</a:t>
            </a:r>
            <a:r>
              <a:rPr lang="es-ES" sz="2000">
                <a:solidFill>
                  <a:srgbClr val="CC3300"/>
                </a:solidFill>
              </a:rPr>
              <a: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3B8E5624-830D-4616-B469-79F4071AD489}" type="slidenum">
              <a:rPr lang="es-ES"/>
              <a:pPr>
                <a:defRPr/>
              </a:pPr>
              <a:t>50</a:t>
            </a:fld>
            <a:endParaRPr lang="es-ES"/>
          </a:p>
        </p:txBody>
      </p:sp>
      <p:sp>
        <p:nvSpPr>
          <p:cNvPr id="119810" name="1 Título"/>
          <p:cNvSpPr>
            <a:spLocks noGrp="1"/>
          </p:cNvSpPr>
          <p:nvPr>
            <p:ph type="title" idx="4294967295"/>
          </p:nvPr>
        </p:nvSpPr>
        <p:spPr>
          <a:xfrm>
            <a:off x="1905000" y="2667000"/>
            <a:ext cx="6629400" cy="1143000"/>
          </a:xfrm>
        </p:spPr>
        <p:txBody>
          <a:bodyPr/>
          <a:lstStyle/>
          <a:p>
            <a:pPr eaLnBrk="1" hangingPunct="1">
              <a:defRPr/>
            </a:pPr>
            <a:r>
              <a:rPr lang="es-ES" sz="2400" b="1" smtClean="0">
                <a:solidFill>
                  <a:srgbClr val="FF3300"/>
                </a:solidFill>
                <a:effectLst>
                  <a:outerShdw blurRad="38100" dist="38100" dir="2700000" algn="tl">
                    <a:srgbClr val="C0C0C0"/>
                  </a:outerShdw>
                </a:effectLst>
                <a:latin typeface="Comic Sans MS" pitchFamily="66" charset="0"/>
              </a:rPr>
              <a:t>¿Que tratamiento propone?</a:t>
            </a:r>
          </a:p>
        </p:txBody>
      </p:sp>
      <p:sp>
        <p:nvSpPr>
          <p:cNvPr id="64515" name="Text Box 4"/>
          <p:cNvSpPr txBox="1">
            <a:spLocks noChangeArrowheads="1"/>
          </p:cNvSpPr>
          <p:nvPr/>
        </p:nvSpPr>
        <p:spPr bwMode="auto">
          <a:xfrm>
            <a:off x="0" y="5445125"/>
            <a:ext cx="9144000" cy="457200"/>
          </a:xfrm>
          <a:prstGeom prst="rect">
            <a:avLst/>
          </a:prstGeom>
          <a:noFill/>
          <a:ln w="9525">
            <a:noFill/>
            <a:miter lim="800000"/>
            <a:headEnd/>
            <a:tailEnd/>
          </a:ln>
        </p:spPr>
        <p:txBody>
          <a:bodyPr>
            <a:spAutoFit/>
          </a:bodyPr>
          <a:lstStyle/>
          <a:p>
            <a:pPr>
              <a:spcBef>
                <a:spcPct val="50000"/>
              </a:spcBef>
            </a:pPr>
            <a:r>
              <a:rPr lang="es-ES" sz="2400" b="1" dirty="0">
                <a:solidFill>
                  <a:srgbClr val="0000CC"/>
                </a:solidFill>
                <a:hlinkClick r:id="rId3" action="ppaction://hlinkfile"/>
              </a:rPr>
              <a:t>Opine en el formulario adjunto y pase al módulo siguiente</a:t>
            </a:r>
            <a:endParaRPr lang="es-ES" sz="2400" b="1" dirty="0">
              <a:solidFill>
                <a:srgbClr val="0000CC"/>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3"/>
          <p:cNvSpPr>
            <a:spLocks noGrp="1"/>
          </p:cNvSpPr>
          <p:nvPr>
            <p:ph type="sldNum" sz="quarter" idx="12"/>
          </p:nvPr>
        </p:nvSpPr>
        <p:spPr/>
        <p:txBody>
          <a:bodyPr/>
          <a:lstStyle/>
          <a:p>
            <a:pPr>
              <a:defRPr/>
            </a:pPr>
            <a:fld id="{5655080C-6E36-41D1-BB1D-9B67F812748F}" type="slidenum">
              <a:rPr lang="es-ES"/>
              <a:pPr>
                <a:defRPr/>
              </a:pPr>
              <a:t>28</a:t>
            </a:fld>
            <a:endParaRPr lang="es-ES"/>
          </a:p>
        </p:txBody>
      </p:sp>
      <p:sp>
        <p:nvSpPr>
          <p:cNvPr id="74754" name="3 Título"/>
          <p:cNvSpPr>
            <a:spLocks noGrp="1"/>
          </p:cNvSpPr>
          <p:nvPr>
            <p:ph type="ctrTitle" idx="4294967295"/>
          </p:nvPr>
        </p:nvSpPr>
        <p:spPr>
          <a:xfrm>
            <a:off x="611188" y="4292600"/>
            <a:ext cx="8066087" cy="1219200"/>
          </a:xfrm>
        </p:spPr>
        <p:txBody>
          <a:bodyPr/>
          <a:lstStyle/>
          <a:p>
            <a:pPr eaLnBrk="1" hangingPunct="1">
              <a:defRPr/>
            </a:pPr>
            <a:r>
              <a:rPr lang="es-ES" sz="2000" b="1" smtClean="0">
                <a:solidFill>
                  <a:srgbClr val="0000CC"/>
                </a:solidFill>
                <a:effectLst>
                  <a:outerShdw blurRad="38100" dist="38100" dir="2700000" algn="tl">
                    <a:srgbClr val="C0C0C0"/>
                  </a:outerShdw>
                </a:effectLst>
                <a:latin typeface="Comic Sans MS" pitchFamily="66" charset="0"/>
              </a:rPr>
              <a:t>Absceso hepático piógeno a punto de partida de proceso vesicular</a:t>
            </a:r>
          </a:p>
        </p:txBody>
      </p:sp>
      <p:sp>
        <p:nvSpPr>
          <p:cNvPr id="19459" name="Text Box 4"/>
          <p:cNvSpPr txBox="1">
            <a:spLocks noChangeArrowheads="1"/>
          </p:cNvSpPr>
          <p:nvPr/>
        </p:nvSpPr>
        <p:spPr bwMode="auto">
          <a:xfrm>
            <a:off x="611188" y="1916113"/>
            <a:ext cx="7848600" cy="1616075"/>
          </a:xfrm>
          <a:prstGeom prst="rect">
            <a:avLst/>
          </a:prstGeom>
          <a:noFill/>
          <a:ln w="9525">
            <a:noFill/>
            <a:miter lim="800000"/>
            <a:headEnd/>
            <a:tailEnd/>
          </a:ln>
        </p:spPr>
        <p:txBody>
          <a:bodyPr>
            <a:spAutoFit/>
          </a:bodyPr>
          <a:lstStyle/>
          <a:p>
            <a:pPr>
              <a:lnSpc>
                <a:spcPct val="125000"/>
              </a:lnSpc>
              <a:spcBef>
                <a:spcPct val="100000"/>
              </a:spcBef>
            </a:pPr>
            <a:r>
              <a:rPr lang="es-ES" sz="2000">
                <a:solidFill>
                  <a:schemeClr val="tx2"/>
                </a:solidFill>
              </a:rPr>
              <a:t>Considerando que el paciente consultó por un cuadro agudo, con fiebre y leucocitosis, sin otros antecedentes significativos, y sobre la base del laboratorio y la TAC, el razonamiento diagnóstico nos llevo a pensar en …</a:t>
            </a:r>
            <a:r>
              <a:rPr lang="es-ES" sz="2000">
                <a:solidFill>
                  <a:srgbClr val="344E6D"/>
                </a:solidFill>
              </a:rPr>
              <a:t> </a:t>
            </a:r>
            <a:endParaRPr lang="es-ES" sz="20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F8B1591F-5082-4C92-857F-E5DB8B0ACA97}" type="slidenum">
              <a:rPr lang="es-ES"/>
              <a:pPr>
                <a:defRPr/>
              </a:pPr>
              <a:t>29</a:t>
            </a:fld>
            <a:endParaRPr lang="es-ES"/>
          </a:p>
        </p:txBody>
      </p:sp>
      <p:sp>
        <p:nvSpPr>
          <p:cNvPr id="76802" name="Rectangle 4"/>
          <p:cNvSpPr>
            <a:spLocks noGrp="1" noChangeArrowheads="1"/>
          </p:cNvSpPr>
          <p:nvPr>
            <p:ph type="title" idx="4294967295"/>
          </p:nvPr>
        </p:nvSpPr>
        <p:spPr>
          <a:xfrm>
            <a:off x="468313" y="2667000"/>
            <a:ext cx="8424862" cy="1554163"/>
          </a:xfrm>
        </p:spPr>
        <p:txBody>
          <a:bodyPr/>
          <a:lstStyle/>
          <a:p>
            <a:pPr eaLnBrk="1" hangingPunct="1">
              <a:lnSpc>
                <a:spcPct val="125000"/>
              </a:lnSpc>
              <a:spcBef>
                <a:spcPct val="35000"/>
              </a:spcBef>
              <a:defRPr/>
            </a:pPr>
            <a:r>
              <a:rPr lang="es-ES" sz="2000" b="1" smtClean="0">
                <a:solidFill>
                  <a:srgbClr val="0000CC"/>
                </a:solidFill>
                <a:effectLst>
                  <a:outerShdw blurRad="38100" dist="38100" dir="2700000" algn="tl">
                    <a:srgbClr val="C0C0C0"/>
                  </a:outerShdw>
                </a:effectLst>
                <a:latin typeface="Comic Sans MS" pitchFamily="66" charset="0"/>
              </a:rPr>
              <a:t>Los abscesos hepáticos pueden clasificarse en piógenos o no piógenos.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8D7A64DB-66C6-4B47-A5EA-6AE6F95F7901}" type="slidenum">
              <a:rPr lang="es-ES"/>
              <a:pPr>
                <a:defRPr/>
              </a:pPr>
              <a:t>30</a:t>
            </a:fld>
            <a:endParaRPr lang="es-ES"/>
          </a:p>
        </p:txBody>
      </p:sp>
      <p:sp>
        <p:nvSpPr>
          <p:cNvPr id="78850" name="Rectangle 4"/>
          <p:cNvSpPr>
            <a:spLocks noGrp="1" noChangeArrowheads="1"/>
          </p:cNvSpPr>
          <p:nvPr>
            <p:ph type="title" idx="4294967295"/>
          </p:nvPr>
        </p:nvSpPr>
        <p:spPr>
          <a:xfrm>
            <a:off x="1258888" y="2276475"/>
            <a:ext cx="6769100" cy="1143000"/>
          </a:xfrm>
        </p:spPr>
        <p:txBody>
          <a:bodyPr anchor="ctr"/>
          <a:lstStyle/>
          <a:p>
            <a:pPr eaLnBrk="1" hangingPunct="1">
              <a:defRPr/>
            </a:pPr>
            <a:r>
              <a:rPr lang="es-ES" sz="2000" b="1" smtClean="0">
                <a:solidFill>
                  <a:srgbClr val="0000CC"/>
                </a:solidFill>
                <a:effectLst>
                  <a:outerShdw blurRad="38100" dist="38100" dir="2700000" algn="tl">
                    <a:srgbClr val="C0C0C0"/>
                  </a:outerShdw>
                </a:effectLst>
                <a:latin typeface="Comic Sans MS" pitchFamily="66" charset="0"/>
              </a:rPr>
              <a:t>Abscesos hepáticos piógenos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8E0B8E60-3E37-404A-9E9B-CF2D4FA33B03}" type="slidenum">
              <a:rPr lang="es-ES"/>
              <a:pPr>
                <a:defRPr/>
              </a:pPr>
              <a:t>31</a:t>
            </a:fld>
            <a:endParaRPr lang="es-ES"/>
          </a:p>
        </p:txBody>
      </p:sp>
      <p:sp>
        <p:nvSpPr>
          <p:cNvPr id="20482" name="Rectangle 2"/>
          <p:cNvSpPr>
            <a:spLocks noGrp="1" noChangeArrowheads="1"/>
          </p:cNvSpPr>
          <p:nvPr>
            <p:ph type="title" idx="4294967295"/>
          </p:nvPr>
        </p:nvSpPr>
        <p:spPr>
          <a:xfrm>
            <a:off x="539750" y="260350"/>
            <a:ext cx="8604250" cy="1368425"/>
          </a:xfrm>
        </p:spPr>
        <p:txBody>
          <a:bodyPr anchor="ctr"/>
          <a:lstStyle/>
          <a:p>
            <a:pPr eaLnBrk="1" hangingPunct="1">
              <a:defRPr/>
            </a:pPr>
            <a:r>
              <a:rPr lang="es-ES" sz="2400" b="1" smtClean="0">
                <a:solidFill>
                  <a:srgbClr val="0000CC"/>
                </a:solidFill>
                <a:effectLst>
                  <a:outerShdw blurRad="38100" dist="38100" dir="2700000" algn="tl">
                    <a:srgbClr val="C0C0C0"/>
                  </a:outerShdw>
                </a:effectLst>
                <a:latin typeface="Comic Sans MS" pitchFamily="66" charset="0"/>
              </a:rPr>
              <a:t>Los abscesos piógenos pueden adquirirse por cinco vías diferentes</a:t>
            </a:r>
          </a:p>
        </p:txBody>
      </p:sp>
      <p:sp>
        <p:nvSpPr>
          <p:cNvPr id="46084" name="Text Box 4"/>
          <p:cNvSpPr txBox="1">
            <a:spLocks noChangeArrowheads="1"/>
          </p:cNvSpPr>
          <p:nvPr/>
        </p:nvSpPr>
        <p:spPr bwMode="auto">
          <a:xfrm>
            <a:off x="611188" y="1916113"/>
            <a:ext cx="8208962" cy="4149725"/>
          </a:xfrm>
          <a:prstGeom prst="rect">
            <a:avLst/>
          </a:prstGeom>
          <a:noFill/>
          <a:ln w="9525">
            <a:noFill/>
            <a:miter lim="800000"/>
            <a:headEnd/>
            <a:tailEnd/>
          </a:ln>
        </p:spPr>
        <p:txBody>
          <a:bodyPr>
            <a:spAutoFit/>
          </a:bodyPr>
          <a:lstStyle/>
          <a:p>
            <a:pPr marL="623888" indent="-266700">
              <a:lnSpc>
                <a:spcPct val="130000"/>
              </a:lnSpc>
              <a:spcBef>
                <a:spcPct val="100000"/>
              </a:spcBef>
              <a:buFontTx/>
              <a:buAutoNum type="alphaLcParenR"/>
              <a:defRPr/>
            </a:pPr>
            <a:r>
              <a:rPr lang="es-ES" sz="2000">
                <a:solidFill>
                  <a:srgbClr val="FF3300"/>
                </a:solidFill>
                <a:effectLst>
                  <a:outerShdw blurRad="38100" dist="38100" dir="2700000" algn="tl">
                    <a:srgbClr val="C0C0C0"/>
                  </a:outerShdw>
                </a:effectLst>
              </a:rPr>
              <a:t>Biliar, debido a colangitis ascendente.</a:t>
            </a:r>
          </a:p>
          <a:p>
            <a:pPr marL="623888" indent="-266700">
              <a:lnSpc>
                <a:spcPct val="130000"/>
              </a:lnSpc>
              <a:spcBef>
                <a:spcPct val="100000"/>
              </a:spcBef>
              <a:buFontTx/>
              <a:buAutoNum type="alphaLcParenR"/>
              <a:defRPr/>
            </a:pPr>
            <a:r>
              <a:rPr lang="es-ES" sz="2000">
                <a:solidFill>
                  <a:srgbClr val="FF3300"/>
                </a:solidFill>
                <a:effectLst>
                  <a:outerShdw blurRad="38100" dist="38100" dir="2700000" algn="tl">
                    <a:srgbClr val="C0C0C0"/>
                  </a:outerShdw>
                </a:effectLst>
              </a:rPr>
              <a:t>Venosa portal, por bacteriemia debido a sepsis intraabdominal.</a:t>
            </a:r>
          </a:p>
          <a:p>
            <a:pPr marL="623888" indent="-266700">
              <a:lnSpc>
                <a:spcPct val="130000"/>
              </a:lnSpc>
              <a:spcBef>
                <a:spcPct val="100000"/>
              </a:spcBef>
              <a:buFontTx/>
              <a:buAutoNum type="alphaLcParenR"/>
              <a:defRPr/>
            </a:pPr>
            <a:r>
              <a:rPr lang="es-ES" sz="2000">
                <a:solidFill>
                  <a:srgbClr val="FF3300"/>
                </a:solidFill>
                <a:effectLst>
                  <a:outerShdw blurRad="38100" dist="38100" dir="2700000" algn="tl">
                    <a:srgbClr val="C0C0C0"/>
                  </a:outerShdw>
                </a:effectLst>
              </a:rPr>
              <a:t>Arterial, por sepsis.</a:t>
            </a:r>
          </a:p>
          <a:p>
            <a:pPr marL="623888" indent="-266700">
              <a:lnSpc>
                <a:spcPct val="130000"/>
              </a:lnSpc>
              <a:spcBef>
                <a:spcPct val="100000"/>
              </a:spcBef>
              <a:buFontTx/>
              <a:buAutoNum type="alphaLcParenR"/>
              <a:defRPr/>
            </a:pPr>
            <a:r>
              <a:rPr lang="es-ES" sz="2000">
                <a:solidFill>
                  <a:srgbClr val="FF3300"/>
                </a:solidFill>
                <a:effectLst>
                  <a:outerShdw blurRad="38100" dist="38100" dir="2700000" algn="tl">
                    <a:srgbClr val="C0C0C0"/>
                  </a:outerShdw>
                </a:effectLst>
              </a:rPr>
              <a:t>Extensión local, por procesos inflamatorios de vecindad.</a:t>
            </a:r>
          </a:p>
          <a:p>
            <a:pPr marL="623888" indent="-266700">
              <a:lnSpc>
                <a:spcPct val="130000"/>
              </a:lnSpc>
              <a:spcBef>
                <a:spcPct val="100000"/>
              </a:spcBef>
              <a:buFontTx/>
              <a:buAutoNum type="alphaLcParenR"/>
              <a:defRPr/>
            </a:pPr>
            <a:r>
              <a:rPr lang="es-ES" sz="2000">
                <a:solidFill>
                  <a:srgbClr val="FF3300"/>
                </a:solidFill>
                <a:effectLst>
                  <a:outerShdw blurRad="38100" dist="38100" dir="2700000" algn="tl">
                    <a:srgbClr val="C0C0C0"/>
                  </a:outerShdw>
                </a:effectLst>
              </a:rPr>
              <a:t>Lesiones traumáticas cerradas o penetrantes.</a:t>
            </a:r>
            <a:br>
              <a:rPr lang="es-ES" sz="2000">
                <a:solidFill>
                  <a:srgbClr val="FF3300"/>
                </a:solidFill>
                <a:effectLst>
                  <a:outerShdw blurRad="38100" dist="38100" dir="2700000" algn="tl">
                    <a:srgbClr val="C0C0C0"/>
                  </a:outerShdw>
                </a:effectLst>
              </a:rPr>
            </a:br>
            <a:endParaRPr lang="es-ES" sz="2000">
              <a:solidFill>
                <a:srgbClr val="FF3300"/>
              </a:solidFill>
              <a:effectLst>
                <a:outerShdw blurRad="38100" dist="38100" dir="2700000" algn="tl">
                  <a:srgbClr val="C0C0C0"/>
                </a:outerShdw>
              </a:effectLst>
            </a:endParaRPr>
          </a:p>
          <a:p>
            <a:pPr marL="623888" indent="-266700">
              <a:spcBef>
                <a:spcPct val="50000"/>
              </a:spcBef>
              <a:defRPr/>
            </a:pPr>
            <a:endParaRPr lang="es-ES" sz="2000">
              <a:solidFill>
                <a:srgbClr val="FF33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p:tgtEl>
                                          <p:spTgt spid="20482"/>
                                        </p:tgtEl>
                                      </p:cBhvr>
                                    </p:animEffect>
                                    <p:animScale>
                                      <p:cBhvr>
                                        <p:cTn id="7" dur="250" autoRev="1" fill="hold"/>
                                        <p:tgtEl>
                                          <p:spTgt spid="20482"/>
                                        </p:tgtEl>
                                      </p:cBhvr>
                                      <p:by x="105000" y="105000"/>
                                    </p:animScale>
                                  </p:childTnLst>
                                </p:cTn>
                              </p:par>
                            </p:childTnLst>
                          </p:cTn>
                        </p:par>
                        <p:par>
                          <p:cTn id="8" fill="hold">
                            <p:stCondLst>
                              <p:cond delay="500"/>
                            </p:stCondLst>
                            <p:childTnLst>
                              <p:par>
                                <p:cTn id="9" presetID="1" presetClass="entr" presetSubtype="0" fill="hold" nodeType="afterEffect">
                                  <p:stCondLst>
                                    <p:cond delay="1000"/>
                                  </p:stCondLst>
                                  <p:childTnLst>
                                    <p:set>
                                      <p:cBhvr>
                                        <p:cTn id="10" dur="1" fill="hold">
                                          <p:stCondLst>
                                            <p:cond delay="0"/>
                                          </p:stCondLst>
                                        </p:cTn>
                                        <p:tgtEl>
                                          <p:spTgt spid="46084">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nodeType="afterEffect">
                                  <p:stCondLst>
                                    <p:cond delay="1000"/>
                                  </p:stCondLst>
                                  <p:childTnLst>
                                    <p:set>
                                      <p:cBhvr>
                                        <p:cTn id="13" dur="1" fill="hold">
                                          <p:stCondLst>
                                            <p:cond delay="0"/>
                                          </p:stCondLst>
                                        </p:cTn>
                                        <p:tgtEl>
                                          <p:spTgt spid="46084">
                                            <p:txEl>
                                              <p:pRg st="1" end="1"/>
                                            </p:txEl>
                                          </p:spTgt>
                                        </p:tgtEl>
                                        <p:attrNameLst>
                                          <p:attrName>style.visibility</p:attrName>
                                        </p:attrNameLst>
                                      </p:cBhvr>
                                      <p:to>
                                        <p:strVal val="visible"/>
                                      </p:to>
                                    </p:set>
                                  </p:childTnLst>
                                </p:cTn>
                              </p:par>
                            </p:childTnLst>
                          </p:cTn>
                        </p:par>
                        <p:par>
                          <p:cTn id="14" fill="hold">
                            <p:stCondLst>
                              <p:cond delay="2500"/>
                            </p:stCondLst>
                            <p:childTnLst>
                              <p:par>
                                <p:cTn id="15" presetID="1" presetClass="entr" presetSubtype="0" fill="hold" nodeType="afterEffect">
                                  <p:stCondLst>
                                    <p:cond delay="1000"/>
                                  </p:stCondLst>
                                  <p:childTnLst>
                                    <p:set>
                                      <p:cBhvr>
                                        <p:cTn id="16" dur="1" fill="hold">
                                          <p:stCondLst>
                                            <p:cond delay="0"/>
                                          </p:stCondLst>
                                        </p:cTn>
                                        <p:tgtEl>
                                          <p:spTgt spid="46084">
                                            <p:txEl>
                                              <p:pRg st="2" end="2"/>
                                            </p:txEl>
                                          </p:spTgt>
                                        </p:tgtEl>
                                        <p:attrNameLst>
                                          <p:attrName>style.visibility</p:attrName>
                                        </p:attrNameLst>
                                      </p:cBhvr>
                                      <p:to>
                                        <p:strVal val="visible"/>
                                      </p:to>
                                    </p:set>
                                  </p:childTnLst>
                                </p:cTn>
                              </p:par>
                            </p:childTnLst>
                          </p:cTn>
                        </p:par>
                        <p:par>
                          <p:cTn id="17" fill="hold">
                            <p:stCondLst>
                              <p:cond delay="3500"/>
                            </p:stCondLst>
                            <p:childTnLst>
                              <p:par>
                                <p:cTn id="18" presetID="1" presetClass="entr" presetSubtype="0" fill="hold" nodeType="afterEffect">
                                  <p:stCondLst>
                                    <p:cond delay="1000"/>
                                  </p:stCondLst>
                                  <p:childTnLst>
                                    <p:set>
                                      <p:cBhvr>
                                        <p:cTn id="19" dur="1" fill="hold">
                                          <p:stCondLst>
                                            <p:cond delay="0"/>
                                          </p:stCondLst>
                                        </p:cTn>
                                        <p:tgtEl>
                                          <p:spTgt spid="46084">
                                            <p:txEl>
                                              <p:pRg st="3" end="3"/>
                                            </p:txEl>
                                          </p:spTgt>
                                        </p:tgtEl>
                                        <p:attrNameLst>
                                          <p:attrName>style.visibility</p:attrName>
                                        </p:attrNameLst>
                                      </p:cBhvr>
                                      <p:to>
                                        <p:strVal val="visible"/>
                                      </p:to>
                                    </p:set>
                                  </p:childTnLst>
                                </p:cTn>
                              </p:par>
                            </p:childTnLst>
                          </p:cTn>
                        </p:par>
                        <p:par>
                          <p:cTn id="20" fill="hold">
                            <p:stCondLst>
                              <p:cond delay="4500"/>
                            </p:stCondLst>
                            <p:childTnLst>
                              <p:par>
                                <p:cTn id="21" presetID="1" presetClass="entr" presetSubtype="0" fill="hold" nodeType="afterEffect">
                                  <p:stCondLst>
                                    <p:cond delay="1000"/>
                                  </p:stCondLst>
                                  <p:childTnLst>
                                    <p:set>
                                      <p:cBhvr>
                                        <p:cTn id="22"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1DEAC16C-4B20-44BA-8970-4F9B3BC4FA45}" type="slidenum">
              <a:rPr lang="es-ES"/>
              <a:pPr>
                <a:defRPr/>
              </a:pPr>
              <a:t>32</a:t>
            </a:fld>
            <a:endParaRPr lang="es-ES"/>
          </a:p>
        </p:txBody>
      </p:sp>
      <p:sp>
        <p:nvSpPr>
          <p:cNvPr id="27650" name="Rectangle 5"/>
          <p:cNvSpPr>
            <a:spLocks noGrp="1" noChangeArrowheads="1"/>
          </p:cNvSpPr>
          <p:nvPr>
            <p:ph type="subTitle" idx="4294967295"/>
          </p:nvPr>
        </p:nvSpPr>
        <p:spPr>
          <a:xfrm>
            <a:off x="468313" y="1773238"/>
            <a:ext cx="8064500" cy="3168650"/>
          </a:xfrm>
        </p:spPr>
        <p:txBody>
          <a:bodyPr/>
          <a:lstStyle/>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La presentación clínica consiste en fiebre, dolor en hipocondrio derecho, hepatomegalia y en el 25 % ictericia.</a:t>
            </a:r>
          </a:p>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Se pueden complicar con sepsis o shock o pueden perforarse a órganos próximos tales como pulmón o corazón.</a:t>
            </a:r>
          </a:p>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Antes del desarrollo de las técnicas de imagen, la muerte era aproximadamente del 50%. </a:t>
            </a:r>
          </a:p>
          <a:p>
            <a:pPr marL="457200" indent="-457200" eaLnBrk="1" hangingPunct="1">
              <a:lnSpc>
                <a:spcPct val="120000"/>
              </a:lnSpc>
              <a:spcBef>
                <a:spcPct val="50000"/>
              </a:spcBef>
              <a:buClr>
                <a:srgbClr val="FF3300"/>
              </a:buClr>
              <a:buFontTx/>
              <a:buChar char="o"/>
            </a:pPr>
            <a:r>
              <a:rPr lang="es-ES" sz="2000" b="1" smtClean="0">
                <a:solidFill>
                  <a:srgbClr val="0000CC"/>
                </a:solidFill>
                <a:latin typeface="Comic Sans MS" pitchFamily="66" charset="0"/>
              </a:rPr>
              <a:t>En los últimos 20 años la morbi-mortalidad ha disminuido debido a la mejora de los métodos diagnósticos y terapéuticos.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pPr>
              <a:defRPr/>
            </a:pPr>
            <a:fld id="{A535D5C7-D5EC-4159-B346-FD252574CB5E}" type="slidenum">
              <a:rPr lang="es-ES"/>
              <a:pPr>
                <a:defRPr/>
              </a:pPr>
              <a:t>33</a:t>
            </a:fld>
            <a:endParaRPr lang="es-ES"/>
          </a:p>
        </p:txBody>
      </p:sp>
      <p:sp>
        <p:nvSpPr>
          <p:cNvPr id="29698" name="Rectangle 5"/>
          <p:cNvSpPr>
            <a:spLocks noGrp="1" noChangeArrowheads="1"/>
          </p:cNvSpPr>
          <p:nvPr>
            <p:ph type="subTitle" idx="4294967295"/>
          </p:nvPr>
        </p:nvSpPr>
        <p:spPr>
          <a:xfrm>
            <a:off x="468313" y="1844675"/>
            <a:ext cx="8064500" cy="4537075"/>
          </a:xfrm>
        </p:spPr>
        <p:txBody>
          <a:bodyPr/>
          <a:lstStyle/>
          <a:p>
            <a:pPr marL="457200" indent="-457200" eaLnBrk="1" hangingPunct="1">
              <a:lnSpc>
                <a:spcPct val="120000"/>
              </a:lnSpc>
              <a:spcBef>
                <a:spcPct val="100000"/>
              </a:spcBef>
              <a:buClr>
                <a:srgbClr val="FF3300"/>
              </a:buClr>
              <a:buFontTx/>
              <a:buChar char="o"/>
            </a:pPr>
            <a:r>
              <a:rPr lang="es-ES" sz="2000" b="1" smtClean="0">
                <a:solidFill>
                  <a:srgbClr val="0000CC"/>
                </a:solidFill>
                <a:latin typeface="Comic Sans MS" pitchFamily="66" charset="0"/>
              </a:rPr>
              <a:t>Es útil en la detección de abscesos hepáticos. Tienen presentación variable. Los abscesos francamente purulentos aparecen quísticos con una ecogenicidad que va del líquido libre de ecos a altamente ecogénico.</a:t>
            </a:r>
          </a:p>
          <a:p>
            <a:pPr marL="457200" indent="-457200" eaLnBrk="1" hangingPunct="1">
              <a:lnSpc>
                <a:spcPct val="120000"/>
              </a:lnSpc>
              <a:spcBef>
                <a:spcPct val="100000"/>
              </a:spcBef>
              <a:buClr>
                <a:srgbClr val="FF3300"/>
              </a:buClr>
              <a:buFontTx/>
              <a:buChar char="o"/>
            </a:pPr>
            <a:r>
              <a:rPr lang="es-ES" sz="2000" b="1" smtClean="0">
                <a:solidFill>
                  <a:srgbClr val="0000CC"/>
                </a:solidFill>
                <a:latin typeface="Comic Sans MS" pitchFamily="66" charset="0"/>
              </a:rPr>
              <a:t>Las regiones con supuración precoz pueden aparecer sólidas con alteración de la ecogenicidad, normalmente hipoecogénicos.</a:t>
            </a:r>
          </a:p>
          <a:p>
            <a:pPr marL="457200" indent="-457200" eaLnBrk="1" hangingPunct="1">
              <a:lnSpc>
                <a:spcPct val="120000"/>
              </a:lnSpc>
              <a:spcBef>
                <a:spcPct val="100000"/>
              </a:spcBef>
              <a:buClr>
                <a:srgbClr val="FF3300"/>
              </a:buClr>
              <a:buFontTx/>
              <a:buChar char="o"/>
            </a:pPr>
            <a:r>
              <a:rPr lang="es-ES" sz="2000" b="1" smtClean="0">
                <a:solidFill>
                  <a:srgbClr val="0000CC"/>
                </a:solidFill>
                <a:latin typeface="Comic Sans MS" pitchFamily="66" charset="0"/>
              </a:rPr>
              <a:t>Los microorganismos productores de gas dan focos ecogénicos con artefacto de reverberación posterior. </a:t>
            </a:r>
          </a:p>
        </p:txBody>
      </p:sp>
      <p:sp>
        <p:nvSpPr>
          <p:cNvPr id="29699" name="Rectangle 4"/>
          <p:cNvSpPr>
            <a:spLocks noGrp="1" noChangeArrowheads="1"/>
          </p:cNvSpPr>
          <p:nvPr>
            <p:ph type="ctrTitle" idx="4294967295"/>
          </p:nvPr>
        </p:nvSpPr>
        <p:spPr>
          <a:xfrm>
            <a:off x="900113" y="476250"/>
            <a:ext cx="5792787" cy="865188"/>
          </a:xfrm>
        </p:spPr>
        <p:txBody>
          <a:bodyPr anchor="ctr"/>
          <a:lstStyle/>
          <a:p>
            <a:pPr eaLnBrk="1" hangingPunct="1"/>
            <a:r>
              <a:rPr lang="es-ES" sz="2400" b="1" smtClean="0">
                <a:solidFill>
                  <a:schemeClr val="accent2"/>
                </a:solidFill>
                <a:latin typeface="Comic Sans MS" pitchFamily="66" charset="0"/>
              </a:rPr>
              <a:t>Ecografía</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3"/>
          <p:cNvSpPr>
            <a:spLocks noGrp="1"/>
          </p:cNvSpPr>
          <p:nvPr>
            <p:ph type="sldNum" sz="quarter" idx="12"/>
          </p:nvPr>
        </p:nvSpPr>
        <p:spPr/>
        <p:txBody>
          <a:bodyPr/>
          <a:lstStyle/>
          <a:p>
            <a:pPr>
              <a:defRPr/>
            </a:pPr>
            <a:fld id="{627917BE-9849-48E4-862E-B55FB0BEFE9A}" type="slidenum">
              <a:rPr lang="es-ES"/>
              <a:pPr>
                <a:defRPr/>
              </a:pPr>
              <a:t>34</a:t>
            </a:fld>
            <a:endParaRPr lang="es-ES"/>
          </a:p>
        </p:txBody>
      </p:sp>
      <p:sp>
        <p:nvSpPr>
          <p:cNvPr id="31746" name="Text Box 4"/>
          <p:cNvSpPr txBox="1">
            <a:spLocks noChangeArrowheads="1"/>
          </p:cNvSpPr>
          <p:nvPr/>
        </p:nvSpPr>
        <p:spPr bwMode="auto">
          <a:xfrm>
            <a:off x="539750" y="1700213"/>
            <a:ext cx="7993063" cy="4427537"/>
          </a:xfrm>
          <a:prstGeom prst="rect">
            <a:avLst/>
          </a:prstGeom>
          <a:noFill/>
          <a:ln w="9525">
            <a:noFill/>
            <a:miter lim="800000"/>
            <a:headEnd/>
            <a:tailEnd/>
          </a:ln>
        </p:spPr>
        <p:txBody>
          <a:bodyPr>
            <a:spAutoFit/>
          </a:bodyPr>
          <a:lstStyle/>
          <a:p>
            <a:pPr indent="457200">
              <a:lnSpc>
                <a:spcPct val="120000"/>
              </a:lnSpc>
              <a:spcBef>
                <a:spcPct val="35000"/>
              </a:spcBef>
              <a:buClr>
                <a:srgbClr val="FF3300"/>
              </a:buClr>
              <a:buFontTx/>
              <a:buChar char="o"/>
            </a:pPr>
            <a:r>
              <a:rPr lang="es-ES" sz="2000" b="1">
                <a:solidFill>
                  <a:srgbClr val="0000CC"/>
                </a:solidFill>
              </a:rPr>
              <a:t>También se ha observado interfases líquido-líquido, tabicaciones internas y detritus.</a:t>
            </a:r>
          </a:p>
          <a:p>
            <a:pPr indent="457200">
              <a:lnSpc>
                <a:spcPct val="120000"/>
              </a:lnSpc>
              <a:spcBef>
                <a:spcPct val="35000"/>
              </a:spcBef>
              <a:buClr>
                <a:srgbClr val="FF3300"/>
              </a:buClr>
              <a:buFontTx/>
              <a:buChar char="o"/>
            </a:pPr>
            <a:r>
              <a:rPr lang="es-ES" sz="2000" b="1">
                <a:solidFill>
                  <a:srgbClr val="0000CC"/>
                </a:solidFill>
              </a:rPr>
              <a:t>La pared del absceso puede variar desde bien definida a irregular y engrosada.</a:t>
            </a:r>
          </a:p>
          <a:p>
            <a:pPr indent="457200">
              <a:lnSpc>
                <a:spcPct val="120000"/>
              </a:lnSpc>
              <a:spcBef>
                <a:spcPct val="35000"/>
              </a:spcBef>
              <a:buClr>
                <a:srgbClr val="FF3300"/>
              </a:buClr>
              <a:buFontTx/>
              <a:buChar char="o"/>
            </a:pPr>
            <a:r>
              <a:rPr lang="es-ES" sz="2000" b="1">
                <a:solidFill>
                  <a:srgbClr val="0000CC"/>
                </a:solidFill>
              </a:rPr>
              <a:t>El diagnóstico diferencial del absceso piógeno incluye infección amebiana o equinocócica, quiste simple con hemorragia, hematoma y neoplasia necrótica o quística.</a:t>
            </a:r>
          </a:p>
          <a:p>
            <a:pPr indent="457200">
              <a:lnSpc>
                <a:spcPct val="120000"/>
              </a:lnSpc>
              <a:spcBef>
                <a:spcPct val="35000"/>
              </a:spcBef>
              <a:buClr>
                <a:srgbClr val="FF3300"/>
              </a:buClr>
              <a:buFontTx/>
              <a:buChar char="o"/>
            </a:pPr>
            <a:r>
              <a:rPr lang="es-ES" sz="2000" b="1">
                <a:solidFill>
                  <a:srgbClr val="0000CC"/>
                </a:solidFill>
              </a:rPr>
              <a:t>La ecografía en general define mejor la composición interna del absceso que la TC, pero ésta es capaz de visualizar con mayor precisión las relaciones anatómicas de la lesión con las estructuras circundantes</a:t>
            </a:r>
          </a:p>
        </p:txBody>
      </p:sp>
      <p:sp>
        <p:nvSpPr>
          <p:cNvPr id="31747" name="Rectangle 4"/>
          <p:cNvSpPr>
            <a:spLocks noChangeArrowheads="1"/>
          </p:cNvSpPr>
          <p:nvPr/>
        </p:nvSpPr>
        <p:spPr bwMode="auto">
          <a:xfrm>
            <a:off x="900113" y="476250"/>
            <a:ext cx="5792787" cy="865188"/>
          </a:xfrm>
          <a:prstGeom prst="rect">
            <a:avLst/>
          </a:prstGeom>
          <a:noFill/>
          <a:ln w="9525">
            <a:noFill/>
            <a:miter lim="800000"/>
            <a:headEnd/>
            <a:tailEnd/>
          </a:ln>
        </p:spPr>
        <p:txBody>
          <a:bodyPr anchor="ctr"/>
          <a:lstStyle/>
          <a:p>
            <a:r>
              <a:rPr lang="es-ES" sz="2400" b="1">
                <a:solidFill>
                  <a:schemeClr val="accent2"/>
                </a:solidFill>
              </a:rPr>
              <a:t>Ecografía</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erfil">
  <a:themeElements>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er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er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er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er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er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er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er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er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551</TotalTime>
  <Words>862</Words>
  <Application>Microsoft Office PowerPoint</Application>
  <PresentationFormat>Presentación en pantalla (4:3)</PresentationFormat>
  <Paragraphs>94</Paragraphs>
  <Slides>25</Slides>
  <Notes>25</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Perfil</vt:lpstr>
      <vt:lpstr>Diapositiva 26</vt:lpstr>
      <vt:lpstr>Diapositiva 27</vt:lpstr>
      <vt:lpstr>Absceso hepático piógeno a punto de partida de proceso vesicular</vt:lpstr>
      <vt:lpstr>Los abscesos hepáticos pueden clasificarse en piógenos o no piógenos.</vt:lpstr>
      <vt:lpstr>Abscesos hepáticos piógenos</vt:lpstr>
      <vt:lpstr>Los abscesos piógenos pueden adquirirse por cinco vías diferentes</vt:lpstr>
      <vt:lpstr>Diapositiva 32</vt:lpstr>
      <vt:lpstr>Ecografía</vt:lpstr>
      <vt:lpstr>Diapositiva 34</vt:lpstr>
      <vt:lpstr>Tomografía</vt:lpstr>
      <vt:lpstr>Resonancia magnética</vt:lpstr>
      <vt:lpstr>Diapositiva 37</vt:lpstr>
      <vt:lpstr>Diapositiva 38</vt:lpstr>
      <vt:lpstr>Diapositiva 39</vt:lpstr>
      <vt:lpstr>Diapositiva 40</vt:lpstr>
      <vt:lpstr>Abscesos hepáticos no piógenos</vt:lpstr>
      <vt:lpstr>Diapositiva 42</vt:lpstr>
      <vt:lpstr>Diapositiva 43</vt:lpstr>
      <vt:lpstr>Diapositiva 44</vt:lpstr>
      <vt:lpstr>Diapositiva 45</vt:lpstr>
      <vt:lpstr>Diapositiva 46</vt:lpstr>
      <vt:lpstr>Diapositiva 47</vt:lpstr>
      <vt:lpstr>Diapositiva 48</vt:lpstr>
      <vt:lpstr>Diapositiva 49</vt:lpstr>
      <vt:lpstr>¿Que tratamiento propone?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Clínico</dc:title>
  <dc:creator>Miguel</dc:creator>
  <cp:lastModifiedBy>M.L.</cp:lastModifiedBy>
  <cp:revision>48</cp:revision>
  <dcterms:created xsi:type="dcterms:W3CDTF">2006-11-18T19:36:23Z</dcterms:created>
  <dcterms:modified xsi:type="dcterms:W3CDTF">2012-05-01T21:23:48Z</dcterms:modified>
</cp:coreProperties>
</file>